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67" r:id="rId5"/>
    <p:sldId id="269" r:id="rId6"/>
    <p:sldId id="270" r:id="rId7"/>
    <p:sldId id="258" r:id="rId8"/>
    <p:sldId id="259" r:id="rId9"/>
    <p:sldId id="260" r:id="rId10"/>
    <p:sldId id="262" r:id="rId11"/>
    <p:sldId id="263" r:id="rId12"/>
    <p:sldId id="266" r:id="rId13"/>
    <p:sldId id="265" r:id="rId14"/>
    <p:sldId id="268" r:id="rId15"/>
    <p:sldId id="271" r:id="rId16"/>
    <p:sldId id="272" r:id="rId17"/>
    <p:sldId id="273" r:id="rId18"/>
    <p:sldId id="274" r:id="rId19"/>
    <p:sldId id="275" r:id="rId20"/>
    <p:sldId id="264" r:id="rId21"/>
    <p:sldId id="261" r:id="rId22"/>
  </p:sldIdLst>
  <p:sldSz cx="9144000" cy="5143500" type="screen16x9"/>
  <p:notesSz cx="6858000" cy="9144000"/>
  <p:embeddedFontLst>
    <p:embeddedFont>
      <p:font typeface="Proxima Nova" panose="020005060300000200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ngMehta" initials="U" lastIdx="1" clrIdx="0">
    <p:extLst>
      <p:ext uri="{19B8F6BF-5375-455C-9EA6-DF929625EA0E}">
        <p15:presenceInfo xmlns:p15="http://schemas.microsoft.com/office/powerpoint/2012/main" userId="S::umang.mce18@pdpu.ac.in::0de2e283-231f-4bc9-80e9-f78263641b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8"/>
  </p:normalViewPr>
  <p:slideViewPr>
    <p:cSldViewPr snapToGrid="0">
      <p:cViewPr varScale="1">
        <p:scale>
          <a:sx n="139" d="100"/>
          <a:sy n="139" d="100"/>
        </p:scale>
        <p:origin x="840" y="176"/>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a7e3a664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a7e3a664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9c40d9f9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a7e3a6649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a7e3a664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a7e3a6649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a7e3a6649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a7e3a6649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a7e3a6649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26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a7e3a6649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a7e3a6649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702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a7e3a6649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a7e3a6649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00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shrutibhargava94/india-air-quality-data"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5"/>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Indian Air Quality</a:t>
            </a:r>
            <a:endParaRPr dirty="0"/>
          </a:p>
          <a:p>
            <a:pPr marL="0" lvl="0" indent="0" algn="l" rtl="0">
              <a:spcBef>
                <a:spcPts val="0"/>
              </a:spcBef>
              <a:spcAft>
                <a:spcPts val="0"/>
              </a:spcAft>
              <a:buNone/>
            </a:pPr>
            <a:r>
              <a:rPr lang="en" dirty="0"/>
              <a:t>Analysis </a:t>
            </a:r>
            <a:r>
              <a:rPr lang="en"/>
              <a:t>and Prediction</a:t>
            </a:r>
            <a:endParaRPr dirty="0"/>
          </a:p>
        </p:txBody>
      </p:sp>
      <p:sp>
        <p:nvSpPr>
          <p:cNvPr id="105" name="Google Shape;105;p25"/>
          <p:cNvSpPr txBox="1">
            <a:spLocks noGrp="1"/>
          </p:cNvSpPr>
          <p:nvPr>
            <p:ph type="subTitle" idx="1"/>
          </p:nvPr>
        </p:nvSpPr>
        <p:spPr>
          <a:xfrm>
            <a:off x="510450" y="3584447"/>
            <a:ext cx="8123100" cy="105649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dirty="0"/>
              <a:t>18BCP095 - Sahil Monpara </a:t>
            </a:r>
            <a:endParaRPr sz="1800" b="1" dirty="0"/>
          </a:p>
          <a:p>
            <a:pPr marL="0" lvl="0" indent="0" rtl="0">
              <a:spcBef>
                <a:spcPts val="0"/>
              </a:spcBef>
              <a:spcAft>
                <a:spcPts val="0"/>
              </a:spcAft>
              <a:buNone/>
            </a:pPr>
            <a:r>
              <a:rPr lang="en" sz="1800" b="1" dirty="0"/>
              <a:t>18BCP120 - Umang Mehta</a:t>
            </a:r>
            <a:endParaRPr sz="1800" b="1" dirty="0"/>
          </a:p>
          <a:p>
            <a:pPr marL="0" lvl="0" indent="0" rtl="0">
              <a:spcBef>
                <a:spcPts val="0"/>
              </a:spcBef>
              <a:spcAft>
                <a:spcPts val="0"/>
              </a:spcAft>
              <a:buNone/>
            </a:pPr>
            <a:r>
              <a:rPr lang="en" sz="1800" b="1" dirty="0"/>
              <a:t>18BCP142D - Dhara Barot</a:t>
            </a:r>
            <a:endParaRPr sz="1800" b="1" dirty="0"/>
          </a:p>
        </p:txBody>
      </p:sp>
      <p:sp>
        <p:nvSpPr>
          <p:cNvPr id="2" name="Slide Number Placeholder 1">
            <a:extLst>
              <a:ext uri="{FF2B5EF4-FFF2-40B4-BE49-F238E27FC236}">
                <a16:creationId xmlns:a16="http://schemas.microsoft.com/office/drawing/2014/main" id="{5F3F779A-397E-3141-808C-AB2ECF48B8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a:t>
            </a:r>
            <a:endParaRPr dirty="0"/>
          </a:p>
        </p:txBody>
      </p:sp>
      <p:sp>
        <p:nvSpPr>
          <p:cNvPr id="130" name="Google Shape;13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fontAlgn="base">
              <a:buSzPct val="100000"/>
              <a:buFont typeface="+mj-lt"/>
              <a:buAutoNum type="arabicPeriod" startAt="5"/>
            </a:pPr>
            <a:r>
              <a:rPr lang="en-IN" sz="1200" dirty="0">
                <a:solidFill>
                  <a:schemeClr val="tx1"/>
                </a:solidFill>
                <a:latin typeface="+mn-lt"/>
              </a:rPr>
              <a:t>There are still some NaN values in the dataset.</a:t>
            </a:r>
          </a:p>
          <a:p>
            <a:pPr fontAlgn="base">
              <a:buSzPct val="100000"/>
              <a:buFont typeface="+mj-lt"/>
              <a:buAutoNum type="arabicPeriod" startAt="5"/>
            </a:pPr>
            <a:endParaRPr lang="en-IN" sz="1200" dirty="0">
              <a:solidFill>
                <a:schemeClr val="tx1"/>
              </a:solidFill>
              <a:latin typeface="+mn-lt"/>
            </a:endParaRPr>
          </a:p>
          <a:p>
            <a:pPr fontAlgn="base">
              <a:buSzPct val="100000"/>
              <a:buFont typeface="+mj-lt"/>
              <a:buAutoNum type="arabicPeriod" startAt="5"/>
            </a:pPr>
            <a:r>
              <a:rPr lang="en-IN" sz="1200" dirty="0">
                <a:solidFill>
                  <a:schemeClr val="tx1"/>
                </a:solidFill>
                <a:latin typeface="+mn-lt"/>
              </a:rPr>
              <a:t>So, we remove the tuples which contain null values.</a:t>
            </a:r>
          </a:p>
          <a:p>
            <a:pPr fontAlgn="base">
              <a:buSzPct val="100000"/>
              <a:buFont typeface="+mj-lt"/>
              <a:buAutoNum type="arabicPeriod" startAt="5"/>
            </a:pPr>
            <a:endParaRPr lang="en-IN" sz="1200" dirty="0">
              <a:solidFill>
                <a:schemeClr val="tx1"/>
              </a:solidFill>
              <a:latin typeface="+mn-lt"/>
            </a:endParaRPr>
          </a:p>
          <a:p>
            <a:pPr fontAlgn="base">
              <a:buSzPct val="100000"/>
              <a:buFont typeface="+mj-lt"/>
              <a:buAutoNum type="arabicPeriod" startAt="5"/>
            </a:pPr>
            <a:r>
              <a:rPr lang="en-IN" sz="1200" dirty="0">
                <a:solidFill>
                  <a:schemeClr val="tx1"/>
                </a:solidFill>
                <a:latin typeface="+mn-lt"/>
              </a:rPr>
              <a:t>Then, we find individual particles’ index of each factor according to the formula.</a:t>
            </a:r>
          </a:p>
          <a:p>
            <a:pPr fontAlgn="base">
              <a:buSzPct val="100000"/>
              <a:buFont typeface="+mj-lt"/>
              <a:buAutoNum type="arabicPeriod" startAt="5"/>
            </a:pPr>
            <a:endParaRPr lang="en-IN" sz="1200" dirty="0">
              <a:solidFill>
                <a:schemeClr val="tx1"/>
              </a:solidFill>
              <a:latin typeface="+mn-lt"/>
            </a:endParaRPr>
          </a:p>
          <a:p>
            <a:pPr fontAlgn="base">
              <a:buSzPct val="100000"/>
              <a:buFont typeface="+mj-lt"/>
              <a:buAutoNum type="arabicPeriod" startAt="5"/>
            </a:pPr>
            <a:r>
              <a:rPr lang="en-IN" sz="1200" dirty="0">
                <a:solidFill>
                  <a:schemeClr val="tx1"/>
                </a:solidFill>
                <a:latin typeface="+mn-lt"/>
              </a:rPr>
              <a:t>Add this individual particles’ index in the dataset.</a:t>
            </a:r>
          </a:p>
          <a:p>
            <a:pPr fontAlgn="base">
              <a:buSzPct val="100000"/>
              <a:buFont typeface="+mj-lt"/>
              <a:buAutoNum type="arabicPeriod" startAt="5"/>
            </a:pPr>
            <a:endParaRPr lang="en-IN" sz="1200" dirty="0">
              <a:solidFill>
                <a:schemeClr val="tx1"/>
              </a:solidFill>
              <a:latin typeface="+mn-lt"/>
            </a:endParaRPr>
          </a:p>
          <a:p>
            <a:pPr fontAlgn="base">
              <a:buSzPct val="100000"/>
              <a:buFont typeface="+mj-lt"/>
              <a:buAutoNum type="arabicPeriod" startAt="5"/>
            </a:pPr>
            <a:r>
              <a:rPr lang="en-IN" sz="1200" dirty="0">
                <a:solidFill>
                  <a:schemeClr val="tx1"/>
                </a:solidFill>
                <a:latin typeface="+mn-lt"/>
              </a:rPr>
              <a:t>Calculate AQI which is the maximum of these individual particles’ index and add to the dataset.</a:t>
            </a:r>
          </a:p>
          <a:p>
            <a:pPr fontAlgn="base">
              <a:buSzPct val="100000"/>
              <a:buFont typeface="+mj-lt"/>
              <a:buAutoNum type="arabicPeriod" startAt="5"/>
            </a:pPr>
            <a:endParaRPr lang="en-IN" sz="1200" dirty="0">
              <a:solidFill>
                <a:schemeClr val="tx1"/>
              </a:solidFill>
              <a:latin typeface="+mn-lt"/>
            </a:endParaRPr>
          </a:p>
          <a:p>
            <a:pPr fontAlgn="base">
              <a:buSzPct val="100000"/>
              <a:buFont typeface="+mj-lt"/>
              <a:buAutoNum type="arabicPeriod" startAt="5"/>
            </a:pPr>
            <a:r>
              <a:rPr lang="en-IN" sz="1200" dirty="0">
                <a:solidFill>
                  <a:schemeClr val="tx1"/>
                </a:solidFill>
                <a:latin typeface="+mn-lt"/>
              </a:rPr>
              <a:t>Now, the data is processed and ready for use.</a:t>
            </a:r>
            <a:br>
              <a:rPr lang="en-IN" sz="1200" dirty="0">
                <a:solidFill>
                  <a:schemeClr val="tx1"/>
                </a:solidFill>
                <a:latin typeface="+mn-lt"/>
              </a:rPr>
            </a:br>
            <a:br>
              <a:rPr lang="en-IN" sz="1200" dirty="0">
                <a:solidFill>
                  <a:schemeClr val="tx1"/>
                </a:solidFill>
                <a:latin typeface="+mn-lt"/>
              </a:rPr>
            </a:br>
            <a:endParaRPr sz="1200" dirty="0">
              <a:solidFill>
                <a:schemeClr val="tx1"/>
              </a:solidFill>
              <a:latin typeface="+mn-lt"/>
              <a:ea typeface="Arial"/>
              <a:cs typeface="Arial"/>
              <a:sym typeface="Arial"/>
            </a:endParaRPr>
          </a:p>
        </p:txBody>
      </p:sp>
      <p:pic>
        <p:nvPicPr>
          <p:cNvPr id="3" name="Picture 2">
            <a:extLst>
              <a:ext uri="{FF2B5EF4-FFF2-40B4-BE49-F238E27FC236}">
                <a16:creationId xmlns:a16="http://schemas.microsoft.com/office/drawing/2014/main" id="{30CE91D2-F7E0-2943-A406-BA755BA3ED71}"/>
              </a:ext>
            </a:extLst>
          </p:cNvPr>
          <p:cNvPicPr>
            <a:picLocks noChangeAspect="1"/>
          </p:cNvPicPr>
          <p:nvPr/>
        </p:nvPicPr>
        <p:blipFill>
          <a:blip r:embed="rId3"/>
          <a:stretch>
            <a:fillRect/>
          </a:stretch>
        </p:blipFill>
        <p:spPr>
          <a:xfrm>
            <a:off x="2090166" y="3606190"/>
            <a:ext cx="4963668" cy="1221588"/>
          </a:xfrm>
          <a:prstGeom prst="rect">
            <a:avLst/>
          </a:prstGeom>
        </p:spPr>
      </p:pic>
      <p:sp>
        <p:nvSpPr>
          <p:cNvPr id="2" name="Slide Number Placeholder 1">
            <a:extLst>
              <a:ext uri="{FF2B5EF4-FFF2-40B4-BE49-F238E27FC236}">
                <a16:creationId xmlns:a16="http://schemas.microsoft.com/office/drawing/2014/main" id="{AAA65D02-B03A-5840-AF0D-B6450BE503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40752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32FC-B4C4-4745-87F3-CAA6EC738A2F}"/>
              </a:ext>
            </a:extLst>
          </p:cNvPr>
          <p:cNvSpPr>
            <a:spLocks noGrp="1"/>
          </p:cNvSpPr>
          <p:nvPr>
            <p:ph type="title"/>
          </p:nvPr>
        </p:nvSpPr>
        <p:spPr/>
        <p:txBody>
          <a:bodyPr/>
          <a:lstStyle/>
          <a:p>
            <a:r>
              <a:rPr lang="en-IN" dirty="0"/>
              <a:t>Algorithms used for Training the Model</a:t>
            </a:r>
            <a:br>
              <a:rPr lang="en-IN" dirty="0"/>
            </a:br>
            <a:br>
              <a:rPr lang="en-IN" dirty="0"/>
            </a:br>
            <a:br>
              <a:rPr lang="en-IN" dirty="0"/>
            </a:br>
            <a:endParaRPr lang="en-US" dirty="0"/>
          </a:p>
        </p:txBody>
      </p:sp>
      <p:sp>
        <p:nvSpPr>
          <p:cNvPr id="3" name="Text Placeholder 2">
            <a:extLst>
              <a:ext uri="{FF2B5EF4-FFF2-40B4-BE49-F238E27FC236}">
                <a16:creationId xmlns:a16="http://schemas.microsoft.com/office/drawing/2014/main" id="{739EC405-72EA-BB4F-BA4C-FBCF096AE65E}"/>
              </a:ext>
            </a:extLst>
          </p:cNvPr>
          <p:cNvSpPr>
            <a:spLocks noGrp="1"/>
          </p:cNvSpPr>
          <p:nvPr>
            <p:ph type="body" idx="1"/>
          </p:nvPr>
        </p:nvSpPr>
        <p:spPr/>
        <p:txBody>
          <a:bodyPr/>
          <a:lstStyle/>
          <a:p>
            <a:pPr marL="114300" indent="0">
              <a:buNone/>
            </a:pPr>
            <a:r>
              <a:rPr lang="en-IN" sz="1600" dirty="0">
                <a:solidFill>
                  <a:schemeClr val="tx1"/>
                </a:solidFill>
                <a:latin typeface="+mn-lt"/>
              </a:rPr>
              <a:t>1. Random Forest Regression</a:t>
            </a:r>
          </a:p>
          <a:p>
            <a:pPr>
              <a:buAutoNum type="arabicPeriod"/>
            </a:pPr>
            <a:endParaRPr lang="en-IN" sz="1400" dirty="0">
              <a:solidFill>
                <a:schemeClr val="tx1"/>
              </a:solidFill>
              <a:latin typeface="+mn-lt"/>
            </a:endParaRPr>
          </a:p>
          <a:p>
            <a:pPr marL="114300" indent="0">
              <a:buNone/>
            </a:pPr>
            <a:r>
              <a:rPr lang="en-IN" sz="1200" dirty="0">
                <a:solidFill>
                  <a:schemeClr val="tx1"/>
                </a:solidFill>
                <a:latin typeface="+mn-lt"/>
              </a:rPr>
              <a:t>	Random Forest Regression is a supervised learning algorithm that uses ensemble learning methods for 	regression. Ensemble learning method is a technique that combines predictions from multiple machine 	learning algorithms to make a more accurate prediction than a single model.</a:t>
            </a:r>
          </a:p>
          <a:p>
            <a:pPr marL="114300" indent="0">
              <a:buNone/>
            </a:pPr>
            <a:endParaRPr lang="en-IN" sz="1200" dirty="0">
              <a:solidFill>
                <a:schemeClr val="tx1"/>
              </a:solidFill>
              <a:latin typeface="+mn-lt"/>
            </a:endParaRPr>
          </a:p>
          <a:p>
            <a:pPr marL="114300" indent="0">
              <a:buNone/>
            </a:pPr>
            <a:endParaRPr lang="en-IN" sz="1200" dirty="0">
              <a:solidFill>
                <a:schemeClr val="tx1"/>
              </a:solidFill>
              <a:latin typeface="+mn-lt"/>
            </a:endParaRPr>
          </a:p>
          <a:p>
            <a:pPr marL="114300" indent="0">
              <a:buNone/>
            </a:pPr>
            <a:endParaRPr lang="en-IN" sz="1200" dirty="0">
              <a:solidFill>
                <a:schemeClr val="tx1"/>
              </a:solidFill>
              <a:latin typeface="+mn-lt"/>
            </a:endParaRPr>
          </a:p>
          <a:p>
            <a:pPr marL="114300" indent="0">
              <a:buNone/>
            </a:pPr>
            <a:endParaRPr lang="en-IN" sz="1200" dirty="0">
              <a:solidFill>
                <a:schemeClr val="tx1"/>
              </a:solidFill>
              <a:latin typeface="+mn-lt"/>
            </a:endParaRPr>
          </a:p>
          <a:p>
            <a:pPr marL="114300" indent="0">
              <a:buNone/>
            </a:pPr>
            <a:br>
              <a:rPr lang="en-IN" sz="1200" dirty="0">
                <a:solidFill>
                  <a:schemeClr val="tx1"/>
                </a:solidFill>
                <a:latin typeface="+mn-lt"/>
              </a:rPr>
            </a:br>
            <a:br>
              <a:rPr lang="en-IN" sz="1200" dirty="0">
                <a:solidFill>
                  <a:schemeClr val="tx1"/>
                </a:solidFill>
                <a:latin typeface="+mn-lt"/>
              </a:rPr>
            </a:br>
            <a:endParaRPr lang="en-US" sz="1200" dirty="0">
              <a:solidFill>
                <a:schemeClr val="tx1"/>
              </a:solidFill>
              <a:latin typeface="+mn-lt"/>
            </a:endParaRPr>
          </a:p>
        </p:txBody>
      </p:sp>
      <p:pic>
        <p:nvPicPr>
          <p:cNvPr id="5" name="Picture 4">
            <a:extLst>
              <a:ext uri="{FF2B5EF4-FFF2-40B4-BE49-F238E27FC236}">
                <a16:creationId xmlns:a16="http://schemas.microsoft.com/office/drawing/2014/main" id="{01EBE195-603F-B145-B30D-FFA043B8772C}"/>
              </a:ext>
            </a:extLst>
          </p:cNvPr>
          <p:cNvPicPr>
            <a:picLocks noChangeAspect="1"/>
          </p:cNvPicPr>
          <p:nvPr/>
        </p:nvPicPr>
        <p:blipFill>
          <a:blip r:embed="rId2"/>
          <a:stretch>
            <a:fillRect/>
          </a:stretch>
        </p:blipFill>
        <p:spPr>
          <a:xfrm>
            <a:off x="2841712" y="2571750"/>
            <a:ext cx="3460575" cy="2214768"/>
          </a:xfrm>
          <a:prstGeom prst="rect">
            <a:avLst/>
          </a:prstGeom>
        </p:spPr>
      </p:pic>
      <p:sp>
        <p:nvSpPr>
          <p:cNvPr id="4" name="Slide Number Placeholder 3">
            <a:extLst>
              <a:ext uri="{FF2B5EF4-FFF2-40B4-BE49-F238E27FC236}">
                <a16:creationId xmlns:a16="http://schemas.microsoft.com/office/drawing/2014/main" id="{181E3FA7-5081-4742-B919-BF647D1BE3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22094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32FC-B4C4-4745-87F3-CAA6EC738A2F}"/>
              </a:ext>
            </a:extLst>
          </p:cNvPr>
          <p:cNvSpPr>
            <a:spLocks noGrp="1"/>
          </p:cNvSpPr>
          <p:nvPr>
            <p:ph type="title"/>
          </p:nvPr>
        </p:nvSpPr>
        <p:spPr/>
        <p:txBody>
          <a:bodyPr/>
          <a:lstStyle/>
          <a:p>
            <a:r>
              <a:rPr lang="en-IN" dirty="0"/>
              <a:t>Algorithms used for Training the Model</a:t>
            </a:r>
            <a:br>
              <a:rPr lang="en-IN" dirty="0"/>
            </a:br>
            <a:br>
              <a:rPr lang="en-IN" dirty="0"/>
            </a:br>
            <a:br>
              <a:rPr lang="en-IN" dirty="0"/>
            </a:br>
            <a:endParaRPr lang="en-US" dirty="0"/>
          </a:p>
        </p:txBody>
      </p:sp>
      <p:sp>
        <p:nvSpPr>
          <p:cNvPr id="3" name="Text Placeholder 2">
            <a:extLst>
              <a:ext uri="{FF2B5EF4-FFF2-40B4-BE49-F238E27FC236}">
                <a16:creationId xmlns:a16="http://schemas.microsoft.com/office/drawing/2014/main" id="{739EC405-72EA-BB4F-BA4C-FBCF096AE65E}"/>
              </a:ext>
            </a:extLst>
          </p:cNvPr>
          <p:cNvSpPr>
            <a:spLocks noGrp="1"/>
          </p:cNvSpPr>
          <p:nvPr>
            <p:ph type="body" idx="1"/>
          </p:nvPr>
        </p:nvSpPr>
        <p:spPr/>
        <p:txBody>
          <a:bodyPr/>
          <a:lstStyle/>
          <a:p>
            <a:pPr marL="114300" indent="0">
              <a:buNone/>
            </a:pPr>
            <a:r>
              <a:rPr lang="en-IN" sz="1600" dirty="0">
                <a:solidFill>
                  <a:schemeClr val="tx1"/>
                </a:solidFill>
                <a:latin typeface="+mn-lt"/>
              </a:rPr>
              <a:t>2. Decision Tree Regression</a:t>
            </a:r>
          </a:p>
          <a:p>
            <a:pPr marL="114300" indent="0">
              <a:buNone/>
            </a:pPr>
            <a:endParaRPr lang="en-IN" sz="1200" dirty="0">
              <a:solidFill>
                <a:schemeClr val="tx1"/>
              </a:solidFill>
              <a:latin typeface="+mn-lt"/>
            </a:endParaRPr>
          </a:p>
          <a:p>
            <a:pPr marL="114300" indent="0">
              <a:buNone/>
            </a:pPr>
            <a:r>
              <a:rPr lang="en-IN" sz="1200" dirty="0">
                <a:solidFill>
                  <a:schemeClr val="tx1"/>
                </a:solidFill>
                <a:latin typeface="+mn-lt"/>
              </a:rPr>
              <a:t>	A Decision Tree is a predictive model that uses a set of binary rules in order to calculate the dependent 	variable. Each tree consists of branches, nodes, and leaves.</a:t>
            </a:r>
          </a:p>
          <a:p>
            <a:pPr marL="114300" indent="0">
              <a:buNone/>
            </a:pPr>
            <a:endParaRPr lang="en-IN" sz="1200" dirty="0">
              <a:solidFill>
                <a:schemeClr val="tx1"/>
              </a:solidFill>
              <a:latin typeface="+mn-lt"/>
            </a:endParaRPr>
          </a:p>
          <a:p>
            <a:pPr marL="114300" indent="0">
              <a:buNone/>
            </a:pPr>
            <a:br>
              <a:rPr lang="en-IN" sz="1200" dirty="0">
                <a:solidFill>
                  <a:schemeClr val="tx1"/>
                </a:solidFill>
                <a:latin typeface="+mn-lt"/>
              </a:rPr>
            </a:br>
            <a:endParaRPr lang="en-US" sz="1200" dirty="0">
              <a:solidFill>
                <a:schemeClr val="tx1"/>
              </a:solidFill>
              <a:latin typeface="+mn-lt"/>
            </a:endParaRPr>
          </a:p>
        </p:txBody>
      </p:sp>
      <p:pic>
        <p:nvPicPr>
          <p:cNvPr id="5" name="Picture 4">
            <a:extLst>
              <a:ext uri="{FF2B5EF4-FFF2-40B4-BE49-F238E27FC236}">
                <a16:creationId xmlns:a16="http://schemas.microsoft.com/office/drawing/2014/main" id="{702F78DC-D1B3-1047-A953-365CB00C5BC8}"/>
              </a:ext>
            </a:extLst>
          </p:cNvPr>
          <p:cNvPicPr>
            <a:picLocks noChangeAspect="1"/>
          </p:cNvPicPr>
          <p:nvPr/>
        </p:nvPicPr>
        <p:blipFill>
          <a:blip r:embed="rId2"/>
          <a:stretch>
            <a:fillRect/>
          </a:stretch>
        </p:blipFill>
        <p:spPr>
          <a:xfrm>
            <a:off x="2790063" y="2571750"/>
            <a:ext cx="3563874" cy="1819851"/>
          </a:xfrm>
          <a:prstGeom prst="rect">
            <a:avLst/>
          </a:prstGeom>
        </p:spPr>
      </p:pic>
      <p:sp>
        <p:nvSpPr>
          <p:cNvPr id="4" name="Slide Number Placeholder 3">
            <a:extLst>
              <a:ext uri="{FF2B5EF4-FFF2-40B4-BE49-F238E27FC236}">
                <a16:creationId xmlns:a16="http://schemas.microsoft.com/office/drawing/2014/main" id="{2425839C-1410-F646-821C-1381BA581E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01258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1AFA-2B4D-8E4E-8D7C-7D09F2956E9B}"/>
              </a:ext>
            </a:extLst>
          </p:cNvPr>
          <p:cNvSpPr>
            <a:spLocks noGrp="1"/>
          </p:cNvSpPr>
          <p:nvPr>
            <p:ph type="title"/>
          </p:nvPr>
        </p:nvSpPr>
        <p:spPr/>
        <p:txBody>
          <a:bodyPr/>
          <a:lstStyle/>
          <a:p>
            <a:r>
              <a:rPr lang="en-IN" dirty="0"/>
              <a:t>Algorithms used for Training the Model</a:t>
            </a:r>
            <a:endParaRPr lang="en-US" dirty="0"/>
          </a:p>
        </p:txBody>
      </p:sp>
      <p:sp>
        <p:nvSpPr>
          <p:cNvPr id="3" name="Text Placeholder 2">
            <a:extLst>
              <a:ext uri="{FF2B5EF4-FFF2-40B4-BE49-F238E27FC236}">
                <a16:creationId xmlns:a16="http://schemas.microsoft.com/office/drawing/2014/main" id="{9DB1F18F-A9F4-B24B-AB62-B663D343C580}"/>
              </a:ext>
            </a:extLst>
          </p:cNvPr>
          <p:cNvSpPr>
            <a:spLocks noGrp="1"/>
          </p:cNvSpPr>
          <p:nvPr>
            <p:ph type="body" idx="1"/>
          </p:nvPr>
        </p:nvSpPr>
        <p:spPr/>
        <p:txBody>
          <a:bodyPr/>
          <a:lstStyle/>
          <a:p>
            <a:endParaRPr lang="en-US" dirty="0"/>
          </a:p>
        </p:txBody>
      </p:sp>
      <p:graphicFrame>
        <p:nvGraphicFramePr>
          <p:cNvPr id="4" name="Table 4">
            <a:extLst>
              <a:ext uri="{FF2B5EF4-FFF2-40B4-BE49-F238E27FC236}">
                <a16:creationId xmlns:a16="http://schemas.microsoft.com/office/drawing/2014/main" id="{037C197E-591F-CA42-B91E-899FE843C991}"/>
              </a:ext>
            </a:extLst>
          </p:cNvPr>
          <p:cNvGraphicFramePr>
            <a:graphicFrameLocks noGrp="1"/>
          </p:cNvGraphicFramePr>
          <p:nvPr>
            <p:extLst>
              <p:ext uri="{D42A27DB-BD31-4B8C-83A1-F6EECF244321}">
                <p14:modId xmlns:p14="http://schemas.microsoft.com/office/powerpoint/2010/main" val="554508279"/>
              </p:ext>
            </p:extLst>
          </p:nvPr>
        </p:nvGraphicFramePr>
        <p:xfrm>
          <a:off x="1005840" y="1627631"/>
          <a:ext cx="6665976" cy="2363392"/>
        </p:xfrm>
        <a:graphic>
          <a:graphicData uri="http://schemas.openxmlformats.org/drawingml/2006/table">
            <a:tbl>
              <a:tblPr firstRow="1" bandRow="1">
                <a:tableStyleId>{5C22544A-7EE6-4342-B048-85BDC9FD1C3A}</a:tableStyleId>
              </a:tblPr>
              <a:tblGrid>
                <a:gridCol w="3345697">
                  <a:extLst>
                    <a:ext uri="{9D8B030D-6E8A-4147-A177-3AD203B41FA5}">
                      <a16:colId xmlns:a16="http://schemas.microsoft.com/office/drawing/2014/main" val="1771678171"/>
                    </a:ext>
                  </a:extLst>
                </a:gridCol>
                <a:gridCol w="3320279">
                  <a:extLst>
                    <a:ext uri="{9D8B030D-6E8A-4147-A177-3AD203B41FA5}">
                      <a16:colId xmlns:a16="http://schemas.microsoft.com/office/drawing/2014/main" val="182842915"/>
                    </a:ext>
                  </a:extLst>
                </a:gridCol>
              </a:tblGrid>
              <a:tr h="590848">
                <a:tc>
                  <a:txBody>
                    <a:bodyPr/>
                    <a:lstStyle/>
                    <a:p>
                      <a:r>
                        <a:rPr lang="en-US" dirty="0"/>
                        <a:t>Random Forest Regression</a:t>
                      </a:r>
                    </a:p>
                  </a:txBody>
                  <a:tcPr/>
                </a:tc>
                <a:tc>
                  <a:txBody>
                    <a:bodyPr/>
                    <a:lstStyle/>
                    <a:p>
                      <a:r>
                        <a:rPr lang="en-US" dirty="0"/>
                        <a:t>Decision Tree Regression</a:t>
                      </a:r>
                    </a:p>
                  </a:txBody>
                  <a:tcPr/>
                </a:tc>
                <a:extLst>
                  <a:ext uri="{0D108BD9-81ED-4DB2-BD59-A6C34878D82A}">
                    <a16:rowId xmlns:a16="http://schemas.microsoft.com/office/drawing/2014/main" val="3204894676"/>
                  </a:ext>
                </a:extLst>
              </a:tr>
              <a:tr h="590848">
                <a:tc>
                  <a:txBody>
                    <a:bodyPr/>
                    <a:lstStyle/>
                    <a:p>
                      <a:r>
                        <a:rPr lang="en-US" dirty="0"/>
                        <a:t>Complex to Implement</a:t>
                      </a:r>
                    </a:p>
                  </a:txBody>
                  <a:tcPr/>
                </a:tc>
                <a:tc>
                  <a:txBody>
                    <a:bodyPr/>
                    <a:lstStyle/>
                    <a:p>
                      <a:r>
                        <a:rPr lang="en-US" dirty="0"/>
                        <a:t>Easy to Implement</a:t>
                      </a:r>
                    </a:p>
                  </a:txBody>
                  <a:tcPr/>
                </a:tc>
                <a:extLst>
                  <a:ext uri="{0D108BD9-81ED-4DB2-BD59-A6C34878D82A}">
                    <a16:rowId xmlns:a16="http://schemas.microsoft.com/office/drawing/2014/main" val="2982640899"/>
                  </a:ext>
                </a:extLst>
              </a:tr>
              <a:tr h="590848">
                <a:tc>
                  <a:txBody>
                    <a:bodyPr/>
                    <a:lstStyle/>
                    <a:p>
                      <a:r>
                        <a:rPr lang="en-US" dirty="0"/>
                        <a:t>Takes more space and training time</a:t>
                      </a:r>
                    </a:p>
                    <a:p>
                      <a:r>
                        <a:rPr lang="en-US" dirty="0"/>
                        <a:t>Model Training time: 59.09s</a:t>
                      </a:r>
                    </a:p>
                  </a:txBody>
                  <a:tcPr/>
                </a:tc>
                <a:tc>
                  <a:txBody>
                    <a:bodyPr/>
                    <a:lstStyle/>
                    <a:p>
                      <a:r>
                        <a:rPr lang="en-US" dirty="0"/>
                        <a:t>Takes less space and training time</a:t>
                      </a:r>
                    </a:p>
                    <a:p>
                      <a:r>
                        <a:rPr lang="en-US" dirty="0"/>
                        <a:t>Model Training time: 0.84s</a:t>
                      </a:r>
                    </a:p>
                  </a:txBody>
                  <a:tcPr/>
                </a:tc>
                <a:extLst>
                  <a:ext uri="{0D108BD9-81ED-4DB2-BD59-A6C34878D82A}">
                    <a16:rowId xmlns:a16="http://schemas.microsoft.com/office/drawing/2014/main" val="2759460997"/>
                  </a:ext>
                </a:extLst>
              </a:tr>
              <a:tr h="590848">
                <a:tc>
                  <a:txBody>
                    <a:bodyPr/>
                    <a:lstStyle/>
                    <a:p>
                      <a:r>
                        <a:rPr lang="en-US" dirty="0"/>
                        <a:t>Accuracy on our dataset: 99.983%</a:t>
                      </a:r>
                    </a:p>
                    <a:p>
                      <a:r>
                        <a:rPr lang="en-US" dirty="0"/>
                        <a:t>Loss (RMSE): 1.14</a:t>
                      </a:r>
                    </a:p>
                  </a:txBody>
                  <a:tcPr/>
                </a:tc>
                <a:tc>
                  <a:txBody>
                    <a:bodyPr/>
                    <a:lstStyle/>
                    <a:p>
                      <a:r>
                        <a:rPr lang="en-US" dirty="0"/>
                        <a:t>Accuracy on our dataset: 99.978%</a:t>
                      </a:r>
                    </a:p>
                    <a:p>
                      <a:r>
                        <a:rPr lang="en-US" dirty="0"/>
                        <a:t>Loss (RMSE): 1.31</a:t>
                      </a:r>
                    </a:p>
                  </a:txBody>
                  <a:tcPr/>
                </a:tc>
                <a:extLst>
                  <a:ext uri="{0D108BD9-81ED-4DB2-BD59-A6C34878D82A}">
                    <a16:rowId xmlns:a16="http://schemas.microsoft.com/office/drawing/2014/main" val="2935170325"/>
                  </a:ext>
                </a:extLst>
              </a:tr>
            </a:tbl>
          </a:graphicData>
        </a:graphic>
      </p:graphicFrame>
      <p:sp>
        <p:nvSpPr>
          <p:cNvPr id="5" name="Slide Number Placeholder 4">
            <a:extLst>
              <a:ext uri="{FF2B5EF4-FFF2-40B4-BE49-F238E27FC236}">
                <a16:creationId xmlns:a16="http://schemas.microsoft.com/office/drawing/2014/main" id="{53ED8BD2-BA46-E74B-A133-5D15AA711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8486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15C7-7054-A041-ABDC-A48CA161B56A}"/>
              </a:ext>
            </a:extLst>
          </p:cNvPr>
          <p:cNvSpPr>
            <a:spLocks noGrp="1"/>
          </p:cNvSpPr>
          <p:nvPr>
            <p:ph type="title"/>
          </p:nvPr>
        </p:nvSpPr>
        <p:spPr/>
        <p:txBody>
          <a:bodyPr/>
          <a:lstStyle/>
          <a:p>
            <a:r>
              <a:rPr lang="en-US" dirty="0"/>
              <a:t>Data Visualization</a:t>
            </a:r>
          </a:p>
        </p:txBody>
      </p:sp>
      <p:sp>
        <p:nvSpPr>
          <p:cNvPr id="3" name="Text Placeholder 2">
            <a:extLst>
              <a:ext uri="{FF2B5EF4-FFF2-40B4-BE49-F238E27FC236}">
                <a16:creationId xmlns:a16="http://schemas.microsoft.com/office/drawing/2014/main" id="{FD029E30-C035-1B43-8C33-BA04181362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2EC242-A429-0E4C-9DFC-0796B0D51C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7" name="Picture 6">
            <a:extLst>
              <a:ext uri="{FF2B5EF4-FFF2-40B4-BE49-F238E27FC236}">
                <a16:creationId xmlns:a16="http://schemas.microsoft.com/office/drawing/2014/main" id="{0076A36E-6A1A-E248-8AE1-6CB670F25D66}"/>
              </a:ext>
            </a:extLst>
          </p:cNvPr>
          <p:cNvPicPr>
            <a:picLocks noChangeAspect="1"/>
          </p:cNvPicPr>
          <p:nvPr/>
        </p:nvPicPr>
        <p:blipFill>
          <a:blip r:embed="rId2"/>
          <a:stretch>
            <a:fillRect/>
          </a:stretch>
        </p:blipFill>
        <p:spPr>
          <a:xfrm>
            <a:off x="603504" y="1126721"/>
            <a:ext cx="3644655" cy="3467907"/>
          </a:xfrm>
          <a:prstGeom prst="rect">
            <a:avLst/>
          </a:prstGeom>
        </p:spPr>
      </p:pic>
      <p:pic>
        <p:nvPicPr>
          <p:cNvPr id="10" name="Picture 9">
            <a:extLst>
              <a:ext uri="{FF2B5EF4-FFF2-40B4-BE49-F238E27FC236}">
                <a16:creationId xmlns:a16="http://schemas.microsoft.com/office/drawing/2014/main" id="{B781B4E2-DDB4-2F49-BA98-A99496BCE6FE}"/>
              </a:ext>
            </a:extLst>
          </p:cNvPr>
          <p:cNvPicPr>
            <a:picLocks noChangeAspect="1"/>
          </p:cNvPicPr>
          <p:nvPr/>
        </p:nvPicPr>
        <p:blipFill>
          <a:blip r:embed="rId3"/>
          <a:stretch>
            <a:fillRect/>
          </a:stretch>
        </p:blipFill>
        <p:spPr>
          <a:xfrm>
            <a:off x="4994463" y="1162171"/>
            <a:ext cx="3644655" cy="3449949"/>
          </a:xfrm>
          <a:prstGeom prst="rect">
            <a:avLst/>
          </a:prstGeom>
        </p:spPr>
      </p:pic>
    </p:spTree>
    <p:extLst>
      <p:ext uri="{BB962C8B-B14F-4D97-AF65-F5344CB8AC3E}">
        <p14:creationId xmlns:p14="http://schemas.microsoft.com/office/powerpoint/2010/main" val="270541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E299-08B6-4F4C-9834-E837B034AE74}"/>
              </a:ext>
            </a:extLst>
          </p:cNvPr>
          <p:cNvSpPr>
            <a:spLocks noGrp="1"/>
          </p:cNvSpPr>
          <p:nvPr>
            <p:ph type="title"/>
          </p:nvPr>
        </p:nvSpPr>
        <p:spPr/>
        <p:txBody>
          <a:bodyPr/>
          <a:lstStyle/>
          <a:p>
            <a:r>
              <a:rPr lang="en-US" dirty="0"/>
              <a:t>Data Visualization</a:t>
            </a:r>
          </a:p>
        </p:txBody>
      </p:sp>
      <p:sp>
        <p:nvSpPr>
          <p:cNvPr id="3" name="Text Placeholder 2">
            <a:extLst>
              <a:ext uri="{FF2B5EF4-FFF2-40B4-BE49-F238E27FC236}">
                <a16:creationId xmlns:a16="http://schemas.microsoft.com/office/drawing/2014/main" id="{20DD96C9-EFBB-0747-85C3-9477717531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7D6C9F-7D5D-3849-A3C1-1C5F21004B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7" name="Picture 6">
            <a:extLst>
              <a:ext uri="{FF2B5EF4-FFF2-40B4-BE49-F238E27FC236}">
                <a16:creationId xmlns:a16="http://schemas.microsoft.com/office/drawing/2014/main" id="{C79C29DD-0992-1C40-9E90-673EF09ED39A}"/>
              </a:ext>
            </a:extLst>
          </p:cNvPr>
          <p:cNvPicPr>
            <a:picLocks noChangeAspect="1"/>
          </p:cNvPicPr>
          <p:nvPr/>
        </p:nvPicPr>
        <p:blipFill>
          <a:blip r:embed="rId2"/>
          <a:stretch>
            <a:fillRect/>
          </a:stretch>
        </p:blipFill>
        <p:spPr>
          <a:xfrm>
            <a:off x="2724881" y="1158938"/>
            <a:ext cx="3694237" cy="3539537"/>
          </a:xfrm>
          <a:prstGeom prst="rect">
            <a:avLst/>
          </a:prstGeom>
        </p:spPr>
      </p:pic>
    </p:spTree>
    <p:extLst>
      <p:ext uri="{BB962C8B-B14F-4D97-AF65-F5344CB8AC3E}">
        <p14:creationId xmlns:p14="http://schemas.microsoft.com/office/powerpoint/2010/main" val="379417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7F46-EE0A-5D43-96BF-D970DB75CE39}"/>
              </a:ext>
            </a:extLst>
          </p:cNvPr>
          <p:cNvSpPr>
            <a:spLocks noGrp="1"/>
          </p:cNvSpPr>
          <p:nvPr>
            <p:ph type="title"/>
          </p:nvPr>
        </p:nvSpPr>
        <p:spPr/>
        <p:txBody>
          <a:bodyPr/>
          <a:lstStyle/>
          <a:p>
            <a:r>
              <a:rPr lang="en-US" dirty="0"/>
              <a:t>Web-App</a:t>
            </a:r>
          </a:p>
        </p:txBody>
      </p:sp>
      <p:sp>
        <p:nvSpPr>
          <p:cNvPr id="3" name="Text Placeholder 2">
            <a:extLst>
              <a:ext uri="{FF2B5EF4-FFF2-40B4-BE49-F238E27FC236}">
                <a16:creationId xmlns:a16="http://schemas.microsoft.com/office/drawing/2014/main" id="{B35BA219-24C1-C143-88B9-68519D240AA5}"/>
              </a:ext>
            </a:extLst>
          </p:cNvPr>
          <p:cNvSpPr>
            <a:spLocks noGrp="1"/>
          </p:cNvSpPr>
          <p:nvPr>
            <p:ph type="body" idx="1"/>
          </p:nvPr>
        </p:nvSpPr>
        <p:spPr/>
        <p:txBody>
          <a:bodyPr/>
          <a:lstStyle/>
          <a:p>
            <a:pPr marL="114300" indent="0">
              <a:buNone/>
            </a:pPr>
            <a:r>
              <a:rPr lang="en-US" sz="1200" dirty="0">
                <a:solidFill>
                  <a:schemeClr val="tx1"/>
                </a:solidFill>
                <a:latin typeface="+mn-lt"/>
              </a:rPr>
              <a:t>Created Web-Application using Flask Framework.</a:t>
            </a:r>
          </a:p>
          <a:p>
            <a:pPr marL="114300" indent="0">
              <a:lnSpc>
                <a:spcPct val="200000"/>
              </a:lnSpc>
              <a:buNone/>
            </a:pPr>
            <a:r>
              <a:rPr lang="en-US" sz="1400" b="1" dirty="0">
                <a:solidFill>
                  <a:schemeClr val="tx1"/>
                </a:solidFill>
                <a:latin typeface="+mn-lt"/>
              </a:rPr>
              <a:t>Why choose Flask?</a:t>
            </a:r>
          </a:p>
          <a:p>
            <a:pPr marL="114300" indent="0">
              <a:buNone/>
            </a:pPr>
            <a:r>
              <a:rPr lang="en-IN" sz="1200" dirty="0">
                <a:solidFill>
                  <a:schemeClr val="tx1"/>
                </a:solidFill>
                <a:latin typeface="+mn-lt"/>
              </a:rPr>
              <a:t>Flask is a popular, open-source, and feature-rich micro web framework to make all kinds of web applications.</a:t>
            </a:r>
          </a:p>
          <a:p>
            <a:pPr marL="114300" indent="0">
              <a:buNone/>
            </a:pPr>
            <a:endParaRPr lang="en-IN" sz="1200" dirty="0">
              <a:solidFill>
                <a:schemeClr val="tx1"/>
              </a:solidFill>
              <a:latin typeface="+mn-lt"/>
            </a:endParaRPr>
          </a:p>
          <a:p>
            <a:pPr marL="114300" indent="0">
              <a:lnSpc>
                <a:spcPct val="150000"/>
              </a:lnSpc>
              <a:buNone/>
            </a:pPr>
            <a:r>
              <a:rPr lang="en-IN" sz="1200" b="1" dirty="0">
                <a:solidFill>
                  <a:schemeClr val="tx1"/>
                </a:solidFill>
                <a:latin typeface="+mn-lt"/>
              </a:rPr>
              <a:t>Features of Flask:</a:t>
            </a:r>
          </a:p>
          <a:p>
            <a:pPr>
              <a:buClr>
                <a:schemeClr val="tx1"/>
              </a:buClr>
              <a:buFont typeface="Arial" panose="020B0604020202020204" pitchFamily="34" charset="0"/>
              <a:buChar char="•"/>
            </a:pPr>
            <a:r>
              <a:rPr lang="en-IN" sz="1200" dirty="0">
                <a:solidFill>
                  <a:srgbClr val="282829"/>
                </a:solidFill>
                <a:latin typeface="+mn-lt"/>
              </a:rPr>
              <a:t>Extensible framework</a:t>
            </a:r>
          </a:p>
          <a:p>
            <a:pPr>
              <a:buClr>
                <a:schemeClr val="tx1"/>
              </a:buClr>
              <a:buFont typeface="Arial" panose="020B0604020202020204" pitchFamily="34" charset="0"/>
              <a:buChar char="•"/>
            </a:pPr>
            <a:r>
              <a:rPr lang="en-IN" sz="1200" dirty="0">
                <a:solidFill>
                  <a:srgbClr val="282829"/>
                </a:solidFill>
                <a:latin typeface="+mn-lt"/>
              </a:rPr>
              <a:t>Fast debugging</a:t>
            </a:r>
          </a:p>
          <a:p>
            <a:pPr>
              <a:buClr>
                <a:schemeClr val="tx1"/>
              </a:buClr>
              <a:buFont typeface="Arial" panose="020B0604020202020204" pitchFamily="34" charset="0"/>
              <a:buChar char="•"/>
            </a:pPr>
            <a:r>
              <a:rPr lang="en-IN" sz="1200" dirty="0">
                <a:solidFill>
                  <a:srgbClr val="282829"/>
                </a:solidFill>
                <a:latin typeface="+mn-lt"/>
              </a:rPr>
              <a:t>Support for cookies</a:t>
            </a:r>
          </a:p>
          <a:p>
            <a:pPr>
              <a:buClr>
                <a:schemeClr val="tx1"/>
              </a:buClr>
              <a:buFont typeface="Arial" panose="020B0604020202020204" pitchFamily="34" charset="0"/>
              <a:buChar char="•"/>
            </a:pPr>
            <a:r>
              <a:rPr lang="en-IN" sz="1200" dirty="0">
                <a:solidFill>
                  <a:srgbClr val="282829"/>
                </a:solidFill>
                <a:latin typeface="+mn-lt"/>
              </a:rPr>
              <a:t>Lightweight &amp; modular</a:t>
            </a:r>
          </a:p>
          <a:p>
            <a:pPr>
              <a:buClr>
                <a:schemeClr val="tx1"/>
              </a:buClr>
              <a:buFont typeface="Arial" panose="020B0604020202020204" pitchFamily="34" charset="0"/>
              <a:buChar char="•"/>
            </a:pPr>
            <a:r>
              <a:rPr lang="en-IN" sz="1200" dirty="0">
                <a:solidFill>
                  <a:srgbClr val="282829"/>
                </a:solidFill>
                <a:latin typeface="+mn-lt"/>
              </a:rPr>
              <a:t>Highly flexible</a:t>
            </a:r>
          </a:p>
          <a:p>
            <a:pPr>
              <a:buClr>
                <a:schemeClr val="tx1"/>
              </a:buClr>
              <a:buFont typeface="Arial" panose="020B0604020202020204" pitchFamily="34" charset="0"/>
              <a:buChar char="•"/>
            </a:pPr>
            <a:r>
              <a:rPr lang="en-IN" sz="1200" dirty="0">
                <a:solidFill>
                  <a:srgbClr val="282829"/>
                </a:solidFill>
                <a:latin typeface="+mn-lt"/>
              </a:rPr>
              <a:t>Easy-to-deploy</a:t>
            </a:r>
          </a:p>
          <a:p>
            <a:pPr>
              <a:buClr>
                <a:schemeClr val="tx1"/>
              </a:buClr>
              <a:buFont typeface="Arial" panose="020B0604020202020204" pitchFamily="34" charset="0"/>
              <a:buChar char="•"/>
            </a:pPr>
            <a:r>
              <a:rPr lang="en-IN" sz="1200" dirty="0">
                <a:solidFill>
                  <a:srgbClr val="282829"/>
                </a:solidFill>
                <a:latin typeface="+mn-lt"/>
              </a:rPr>
              <a:t>Open-source, hence free</a:t>
            </a:r>
          </a:p>
          <a:p>
            <a:pPr marL="114300" indent="0">
              <a:buNone/>
            </a:pPr>
            <a:endParaRPr lang="en-US" sz="1200" dirty="0">
              <a:solidFill>
                <a:schemeClr val="tx1"/>
              </a:solidFill>
              <a:latin typeface="+mn-lt"/>
            </a:endParaRPr>
          </a:p>
        </p:txBody>
      </p:sp>
      <p:sp>
        <p:nvSpPr>
          <p:cNvPr id="4" name="Slide Number Placeholder 3">
            <a:extLst>
              <a:ext uri="{FF2B5EF4-FFF2-40B4-BE49-F238E27FC236}">
                <a16:creationId xmlns:a16="http://schemas.microsoft.com/office/drawing/2014/main" id="{3E0F5BDD-17D3-E047-91C3-47D0C6A954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401327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3E0-CAA1-EF47-81D0-04AE28CEA2A4}"/>
              </a:ext>
            </a:extLst>
          </p:cNvPr>
          <p:cNvSpPr>
            <a:spLocks noGrp="1"/>
          </p:cNvSpPr>
          <p:nvPr>
            <p:ph type="title"/>
          </p:nvPr>
        </p:nvSpPr>
        <p:spPr/>
        <p:txBody>
          <a:bodyPr/>
          <a:lstStyle/>
          <a:p>
            <a:r>
              <a:rPr lang="en-US" dirty="0"/>
              <a:t>Design of Web-App</a:t>
            </a:r>
          </a:p>
        </p:txBody>
      </p:sp>
      <p:sp>
        <p:nvSpPr>
          <p:cNvPr id="3" name="Text Placeholder 2">
            <a:extLst>
              <a:ext uri="{FF2B5EF4-FFF2-40B4-BE49-F238E27FC236}">
                <a16:creationId xmlns:a16="http://schemas.microsoft.com/office/drawing/2014/main" id="{7521BE15-4F2F-D347-BA5F-908669639F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29734D-D6D1-FD4D-9816-70C90B8C9C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748C5E39-D08C-AB4F-9544-7FFAFD89475E}"/>
              </a:ext>
            </a:extLst>
          </p:cNvPr>
          <p:cNvPicPr>
            <a:picLocks noChangeAspect="1"/>
          </p:cNvPicPr>
          <p:nvPr/>
        </p:nvPicPr>
        <p:blipFill>
          <a:blip r:embed="rId2"/>
          <a:stretch>
            <a:fillRect/>
          </a:stretch>
        </p:blipFill>
        <p:spPr>
          <a:xfrm>
            <a:off x="2081120" y="1313794"/>
            <a:ext cx="4981760" cy="2791862"/>
          </a:xfrm>
          <a:prstGeom prst="rect">
            <a:avLst/>
          </a:prstGeom>
        </p:spPr>
      </p:pic>
    </p:spTree>
    <p:extLst>
      <p:ext uri="{BB962C8B-B14F-4D97-AF65-F5344CB8AC3E}">
        <p14:creationId xmlns:p14="http://schemas.microsoft.com/office/powerpoint/2010/main" val="226485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3E0-CAA1-EF47-81D0-04AE28CEA2A4}"/>
              </a:ext>
            </a:extLst>
          </p:cNvPr>
          <p:cNvSpPr>
            <a:spLocks noGrp="1"/>
          </p:cNvSpPr>
          <p:nvPr>
            <p:ph type="title"/>
          </p:nvPr>
        </p:nvSpPr>
        <p:spPr/>
        <p:txBody>
          <a:bodyPr/>
          <a:lstStyle/>
          <a:p>
            <a:r>
              <a:rPr lang="en-US" dirty="0"/>
              <a:t>Design of Web-App</a:t>
            </a:r>
          </a:p>
        </p:txBody>
      </p:sp>
      <p:sp>
        <p:nvSpPr>
          <p:cNvPr id="3" name="Text Placeholder 2">
            <a:extLst>
              <a:ext uri="{FF2B5EF4-FFF2-40B4-BE49-F238E27FC236}">
                <a16:creationId xmlns:a16="http://schemas.microsoft.com/office/drawing/2014/main" id="{7521BE15-4F2F-D347-BA5F-908669639F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29734D-D6D1-FD4D-9816-70C90B8C9C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7" name="Picture 6">
            <a:extLst>
              <a:ext uri="{FF2B5EF4-FFF2-40B4-BE49-F238E27FC236}">
                <a16:creationId xmlns:a16="http://schemas.microsoft.com/office/drawing/2014/main" id="{E6D214D5-C9BA-174F-B34A-804F11516713}"/>
              </a:ext>
            </a:extLst>
          </p:cNvPr>
          <p:cNvPicPr>
            <a:picLocks noChangeAspect="1"/>
          </p:cNvPicPr>
          <p:nvPr/>
        </p:nvPicPr>
        <p:blipFill>
          <a:blip r:embed="rId2"/>
          <a:stretch>
            <a:fillRect/>
          </a:stretch>
        </p:blipFill>
        <p:spPr>
          <a:xfrm>
            <a:off x="749808" y="1537124"/>
            <a:ext cx="7836408" cy="2606694"/>
          </a:xfrm>
          <a:prstGeom prst="rect">
            <a:avLst/>
          </a:prstGeom>
        </p:spPr>
      </p:pic>
    </p:spTree>
    <p:extLst>
      <p:ext uri="{BB962C8B-B14F-4D97-AF65-F5344CB8AC3E}">
        <p14:creationId xmlns:p14="http://schemas.microsoft.com/office/powerpoint/2010/main" val="119705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Works </a:t>
            </a:r>
            <a:endParaRPr dirty="0"/>
          </a:p>
        </p:txBody>
      </p:sp>
      <p:sp>
        <p:nvSpPr>
          <p:cNvPr id="130" name="Google Shape;13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lnSpc>
                <a:spcPct val="150000"/>
              </a:lnSpc>
              <a:buFont typeface="Arial"/>
              <a:buChar char="•"/>
            </a:pPr>
            <a:r>
              <a:rPr lang="en-IN" sz="1200" dirty="0">
                <a:solidFill>
                  <a:schemeClr val="dk1"/>
                </a:solidFill>
                <a:latin typeface="+mn-lt"/>
                <a:ea typeface="Arial"/>
                <a:cs typeface="Arial"/>
                <a:sym typeface="Arial"/>
              </a:rPr>
              <a:t>New updates and studies </a:t>
            </a:r>
            <a:endParaRPr lang="en-IN" sz="1200" dirty="0">
              <a:latin typeface="+mn-lt"/>
            </a:endParaRPr>
          </a:p>
          <a:p>
            <a:pPr lvl="0">
              <a:lnSpc>
                <a:spcPct val="150000"/>
              </a:lnSpc>
              <a:buFont typeface="Arial"/>
              <a:buChar char="•"/>
            </a:pPr>
            <a:r>
              <a:rPr lang="en-IN" sz="1200" dirty="0">
                <a:solidFill>
                  <a:schemeClr val="dk1"/>
                </a:solidFill>
                <a:latin typeface="+mn-lt"/>
                <a:ea typeface="Arial"/>
                <a:cs typeface="Arial"/>
                <a:sym typeface="Arial"/>
              </a:rPr>
              <a:t>Give policy suggestions</a:t>
            </a:r>
          </a:p>
          <a:p>
            <a:pPr lvl="0">
              <a:lnSpc>
                <a:spcPct val="150000"/>
              </a:lnSpc>
              <a:buFont typeface="Arial"/>
              <a:buChar char="•"/>
            </a:pPr>
            <a:r>
              <a:rPr lang="en-IN" sz="1200" dirty="0">
                <a:solidFill>
                  <a:schemeClr val="dk1"/>
                </a:solidFill>
                <a:latin typeface="+mn-lt"/>
                <a:ea typeface="Arial"/>
                <a:cs typeface="Arial"/>
                <a:sym typeface="Arial"/>
              </a:rPr>
              <a:t>Provide E-Commerce platform </a:t>
            </a:r>
          </a:p>
          <a:p>
            <a:pPr lvl="0">
              <a:lnSpc>
                <a:spcPct val="150000"/>
              </a:lnSpc>
              <a:buFont typeface="Arial"/>
              <a:buChar char="•"/>
            </a:pPr>
            <a:r>
              <a:rPr lang="en-IN" sz="1200" dirty="0">
                <a:solidFill>
                  <a:schemeClr val="dk1"/>
                </a:solidFill>
                <a:latin typeface="+mn-lt"/>
                <a:ea typeface="Arial"/>
                <a:cs typeface="Arial"/>
                <a:sym typeface="Arial"/>
              </a:rPr>
              <a:t>Fund raising help</a:t>
            </a:r>
            <a:endParaRPr lang="en-IN" sz="1200" dirty="0">
              <a:latin typeface="+mn-lt"/>
            </a:endParaRPr>
          </a:p>
          <a:p>
            <a:pPr lvl="0">
              <a:lnSpc>
                <a:spcPct val="150000"/>
              </a:lnSpc>
              <a:buFont typeface="Arial"/>
              <a:buChar char="•"/>
            </a:pPr>
            <a:r>
              <a:rPr lang="en-IN" sz="1200" dirty="0">
                <a:solidFill>
                  <a:schemeClr val="dk1"/>
                </a:solidFill>
                <a:latin typeface="+mn-lt"/>
                <a:ea typeface="Arial"/>
                <a:cs typeface="Arial"/>
                <a:sym typeface="Arial"/>
              </a:rPr>
              <a:t>Industry specific guidance</a:t>
            </a:r>
          </a:p>
        </p:txBody>
      </p:sp>
      <p:sp>
        <p:nvSpPr>
          <p:cNvPr id="2" name="Slide Number Placeholder 1">
            <a:extLst>
              <a:ext uri="{FF2B5EF4-FFF2-40B4-BE49-F238E27FC236}">
                <a16:creationId xmlns:a16="http://schemas.microsoft.com/office/drawing/2014/main" id="{10310F31-7470-5C44-95F0-163EC21AE0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96489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Why we choose this Project</a:t>
            </a:r>
            <a:endParaRPr sz="3600" dirty="0"/>
          </a:p>
        </p:txBody>
      </p:sp>
      <p:sp>
        <p:nvSpPr>
          <p:cNvPr id="111" name="Google Shape;111;p26"/>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 sz="1600" dirty="0">
                <a:solidFill>
                  <a:srgbClr val="000000"/>
                </a:solidFill>
                <a:highlight>
                  <a:srgbClr val="FFFFFF"/>
                </a:highlight>
                <a:latin typeface="Times New Roman"/>
                <a:ea typeface="Times New Roman"/>
                <a:cs typeface="Times New Roman"/>
                <a:sym typeface="Times New Roman"/>
              </a:rPr>
              <a:t>Worsening air pollution has been amongst India’s most pressing problems in recent years.</a:t>
            </a:r>
            <a:endParaRPr sz="1600" dirty="0">
              <a:solidFill>
                <a:srgbClr val="000000"/>
              </a:solidFill>
              <a:highlight>
                <a:srgbClr val="FFFFFF"/>
              </a:highlight>
              <a:latin typeface="Times New Roman"/>
              <a:ea typeface="Times New Roman"/>
              <a:cs typeface="Times New Roman"/>
              <a:sym typeface="Times New Roman"/>
            </a:endParaRPr>
          </a:p>
          <a:p>
            <a:pPr marL="285750" indent="-285750">
              <a:spcBef>
                <a:spcPts val="1600"/>
              </a:spcBef>
              <a:buFont typeface="Arial" panose="020B0604020202020204" pitchFamily="34" charset="0"/>
              <a:buChar char="•"/>
            </a:pPr>
            <a:r>
              <a:rPr lang="en" sz="1600" dirty="0">
                <a:solidFill>
                  <a:srgbClr val="000000"/>
                </a:solidFill>
                <a:highlight>
                  <a:srgbClr val="FFFFFF"/>
                </a:highlight>
                <a:latin typeface="Times New Roman"/>
                <a:ea typeface="Times New Roman"/>
                <a:cs typeface="Times New Roman"/>
                <a:sym typeface="Times New Roman"/>
              </a:rPr>
              <a:t>In 2019, air pollution led to about 12.5 percent of all deaths in the country. In the same year, it resulted in an economic loss of approximately 1.4 percent of GDP.</a:t>
            </a:r>
            <a:endParaRPr sz="1600" dirty="0">
              <a:solidFill>
                <a:srgbClr val="000000"/>
              </a:solidFill>
              <a:highlight>
                <a:srgbClr val="FFFFFF"/>
              </a:highlight>
              <a:latin typeface="Times New Roman"/>
              <a:ea typeface="Times New Roman"/>
              <a:cs typeface="Times New Roman"/>
              <a:sym typeface="Times New Roman"/>
            </a:endParaRPr>
          </a:p>
          <a:p>
            <a:pPr marL="285750" indent="-285750">
              <a:spcBef>
                <a:spcPts val="1600"/>
              </a:spcBef>
              <a:buFont typeface="Arial" panose="020B0604020202020204" pitchFamily="34" charset="0"/>
              <a:buChar char="•"/>
            </a:pPr>
            <a:r>
              <a:rPr lang="en" sz="1600" dirty="0">
                <a:solidFill>
                  <a:srgbClr val="000000"/>
                </a:solidFill>
                <a:highlight>
                  <a:srgbClr val="FFFFFF"/>
                </a:highlight>
                <a:latin typeface="Times New Roman"/>
                <a:ea typeface="Times New Roman"/>
                <a:cs typeface="Times New Roman"/>
                <a:sym typeface="Times New Roman"/>
              </a:rPr>
              <a:t>According to IQAir, in 2020, India ranked third amongst all countries in the world with the worst air quality.</a:t>
            </a:r>
            <a:endParaRPr sz="1600" dirty="0">
              <a:solidFill>
                <a:srgbClr val="000000"/>
              </a:solidFill>
              <a:highlight>
                <a:srgbClr val="FFFFFF"/>
              </a:highlight>
              <a:latin typeface="Times New Roman"/>
              <a:ea typeface="Times New Roman"/>
              <a:cs typeface="Times New Roman"/>
              <a:sym typeface="Times New Roman"/>
            </a:endParaRPr>
          </a:p>
          <a:p>
            <a:pPr marL="285750" indent="-285750">
              <a:spcBef>
                <a:spcPts val="1600"/>
              </a:spcBef>
              <a:spcAft>
                <a:spcPts val="1600"/>
              </a:spcAft>
              <a:buFont typeface="Arial" panose="020B0604020202020204" pitchFamily="34" charset="0"/>
              <a:buChar char="•"/>
            </a:pPr>
            <a:r>
              <a:rPr lang="en" sz="1600" dirty="0">
                <a:solidFill>
                  <a:srgbClr val="000000"/>
                </a:solidFill>
                <a:highlight>
                  <a:srgbClr val="FFFFFF"/>
                </a:highlight>
                <a:latin typeface="Times New Roman"/>
                <a:ea typeface="Times New Roman"/>
                <a:cs typeface="Times New Roman"/>
                <a:sym typeface="Times New Roman"/>
              </a:rPr>
              <a:t>Data analysis and prediction can create awareness in the different section of the society. </a:t>
            </a:r>
            <a:endParaRPr sz="1600" dirty="0">
              <a:solidFill>
                <a:srgbClr val="000000"/>
              </a:solidFill>
              <a:highlight>
                <a:srgbClr val="FFFFFF"/>
              </a:highlight>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CC708E0B-2448-FD4D-AD23-82A8055C6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1679-78A1-EB4F-924E-FFB03A109F2F}"/>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BB604A59-2EC2-FB40-8F72-4E88B23E44EB}"/>
              </a:ext>
            </a:extLst>
          </p:cNvPr>
          <p:cNvSpPr>
            <a:spLocks noGrp="1"/>
          </p:cNvSpPr>
          <p:nvPr>
            <p:ph type="body" idx="1"/>
          </p:nvPr>
        </p:nvSpPr>
        <p:spPr/>
        <p:txBody>
          <a:bodyPr/>
          <a:lstStyle/>
          <a:p>
            <a:pPr>
              <a:buFont typeface="Arial" panose="020B0604020202020204" pitchFamily="34" charset="0"/>
              <a:buChar char="•"/>
            </a:pPr>
            <a:r>
              <a:rPr lang="en-IN" sz="1400" dirty="0">
                <a:solidFill>
                  <a:schemeClr val="tx1"/>
                </a:solidFill>
              </a:rPr>
              <a:t>M. Soundari, J. Jeslin and Akshaya, “INDIAN AIR QUALITY PREDICTION AND ANALYSIS USING MACHINE LEARNING.” (2019).</a:t>
            </a:r>
          </a:p>
          <a:p>
            <a:pPr>
              <a:buFont typeface="Arial" panose="020B0604020202020204" pitchFamily="34" charset="0"/>
              <a:buChar char="•"/>
            </a:pPr>
            <a:r>
              <a:rPr lang="en-IN" sz="1400" dirty="0">
                <a:solidFill>
                  <a:schemeClr val="tx1"/>
                </a:solidFill>
              </a:rPr>
              <a:t>Li, Sheng-Tun &amp; Shue, Li-Yen. (2004). Data mining to aid policy making in air pollution management. Expert Systems with Applications. 27. 331-340.</a:t>
            </a:r>
          </a:p>
          <a:p>
            <a:pPr>
              <a:buFont typeface="Arial" panose="020B0604020202020204" pitchFamily="34" charset="0"/>
              <a:buChar char="•"/>
            </a:pPr>
            <a:r>
              <a:rPr lang="en-IN" sz="1400" dirty="0">
                <a:solidFill>
                  <a:schemeClr val="tx1"/>
                </a:solidFill>
              </a:rPr>
              <a:t>T. Madan, S. Sagar and D. Virmani, "Air Quality Prediction using Machine Learning Algorithms –A Review," 2020 2nd International Conference on Advances in Computing, Communication Control and Networking (ICACCCN), 2020, pp. 140-145.</a:t>
            </a:r>
          </a:p>
          <a:p>
            <a:pPr>
              <a:buFont typeface="Arial" panose="020B0604020202020204" pitchFamily="34" charset="0"/>
              <a:buChar char="•"/>
            </a:pPr>
            <a:r>
              <a:rPr lang="en-IN" sz="1400" dirty="0">
                <a:solidFill>
                  <a:schemeClr val="tx1"/>
                </a:solidFill>
              </a:rPr>
              <a:t>Nasir, Humaib &amp; Goyal, Kirti &amp; Prabhakar, Dolonchapa. (2016). Review of Air Quality Monitoring: Case Study of India. Indian Journal of Science and Technology.</a:t>
            </a:r>
          </a:p>
          <a:p>
            <a:pPr>
              <a:buFont typeface="Arial" panose="020B0604020202020204" pitchFamily="34" charset="0"/>
              <a:buChar char="•"/>
            </a:pPr>
            <a:r>
              <a:rPr lang="en-IN" sz="1400" dirty="0">
                <a:solidFill>
                  <a:schemeClr val="tx1"/>
                </a:solidFill>
              </a:rPr>
              <a:t>Kaur, Gaganjot &amp; Gao, Jerry &amp; Chiao, Sen &amp; Lu, Shengqiang &amp; Xie, Gang. (2018). Air Quality Prediction: Big Data and Machine Learning Approaches. International Journal of Environmental Science and Development.</a:t>
            </a:r>
          </a:p>
        </p:txBody>
      </p:sp>
      <p:sp>
        <p:nvSpPr>
          <p:cNvPr id="4" name="Slide Number Placeholder 3">
            <a:extLst>
              <a:ext uri="{FF2B5EF4-FFF2-40B4-BE49-F238E27FC236}">
                <a16:creationId xmlns:a16="http://schemas.microsoft.com/office/drawing/2014/main" id="{51B522B8-70CC-354C-B312-4437DFB42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98127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7C6-629F-F448-89EB-880B844F6823}"/>
              </a:ext>
            </a:extLst>
          </p:cNvPr>
          <p:cNvSpPr>
            <a:spLocks noGrp="1"/>
          </p:cNvSpPr>
          <p:nvPr>
            <p:ph type="title"/>
          </p:nvPr>
        </p:nvSpPr>
        <p:spPr/>
        <p:txBody>
          <a:bodyPr/>
          <a:lstStyle/>
          <a:p>
            <a:r>
              <a:rPr lang="en-US" dirty="0"/>
              <a:t>Literature Review</a:t>
            </a:r>
          </a:p>
        </p:txBody>
      </p:sp>
      <p:sp>
        <p:nvSpPr>
          <p:cNvPr id="3" name="Text Placeholder 2">
            <a:extLst>
              <a:ext uri="{FF2B5EF4-FFF2-40B4-BE49-F238E27FC236}">
                <a16:creationId xmlns:a16="http://schemas.microsoft.com/office/drawing/2014/main" id="{B302648D-73FA-134D-86A8-3229D4C85DDA}"/>
              </a:ext>
            </a:extLst>
          </p:cNvPr>
          <p:cNvSpPr>
            <a:spLocks noGrp="1"/>
          </p:cNvSpPr>
          <p:nvPr>
            <p:ph type="body" idx="1"/>
          </p:nvPr>
        </p:nvSpPr>
        <p:spPr/>
        <p:txBody>
          <a:bodyPr/>
          <a:lstStyle/>
          <a:p>
            <a:pPr marL="114300" lvl="0" indent="0">
              <a:buNone/>
            </a:pPr>
            <a:r>
              <a:rPr lang="en-IN" sz="1200" b="1" dirty="0">
                <a:solidFill>
                  <a:schemeClr val="dk1"/>
                </a:solidFill>
                <a:latin typeface="Arial"/>
                <a:ea typeface="Arial"/>
                <a:cs typeface="Arial"/>
                <a:sym typeface="Arial"/>
              </a:rPr>
              <a:t>1. Indian air quality prediction and analysis using machine learning </a:t>
            </a:r>
            <a:endParaRPr lang="en-IN" sz="1200" dirty="0"/>
          </a:p>
          <a:p>
            <a:pPr marL="114300" lvl="0" indent="0">
              <a:buNone/>
            </a:pPr>
            <a:r>
              <a:rPr lang="en-IN" sz="1050" dirty="0">
                <a:solidFill>
                  <a:schemeClr val="accent2"/>
                </a:solidFill>
                <a:latin typeface="Arial"/>
                <a:ea typeface="Arial"/>
                <a:cs typeface="Arial"/>
                <a:sym typeface="Arial"/>
              </a:rPr>
              <a:t>- Air quality index of India is a standard measure used to indicate the pollutant (so2, no2, rspm, spm. etc.).</a:t>
            </a:r>
          </a:p>
          <a:p>
            <a:pPr marL="114300" lvl="0" indent="0">
              <a:buNone/>
            </a:pPr>
            <a:r>
              <a:rPr lang="en-IN" sz="1050" dirty="0">
                <a:solidFill>
                  <a:schemeClr val="accent2"/>
                </a:solidFill>
                <a:latin typeface="Arial"/>
                <a:ea typeface="Arial"/>
                <a:cs typeface="Arial"/>
                <a:sym typeface="Arial"/>
              </a:rPr>
              <a:t>- Based on historical data and predicting over a particular upcoming year as aGradient descent boosted multivariable regression problem. </a:t>
            </a:r>
          </a:p>
          <a:p>
            <a:pPr marL="114300" lvl="0" indent="0">
              <a:buNone/>
            </a:pPr>
            <a:endParaRPr lang="en-IN" sz="1200" dirty="0">
              <a:solidFill>
                <a:schemeClr val="accent2"/>
              </a:solidFill>
              <a:latin typeface="Arial"/>
              <a:ea typeface="Arial"/>
              <a:cs typeface="Arial"/>
              <a:sym typeface="Arial"/>
            </a:endParaRPr>
          </a:p>
          <a:p>
            <a:pPr marL="114300" lvl="0" indent="0">
              <a:buNone/>
            </a:pPr>
            <a:r>
              <a:rPr lang="en-IN" sz="1200" b="1" dirty="0">
                <a:solidFill>
                  <a:schemeClr val="dk1"/>
                </a:solidFill>
              </a:rPr>
              <a:t>2. </a:t>
            </a:r>
            <a:r>
              <a:rPr lang="en-IN" sz="1200" b="1" dirty="0">
                <a:solidFill>
                  <a:schemeClr val="dk1"/>
                </a:solidFill>
                <a:latin typeface="Arial"/>
                <a:ea typeface="Arial"/>
                <a:cs typeface="Arial"/>
                <a:sym typeface="Arial"/>
              </a:rPr>
              <a:t>Data mining to aid policy making in air pollution management </a:t>
            </a:r>
            <a:endParaRPr lang="en-IN" sz="1200" dirty="0"/>
          </a:p>
          <a:p>
            <a:pPr marL="114300" lvl="0" indent="0">
              <a:buNone/>
            </a:pPr>
            <a:r>
              <a:rPr lang="en-IN" sz="1050" dirty="0">
                <a:solidFill>
                  <a:schemeClr val="accent2"/>
                </a:solidFill>
                <a:latin typeface="+mn-lt"/>
                <a:ea typeface="Arial"/>
                <a:cs typeface="Arial"/>
                <a:sym typeface="Arial"/>
              </a:rPr>
              <a:t>- Taiwanese government has set up the National Air Quality Monitoring Network (TAQMN) to monitor nationwide air quality.</a:t>
            </a:r>
          </a:p>
          <a:p>
            <a:pPr marL="114300" lvl="0" indent="0">
              <a:buNone/>
            </a:pPr>
            <a:r>
              <a:rPr lang="en-IN" sz="1050" dirty="0">
                <a:solidFill>
                  <a:schemeClr val="accent2"/>
                </a:solidFill>
                <a:latin typeface="+mn-lt"/>
                <a:ea typeface="Arial"/>
                <a:cs typeface="Arial"/>
                <a:sym typeface="Arial"/>
              </a:rPr>
              <a:t>- Data pre-processing using multi-scale wavelet transforms, data pattern identification using cluster analysis, and final analysis in mapping the identified clusters to geographical locations. </a:t>
            </a:r>
            <a:endParaRPr lang="en-IN" sz="1050" dirty="0">
              <a:solidFill>
                <a:schemeClr val="accent2"/>
              </a:solidFill>
              <a:latin typeface="+mn-lt"/>
            </a:endParaRPr>
          </a:p>
          <a:p>
            <a:pPr marL="114300" lvl="0" indent="0">
              <a:buNone/>
            </a:pPr>
            <a:br>
              <a:rPr lang="en-IN" sz="1200" dirty="0">
                <a:solidFill>
                  <a:schemeClr val="dk1"/>
                </a:solidFill>
                <a:latin typeface="Arial"/>
                <a:ea typeface="Arial"/>
                <a:cs typeface="Arial"/>
                <a:sym typeface="Arial"/>
              </a:rPr>
            </a:br>
            <a:r>
              <a:rPr lang="en-IN" sz="1200" b="1" dirty="0">
                <a:solidFill>
                  <a:schemeClr val="dk1"/>
                </a:solidFill>
                <a:latin typeface="Arial"/>
                <a:ea typeface="Arial"/>
                <a:cs typeface="Arial"/>
                <a:sym typeface="Arial"/>
              </a:rPr>
              <a:t>3. Air quality prediction using machine learning algorithm</a:t>
            </a:r>
            <a:endParaRPr lang="en-IN" sz="1200" dirty="0"/>
          </a:p>
          <a:p>
            <a:pPr marL="114300" lvl="0" indent="0">
              <a:buNone/>
            </a:pPr>
            <a:r>
              <a:rPr lang="en-IN" sz="1050" dirty="0">
                <a:solidFill>
                  <a:schemeClr val="accent2"/>
                </a:solidFill>
                <a:latin typeface="+mn-lt"/>
                <a:ea typeface="Arial"/>
                <a:cs typeface="Arial"/>
                <a:sym typeface="Arial"/>
              </a:rPr>
              <a:t>- Two types of Pollutants that are causing air pollution are Primary Pollutants and Secondary Pollutants. </a:t>
            </a:r>
          </a:p>
          <a:p>
            <a:pPr marL="114300" lvl="0" indent="0">
              <a:buNone/>
            </a:pPr>
            <a:r>
              <a:rPr lang="en-IN" sz="1050" dirty="0">
                <a:solidFill>
                  <a:schemeClr val="accent2"/>
                </a:solidFill>
                <a:latin typeface="+mn-lt"/>
                <a:ea typeface="Arial"/>
                <a:cs typeface="Arial"/>
                <a:sym typeface="Arial"/>
              </a:rPr>
              <a:t>- Primary Pollutants : Carbon dioxide (CO2),Sulphur oxide (SOX),Nitrogen oxide (NOX), Carbon monoxide (CO),</a:t>
            </a:r>
          </a:p>
          <a:p>
            <a:pPr marL="114300" lvl="0" indent="0">
              <a:buNone/>
            </a:pPr>
            <a:r>
              <a:rPr lang="en-IN" sz="1050" dirty="0">
                <a:solidFill>
                  <a:schemeClr val="accent2"/>
                </a:solidFill>
                <a:latin typeface="+mn-lt"/>
                <a:ea typeface="Arial"/>
                <a:cs typeface="Arial"/>
                <a:sym typeface="Arial"/>
              </a:rPr>
              <a:t>- Toxic metals : Lead and Mercury </a:t>
            </a:r>
          </a:p>
          <a:p>
            <a:pPr marL="114300" lvl="0" indent="0">
              <a:buNone/>
            </a:pPr>
            <a:r>
              <a:rPr lang="en-IN" sz="1050" dirty="0">
                <a:solidFill>
                  <a:schemeClr val="accent2"/>
                </a:solidFill>
                <a:latin typeface="+mn-lt"/>
                <a:ea typeface="Arial"/>
                <a:cs typeface="Arial"/>
                <a:sym typeface="Arial"/>
              </a:rPr>
              <a:t>- Secondary Pollutants : Ground Level Ozone , Acid Rain  </a:t>
            </a:r>
          </a:p>
          <a:p>
            <a:pPr marL="114300" lvl="0" indent="0">
              <a:buNone/>
            </a:pPr>
            <a:r>
              <a:rPr lang="en-IN" sz="1050" dirty="0">
                <a:solidFill>
                  <a:schemeClr val="accent2"/>
                </a:solidFill>
                <a:latin typeface="+mn-lt"/>
                <a:ea typeface="Arial"/>
                <a:cs typeface="Arial"/>
                <a:sym typeface="Arial"/>
              </a:rPr>
              <a:t>- Neural Network and boosting model comes out to be superior than other algorithms. </a:t>
            </a:r>
            <a:endParaRPr lang="en-IN" sz="1050" dirty="0">
              <a:solidFill>
                <a:schemeClr val="accent2"/>
              </a:solidFill>
              <a:latin typeface="+mn-lt"/>
            </a:endParaRPr>
          </a:p>
          <a:p>
            <a:pPr marL="114300" indent="0">
              <a:buNone/>
            </a:pPr>
            <a:br>
              <a:rPr lang="en-IN" sz="1200" dirty="0">
                <a:solidFill>
                  <a:schemeClr val="tx1"/>
                </a:solidFill>
                <a:latin typeface="+mn-lt"/>
              </a:rPr>
            </a:br>
            <a:br>
              <a:rPr lang="en-IN" sz="1200" dirty="0">
                <a:solidFill>
                  <a:schemeClr val="tx1"/>
                </a:solidFill>
                <a:latin typeface="+mn-lt"/>
              </a:rPr>
            </a:br>
            <a:br>
              <a:rPr lang="en-IN" sz="1200" dirty="0">
                <a:solidFill>
                  <a:schemeClr val="tx1"/>
                </a:solidFill>
                <a:latin typeface="+mn-lt"/>
              </a:rPr>
            </a:br>
            <a:endParaRPr lang="en-US" sz="1200" dirty="0">
              <a:solidFill>
                <a:schemeClr val="tx1"/>
              </a:solidFill>
              <a:latin typeface="+mn-lt"/>
            </a:endParaRPr>
          </a:p>
        </p:txBody>
      </p:sp>
      <p:sp>
        <p:nvSpPr>
          <p:cNvPr id="4" name="Slide Number Placeholder 3">
            <a:extLst>
              <a:ext uri="{FF2B5EF4-FFF2-40B4-BE49-F238E27FC236}">
                <a16:creationId xmlns:a16="http://schemas.microsoft.com/office/drawing/2014/main" id="{E2757483-1301-4A45-96EC-F008F3AED9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54522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7C6-629F-F448-89EB-880B844F6823}"/>
              </a:ext>
            </a:extLst>
          </p:cNvPr>
          <p:cNvSpPr>
            <a:spLocks noGrp="1"/>
          </p:cNvSpPr>
          <p:nvPr>
            <p:ph type="title"/>
          </p:nvPr>
        </p:nvSpPr>
        <p:spPr/>
        <p:txBody>
          <a:bodyPr/>
          <a:lstStyle/>
          <a:p>
            <a:r>
              <a:rPr lang="en-US" dirty="0"/>
              <a:t>Literature Review</a:t>
            </a:r>
          </a:p>
        </p:txBody>
      </p:sp>
      <p:sp>
        <p:nvSpPr>
          <p:cNvPr id="3" name="Text Placeholder 2">
            <a:extLst>
              <a:ext uri="{FF2B5EF4-FFF2-40B4-BE49-F238E27FC236}">
                <a16:creationId xmlns:a16="http://schemas.microsoft.com/office/drawing/2014/main" id="{B302648D-73FA-134D-86A8-3229D4C85DDA}"/>
              </a:ext>
            </a:extLst>
          </p:cNvPr>
          <p:cNvSpPr>
            <a:spLocks noGrp="1"/>
          </p:cNvSpPr>
          <p:nvPr>
            <p:ph type="body" idx="1"/>
          </p:nvPr>
        </p:nvSpPr>
        <p:spPr/>
        <p:txBody>
          <a:bodyPr/>
          <a:lstStyle/>
          <a:p>
            <a:pPr marL="114300" lvl="0" indent="0">
              <a:buNone/>
            </a:pPr>
            <a:r>
              <a:rPr lang="en-IN" sz="1200" b="1" dirty="0">
                <a:solidFill>
                  <a:schemeClr val="dk1"/>
                </a:solidFill>
                <a:latin typeface="Arial"/>
                <a:ea typeface="Arial"/>
                <a:cs typeface="Arial"/>
                <a:sym typeface="Arial"/>
              </a:rPr>
              <a:t>4. Review of Air Quality Monitoring: Case Study of India </a:t>
            </a:r>
            <a:endParaRPr lang="en-IN" sz="1200" dirty="0"/>
          </a:p>
          <a:p>
            <a:pPr marL="114300" lvl="0" indent="0">
              <a:buNone/>
            </a:pPr>
            <a:r>
              <a:rPr lang="en-IN" sz="1050" dirty="0">
                <a:solidFill>
                  <a:schemeClr val="accent2"/>
                </a:solidFill>
                <a:latin typeface="Arial"/>
                <a:ea typeface="Arial"/>
                <a:cs typeface="Arial"/>
                <a:sym typeface="Arial"/>
              </a:rPr>
              <a:t>- In this paper ten major cities have been taken into consideration for air quality monitoring. </a:t>
            </a:r>
          </a:p>
          <a:p>
            <a:pPr marL="114300" lvl="0" indent="0">
              <a:buNone/>
            </a:pPr>
            <a:r>
              <a:rPr lang="en-IN" sz="1050" dirty="0">
                <a:solidFill>
                  <a:schemeClr val="accent2"/>
                </a:solidFill>
                <a:latin typeface="Arial"/>
                <a:ea typeface="Arial"/>
                <a:cs typeface="Arial"/>
                <a:sym typeface="Arial"/>
              </a:rPr>
              <a:t>- These cities have been chosen bearing in mind the fact that these cities are major centres for commercial, industrial and tourist. </a:t>
            </a:r>
          </a:p>
          <a:p>
            <a:pPr marL="114300" lvl="0" indent="0">
              <a:buNone/>
            </a:pPr>
            <a:r>
              <a:rPr lang="en-IN" sz="1050" dirty="0">
                <a:solidFill>
                  <a:schemeClr val="accent2"/>
                </a:solidFill>
                <a:latin typeface="Arial"/>
                <a:ea typeface="Arial"/>
                <a:cs typeface="Arial"/>
                <a:sym typeface="Arial"/>
              </a:rPr>
              <a:t>- Major cause of generation of pollutants : vehicles and automobiles </a:t>
            </a:r>
          </a:p>
          <a:p>
            <a:pPr marL="114300" lvl="0" indent="0">
              <a:buNone/>
            </a:pPr>
            <a:br>
              <a:rPr lang="en-IN" sz="1200" dirty="0">
                <a:solidFill>
                  <a:schemeClr val="dk1"/>
                </a:solidFill>
                <a:latin typeface="Arial"/>
                <a:ea typeface="Arial"/>
                <a:cs typeface="Arial"/>
                <a:sym typeface="Arial"/>
              </a:rPr>
            </a:br>
            <a:r>
              <a:rPr lang="en-IN" sz="1200" b="1" dirty="0">
                <a:solidFill>
                  <a:schemeClr val="dk1"/>
                </a:solidFill>
                <a:latin typeface="Arial"/>
                <a:ea typeface="Arial"/>
                <a:cs typeface="Arial"/>
                <a:sym typeface="Arial"/>
              </a:rPr>
              <a:t>5. Air Quality Prediction: Big Data and Machine Learning Approaches </a:t>
            </a:r>
            <a:endParaRPr lang="en-IN" sz="1200" dirty="0"/>
          </a:p>
          <a:p>
            <a:pPr marL="114300" lvl="0" indent="0">
              <a:buNone/>
            </a:pPr>
            <a:r>
              <a:rPr lang="en-IN" sz="1050" dirty="0">
                <a:solidFill>
                  <a:schemeClr val="accent2"/>
                </a:solidFill>
                <a:latin typeface="Arial"/>
                <a:ea typeface="Arial"/>
                <a:cs typeface="Arial"/>
                <a:sym typeface="Arial"/>
              </a:rPr>
              <a:t>- The traditional approaches for air quality prediction use mathematical and statistical techniques. </a:t>
            </a:r>
          </a:p>
          <a:p>
            <a:pPr marL="114300" lvl="0" indent="0">
              <a:buNone/>
            </a:pPr>
            <a:r>
              <a:rPr lang="en-IN" sz="1050" dirty="0">
                <a:solidFill>
                  <a:schemeClr val="accent2"/>
                </a:solidFill>
                <a:latin typeface="Arial"/>
                <a:ea typeface="Arial"/>
                <a:cs typeface="Arial"/>
                <a:sym typeface="Arial"/>
              </a:rPr>
              <a:t>- In this paper, the major objective is to provide a snapshot of the vast research work and useful review on the current state on applicable big data approaches and machine learning techniques for air quality evaluation and predication.</a:t>
            </a:r>
            <a:endParaRPr lang="en-IN" sz="1050" dirty="0">
              <a:solidFill>
                <a:schemeClr val="accent2"/>
              </a:solidFill>
            </a:endParaRPr>
          </a:p>
          <a:p>
            <a:pPr marL="114300" lvl="0" indent="0">
              <a:buNone/>
            </a:pPr>
            <a:br>
              <a:rPr lang="en-IN" sz="1200" dirty="0">
                <a:solidFill>
                  <a:schemeClr val="accent2"/>
                </a:solidFill>
                <a:latin typeface="Arial"/>
                <a:ea typeface="Arial"/>
                <a:cs typeface="Arial"/>
                <a:sym typeface="Arial"/>
              </a:rPr>
            </a:br>
            <a:br>
              <a:rPr lang="en-IN" sz="1200" dirty="0">
                <a:solidFill>
                  <a:schemeClr val="tx1"/>
                </a:solidFill>
                <a:latin typeface="+mn-lt"/>
              </a:rPr>
            </a:br>
            <a:br>
              <a:rPr lang="en-IN" sz="1200" dirty="0">
                <a:solidFill>
                  <a:schemeClr val="tx1"/>
                </a:solidFill>
                <a:latin typeface="+mn-lt"/>
              </a:rPr>
            </a:br>
            <a:endParaRPr lang="en-US" sz="1200" dirty="0">
              <a:solidFill>
                <a:schemeClr val="tx1"/>
              </a:solidFill>
              <a:latin typeface="+mn-lt"/>
            </a:endParaRPr>
          </a:p>
        </p:txBody>
      </p:sp>
      <p:sp>
        <p:nvSpPr>
          <p:cNvPr id="4" name="Slide Number Placeholder 3">
            <a:extLst>
              <a:ext uri="{FF2B5EF4-FFF2-40B4-BE49-F238E27FC236}">
                <a16:creationId xmlns:a16="http://schemas.microsoft.com/office/drawing/2014/main" id="{31635E1F-8B38-344C-8146-69C5036C14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22909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C994-A83E-5141-8B71-D2F2E10BF6F5}"/>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37BD9FBE-C172-1945-BCB9-51610129DC1B}"/>
              </a:ext>
            </a:extLst>
          </p:cNvPr>
          <p:cNvSpPr>
            <a:spLocks noGrp="1"/>
          </p:cNvSpPr>
          <p:nvPr>
            <p:ph type="body" idx="1"/>
          </p:nvPr>
        </p:nvSpPr>
        <p:spPr/>
        <p:txBody>
          <a:bodyPr/>
          <a:lstStyle/>
          <a:p>
            <a:pPr>
              <a:lnSpc>
                <a:spcPct val="150000"/>
              </a:lnSpc>
              <a:buFont typeface="+mj-lt"/>
              <a:buAutoNum type="arabicPeriod"/>
            </a:pPr>
            <a:r>
              <a:rPr lang="en-US" dirty="0"/>
              <a:t>Dataset</a:t>
            </a:r>
          </a:p>
          <a:p>
            <a:pPr>
              <a:lnSpc>
                <a:spcPct val="150000"/>
              </a:lnSpc>
              <a:buFont typeface="+mj-lt"/>
              <a:buAutoNum type="arabicPeriod"/>
            </a:pPr>
            <a:r>
              <a:rPr lang="en-US" dirty="0"/>
              <a:t>Data Pre-Processing</a:t>
            </a:r>
          </a:p>
          <a:p>
            <a:pPr>
              <a:lnSpc>
                <a:spcPct val="150000"/>
              </a:lnSpc>
              <a:buFont typeface="+mj-lt"/>
              <a:buAutoNum type="arabicPeriod"/>
            </a:pPr>
            <a:r>
              <a:rPr lang="en-US" dirty="0"/>
              <a:t>Model Training</a:t>
            </a:r>
          </a:p>
          <a:p>
            <a:pPr>
              <a:lnSpc>
                <a:spcPct val="150000"/>
              </a:lnSpc>
              <a:buFont typeface="+mj-lt"/>
              <a:buAutoNum type="arabicPeriod"/>
            </a:pPr>
            <a:r>
              <a:rPr lang="en-US" dirty="0"/>
              <a:t>Result</a:t>
            </a:r>
          </a:p>
          <a:p>
            <a:pPr>
              <a:lnSpc>
                <a:spcPct val="150000"/>
              </a:lnSpc>
              <a:buFont typeface="+mj-lt"/>
              <a:buAutoNum type="arabicPeriod"/>
            </a:pPr>
            <a:r>
              <a:rPr lang="en-US" dirty="0"/>
              <a:t>Web App </a:t>
            </a:r>
          </a:p>
        </p:txBody>
      </p:sp>
      <p:pic>
        <p:nvPicPr>
          <p:cNvPr id="9" name="Picture 8">
            <a:extLst>
              <a:ext uri="{FF2B5EF4-FFF2-40B4-BE49-F238E27FC236}">
                <a16:creationId xmlns:a16="http://schemas.microsoft.com/office/drawing/2014/main" id="{E2B74983-6057-EB43-9878-49818602A2EA}"/>
              </a:ext>
            </a:extLst>
          </p:cNvPr>
          <p:cNvPicPr>
            <a:picLocks noChangeAspect="1"/>
          </p:cNvPicPr>
          <p:nvPr/>
        </p:nvPicPr>
        <p:blipFill>
          <a:blip r:embed="rId2"/>
          <a:stretch>
            <a:fillRect/>
          </a:stretch>
        </p:blipFill>
        <p:spPr>
          <a:xfrm>
            <a:off x="4197096" y="0"/>
            <a:ext cx="4635204" cy="5008152"/>
          </a:xfrm>
          <a:prstGeom prst="rect">
            <a:avLst/>
          </a:prstGeom>
        </p:spPr>
      </p:pic>
      <p:sp>
        <p:nvSpPr>
          <p:cNvPr id="4" name="Slide Number Placeholder 3">
            <a:extLst>
              <a:ext uri="{FF2B5EF4-FFF2-40B4-BE49-F238E27FC236}">
                <a16:creationId xmlns:a16="http://schemas.microsoft.com/office/drawing/2014/main" id="{D0FB7B8F-5F05-E541-B2FE-17CE15B70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93551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311700" y="88825"/>
            <a:ext cx="85206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Data-set :</a:t>
            </a:r>
            <a:endParaRPr sz="4400" dirty="0"/>
          </a:p>
          <a:p>
            <a:pPr marL="0" lvl="0" indent="0" algn="l" rtl="0">
              <a:spcBef>
                <a:spcPts val="0"/>
              </a:spcBef>
              <a:spcAft>
                <a:spcPts val="0"/>
              </a:spcAft>
              <a:buNone/>
            </a:pPr>
            <a:endParaRPr sz="3600" dirty="0"/>
          </a:p>
        </p:txBody>
      </p:sp>
      <p:sp>
        <p:nvSpPr>
          <p:cNvPr id="117" name="Google Shape;117;p27"/>
          <p:cNvSpPr txBox="1">
            <a:spLocks noGrp="1"/>
          </p:cNvSpPr>
          <p:nvPr>
            <p:ph type="body" idx="1"/>
          </p:nvPr>
        </p:nvSpPr>
        <p:spPr>
          <a:xfrm>
            <a:off x="311700" y="915000"/>
            <a:ext cx="8520600" cy="36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dirty="0">
                <a:solidFill>
                  <a:srgbClr val="000000"/>
                </a:solidFill>
                <a:latin typeface="Times New Roman"/>
                <a:ea typeface="Times New Roman"/>
                <a:cs typeface="Times New Roman"/>
                <a:sym typeface="Times New Roman"/>
              </a:rPr>
              <a:t>The data is combined (across the years and states) and largely clean version of the Historical Daily Ambient Air Quality Data released by the Ministry of Environment and Forests and Central Pollution Control Board of India under the National Data Sharing and Accessibility Policy (NDSAP) year 1990-2015. </a:t>
            </a:r>
            <a:endParaRPr sz="13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300" dirty="0">
                <a:solidFill>
                  <a:srgbClr val="000000"/>
                </a:solidFill>
                <a:latin typeface="Times New Roman"/>
                <a:ea typeface="Times New Roman"/>
                <a:cs typeface="Times New Roman"/>
                <a:sym typeface="Times New Roman"/>
              </a:rPr>
              <a:t>Dataset link : </a:t>
            </a:r>
            <a:r>
              <a:rPr lang="en" sz="1300" dirty="0">
                <a:solidFill>
                  <a:srgbClr val="000000"/>
                </a:solidFill>
                <a:latin typeface="Times New Roman"/>
                <a:ea typeface="Times New Roman"/>
                <a:cs typeface="Times New Roman"/>
                <a:sym typeface="Times New Roman"/>
                <a:hlinkClick r:id="rId3"/>
              </a:rPr>
              <a:t>https://www.kaggle.com/shrutibhargava94/india-air-quality-data</a:t>
            </a:r>
            <a:endParaRPr lang="en" sz="13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300" dirty="0">
              <a:solidFill>
                <a:srgbClr val="0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A188F078-7BD9-B64C-9D13-E3284E95CD07}"/>
              </a:ext>
            </a:extLst>
          </p:cNvPr>
          <p:cNvPicPr>
            <a:picLocks noChangeAspect="1"/>
          </p:cNvPicPr>
          <p:nvPr/>
        </p:nvPicPr>
        <p:blipFill>
          <a:blip r:embed="rId4"/>
          <a:stretch>
            <a:fillRect/>
          </a:stretch>
        </p:blipFill>
        <p:spPr>
          <a:xfrm>
            <a:off x="781812" y="2571750"/>
            <a:ext cx="7580376" cy="1763598"/>
          </a:xfrm>
          <a:prstGeom prst="rect">
            <a:avLst/>
          </a:prstGeom>
        </p:spPr>
      </p:pic>
      <p:sp>
        <p:nvSpPr>
          <p:cNvPr id="2" name="Slide Number Placeholder 1">
            <a:extLst>
              <a:ext uri="{FF2B5EF4-FFF2-40B4-BE49-F238E27FC236}">
                <a16:creationId xmlns:a16="http://schemas.microsoft.com/office/drawing/2014/main" id="{0F25AA65-32D7-3143-9C3E-8B3D449CE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311700" y="177675"/>
            <a:ext cx="85206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Air Quality Index</a:t>
            </a:r>
            <a:endParaRPr dirty="0"/>
          </a:p>
          <a:p>
            <a:pPr marL="0" lvl="0" indent="0" algn="l" rtl="0">
              <a:spcBef>
                <a:spcPts val="0"/>
              </a:spcBef>
              <a:spcAft>
                <a:spcPts val="0"/>
              </a:spcAft>
              <a:buNone/>
            </a:pPr>
            <a:endParaRPr dirty="0"/>
          </a:p>
        </p:txBody>
      </p:sp>
      <p:sp>
        <p:nvSpPr>
          <p:cNvPr id="123" name="Google Shape;123;p28"/>
          <p:cNvSpPr txBox="1">
            <a:spLocks noGrp="1"/>
          </p:cNvSpPr>
          <p:nvPr>
            <p:ph type="body" idx="1"/>
          </p:nvPr>
        </p:nvSpPr>
        <p:spPr>
          <a:xfrm>
            <a:off x="311700" y="684025"/>
            <a:ext cx="8520600" cy="4059600"/>
          </a:xfrm>
          <a:prstGeom prst="rect">
            <a:avLst/>
          </a:prstGeom>
        </p:spPr>
        <p:txBody>
          <a:bodyPr spcFirstLastPara="1" wrap="square" lIns="91425" tIns="91425" rIns="91425" bIns="91425" anchor="t" anchorCtr="0">
            <a:noAutofit/>
          </a:bodyPr>
          <a:lstStyle/>
          <a:p>
            <a:pPr marL="0" lvl="0" indent="0" algn="just" rtl="0">
              <a:spcBef>
                <a:spcPts val="1100"/>
              </a:spcBef>
              <a:spcAft>
                <a:spcPts val="0"/>
              </a:spcAft>
              <a:buNone/>
            </a:pPr>
            <a:r>
              <a:rPr lang="en" sz="1300" dirty="0">
                <a:solidFill>
                  <a:srgbClr val="2A2A2A"/>
                </a:solidFill>
                <a:highlight>
                  <a:srgbClr val="FFFFFF"/>
                </a:highlight>
                <a:latin typeface="Arial"/>
                <a:ea typeface="Arial"/>
                <a:cs typeface="Arial"/>
                <a:sym typeface="Arial"/>
              </a:rPr>
              <a:t>An air quality index is a scale used to show how polluted the air is, along with the risks associated with each rating. An AQI is calculated using established standards based on medical research for the acceptable levels of major air pollutants.</a:t>
            </a:r>
            <a:endParaRPr sz="1300" dirty="0">
              <a:solidFill>
                <a:srgbClr val="2A2A2A"/>
              </a:solidFill>
              <a:highlight>
                <a:srgbClr val="FFFFFF"/>
              </a:highlight>
              <a:latin typeface="Arial"/>
              <a:ea typeface="Arial"/>
              <a:cs typeface="Arial"/>
              <a:sym typeface="Arial"/>
            </a:endParaRPr>
          </a:p>
          <a:p>
            <a:pPr marL="0" lvl="0" indent="0" algn="just" rtl="0">
              <a:spcBef>
                <a:spcPts val="1100"/>
              </a:spcBef>
              <a:spcAft>
                <a:spcPts val="0"/>
              </a:spcAft>
              <a:buNone/>
            </a:pPr>
            <a:r>
              <a:rPr lang="en" sz="1300" dirty="0">
                <a:solidFill>
                  <a:srgbClr val="2A2A2A"/>
                </a:solidFill>
                <a:highlight>
                  <a:srgbClr val="FFFFFF"/>
                </a:highlight>
                <a:latin typeface="Arial"/>
                <a:ea typeface="Arial"/>
                <a:cs typeface="Arial"/>
                <a:sym typeface="Arial"/>
              </a:rPr>
              <a:t>Air quality indexes serve two main purposes:</a:t>
            </a:r>
            <a:endParaRPr sz="1300" dirty="0">
              <a:solidFill>
                <a:srgbClr val="2A2A2A"/>
              </a:solidFill>
              <a:highlight>
                <a:srgbClr val="FFFFFF"/>
              </a:highlight>
              <a:latin typeface="Arial"/>
              <a:ea typeface="Arial"/>
              <a:cs typeface="Arial"/>
              <a:sym typeface="Arial"/>
            </a:endParaRPr>
          </a:p>
          <a:p>
            <a:pPr marL="762000" lvl="0" indent="-311150" algn="l" rtl="0">
              <a:spcBef>
                <a:spcPts val="1100"/>
              </a:spcBef>
              <a:spcAft>
                <a:spcPts val="0"/>
              </a:spcAft>
              <a:buClr>
                <a:srgbClr val="2A2A2A"/>
              </a:buClr>
              <a:buSzPts val="1300"/>
              <a:buFont typeface="Arial"/>
              <a:buAutoNum type="arabicPeriod"/>
            </a:pPr>
            <a:r>
              <a:rPr lang="en" sz="1300" dirty="0">
                <a:solidFill>
                  <a:srgbClr val="2A2A2A"/>
                </a:solidFill>
                <a:highlight>
                  <a:srgbClr val="FFFFFF"/>
                </a:highlight>
                <a:latin typeface="Arial"/>
                <a:ea typeface="Arial"/>
                <a:cs typeface="Arial"/>
                <a:sym typeface="Arial"/>
              </a:rPr>
              <a:t>To inform the public about air quality in an comprehensible manner so that they may take action to protect their health</a:t>
            </a:r>
            <a:endParaRPr sz="1300" dirty="0">
              <a:solidFill>
                <a:srgbClr val="2A2A2A"/>
              </a:solidFill>
              <a:highlight>
                <a:srgbClr val="FFFFFF"/>
              </a:highlight>
              <a:latin typeface="Arial"/>
              <a:ea typeface="Arial"/>
              <a:cs typeface="Arial"/>
              <a:sym typeface="Arial"/>
            </a:endParaRPr>
          </a:p>
          <a:p>
            <a:pPr marL="762000" lvl="0" indent="-311150" algn="l" rtl="0">
              <a:spcBef>
                <a:spcPts val="0"/>
              </a:spcBef>
              <a:spcAft>
                <a:spcPts val="0"/>
              </a:spcAft>
              <a:buClr>
                <a:srgbClr val="2A2A2A"/>
              </a:buClr>
              <a:buSzPts val="1300"/>
              <a:buFont typeface="Arial"/>
              <a:buAutoNum type="arabicPeriod"/>
            </a:pPr>
            <a:r>
              <a:rPr lang="en" sz="1300" dirty="0">
                <a:solidFill>
                  <a:srgbClr val="2A2A2A"/>
                </a:solidFill>
                <a:highlight>
                  <a:srgbClr val="FFFFFF"/>
                </a:highlight>
                <a:latin typeface="Arial"/>
                <a:ea typeface="Arial"/>
                <a:cs typeface="Arial"/>
                <a:sym typeface="Arial"/>
              </a:rPr>
              <a:t>To help countries develop and assess policies for better air quality   </a:t>
            </a:r>
            <a:endParaRPr sz="1300" dirty="0">
              <a:solidFill>
                <a:srgbClr val="2A2A2A"/>
              </a:solidFill>
              <a:highlight>
                <a:srgbClr val="FFFFFF"/>
              </a:highlight>
              <a:latin typeface="Arial"/>
              <a:ea typeface="Arial"/>
              <a:cs typeface="Arial"/>
              <a:sym typeface="Arial"/>
            </a:endParaRPr>
          </a:p>
          <a:p>
            <a:pPr marL="457200" lvl="0" indent="0" algn="l" rtl="0">
              <a:spcBef>
                <a:spcPts val="300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457200" lvl="0" indent="0" algn="l" rtl="0">
              <a:spcBef>
                <a:spcPts val="300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457200" lvl="0" indent="0" algn="l" rtl="0">
              <a:spcBef>
                <a:spcPts val="300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457200" lvl="0" indent="0" algn="l" rtl="0">
              <a:spcBef>
                <a:spcPts val="3000"/>
              </a:spcBef>
              <a:spcAft>
                <a:spcPts val="0"/>
              </a:spcAft>
              <a:buNone/>
            </a:pPr>
            <a:endParaRPr sz="1300" dirty="0">
              <a:solidFill>
                <a:srgbClr val="2A2A2A"/>
              </a:solidFill>
              <a:highlight>
                <a:srgbClr val="FFFFFF"/>
              </a:highlight>
              <a:latin typeface="Arial"/>
              <a:ea typeface="Arial"/>
              <a:cs typeface="Arial"/>
              <a:sym typeface="Arial"/>
            </a:endParaRPr>
          </a:p>
          <a:p>
            <a:pPr marL="0" lvl="0" indent="0" algn="l" rtl="0">
              <a:spcBef>
                <a:spcPts val="3000"/>
              </a:spcBef>
              <a:spcAft>
                <a:spcPts val="0"/>
              </a:spcAft>
              <a:buNone/>
            </a:pPr>
            <a:r>
              <a:rPr lang="en" sz="1300" dirty="0">
                <a:solidFill>
                  <a:srgbClr val="2A2A2A"/>
                </a:solidFill>
                <a:highlight>
                  <a:srgbClr val="FFFFFF"/>
                </a:highlight>
                <a:latin typeface="Arial"/>
                <a:ea typeface="Arial"/>
                <a:cs typeface="Arial"/>
                <a:sym typeface="Arial"/>
              </a:rPr>
              <a:t>             </a:t>
            </a:r>
            <a:endParaRPr sz="1300" dirty="0">
              <a:solidFill>
                <a:srgbClr val="2A2A2A"/>
              </a:solidFill>
              <a:highlight>
                <a:srgbClr val="FFFFFF"/>
              </a:highlight>
              <a:latin typeface="Arial"/>
              <a:ea typeface="Arial"/>
              <a:cs typeface="Arial"/>
              <a:sym typeface="Arial"/>
            </a:endParaRPr>
          </a:p>
          <a:p>
            <a:pPr marL="0" lvl="0" indent="0" algn="l" rtl="0">
              <a:spcBef>
                <a:spcPts val="3000"/>
              </a:spcBef>
              <a:spcAft>
                <a:spcPts val="1600"/>
              </a:spcAft>
              <a:buNone/>
            </a:pPr>
            <a:endParaRPr dirty="0"/>
          </a:p>
        </p:txBody>
      </p:sp>
      <p:pic>
        <p:nvPicPr>
          <p:cNvPr id="124" name="Google Shape;124;p28"/>
          <p:cNvPicPr preferRelativeResize="0"/>
          <p:nvPr/>
        </p:nvPicPr>
        <p:blipFill>
          <a:blip r:embed="rId3">
            <a:alphaModFix/>
          </a:blip>
          <a:stretch>
            <a:fillRect/>
          </a:stretch>
        </p:blipFill>
        <p:spPr>
          <a:xfrm>
            <a:off x="1244475" y="2872625"/>
            <a:ext cx="2735300" cy="1819325"/>
          </a:xfrm>
          <a:prstGeom prst="rect">
            <a:avLst/>
          </a:prstGeom>
          <a:noFill/>
          <a:ln>
            <a:noFill/>
          </a:ln>
        </p:spPr>
      </p:pic>
      <p:pic>
        <p:nvPicPr>
          <p:cNvPr id="3" name="Picture 2">
            <a:extLst>
              <a:ext uri="{FF2B5EF4-FFF2-40B4-BE49-F238E27FC236}">
                <a16:creationId xmlns:a16="http://schemas.microsoft.com/office/drawing/2014/main" id="{1F923133-D642-C04C-9374-B48A4ACE8C08}"/>
              </a:ext>
            </a:extLst>
          </p:cNvPr>
          <p:cNvPicPr>
            <a:picLocks noChangeAspect="1"/>
          </p:cNvPicPr>
          <p:nvPr/>
        </p:nvPicPr>
        <p:blipFill>
          <a:blip r:embed="rId4"/>
          <a:stretch>
            <a:fillRect/>
          </a:stretch>
        </p:blipFill>
        <p:spPr>
          <a:xfrm>
            <a:off x="4912550" y="3024422"/>
            <a:ext cx="3552914" cy="1435053"/>
          </a:xfrm>
          <a:prstGeom prst="rect">
            <a:avLst/>
          </a:prstGeom>
        </p:spPr>
      </p:pic>
      <p:sp>
        <p:nvSpPr>
          <p:cNvPr id="2" name="Slide Number Placeholder 1">
            <a:extLst>
              <a:ext uri="{FF2B5EF4-FFF2-40B4-BE49-F238E27FC236}">
                <a16:creationId xmlns:a16="http://schemas.microsoft.com/office/drawing/2014/main" id="{817EDA33-EAC2-674B-8BC3-F235D99BF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Brief about the Pollutants </a:t>
            </a:r>
            <a:endParaRPr dirty="0"/>
          </a:p>
        </p:txBody>
      </p:sp>
      <p:sp>
        <p:nvSpPr>
          <p:cNvPr id="130" name="Google Shape;13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mn-lt"/>
                <a:ea typeface="Arial"/>
                <a:cs typeface="Arial"/>
                <a:sym typeface="Arial"/>
              </a:rPr>
              <a:t>Sulphur dioxide</a:t>
            </a:r>
            <a:r>
              <a:rPr lang="en" sz="1200" dirty="0">
                <a:solidFill>
                  <a:schemeClr val="dk1"/>
                </a:solidFill>
                <a:latin typeface="+mn-lt"/>
                <a:ea typeface="Arial"/>
                <a:cs typeface="Arial"/>
                <a:sym typeface="Arial"/>
              </a:rPr>
              <a:t> : </a:t>
            </a:r>
            <a:r>
              <a:rPr lang="en" sz="1200" dirty="0">
                <a:solidFill>
                  <a:schemeClr val="accent2"/>
                </a:solidFill>
                <a:latin typeface="+mn-lt"/>
                <a:ea typeface="Arial"/>
                <a:cs typeface="Arial"/>
                <a:sym typeface="Arial"/>
              </a:rPr>
              <a:t>99% of sulfur dioxide in the air comes from human sources. The effects of Sulphur dioxide was felt in very quickly, the worst symptoms after 10 or 15 minute after breathing it.</a:t>
            </a:r>
            <a:endParaRPr sz="1200" dirty="0">
              <a:solidFill>
                <a:schemeClr val="accent2"/>
              </a:solidFill>
              <a:latin typeface="+mn-lt"/>
              <a:ea typeface="Arial"/>
              <a:cs typeface="Arial"/>
              <a:sym typeface="Arial"/>
            </a:endParaRPr>
          </a:p>
          <a:p>
            <a:pPr marL="0" lvl="0" indent="0" algn="l" rtl="0">
              <a:spcBef>
                <a:spcPts val="1600"/>
              </a:spcBef>
              <a:spcAft>
                <a:spcPts val="0"/>
              </a:spcAft>
              <a:buNone/>
            </a:pPr>
            <a:r>
              <a:rPr lang="en" sz="1200" b="1" dirty="0">
                <a:solidFill>
                  <a:schemeClr val="dk1"/>
                </a:solidFill>
                <a:latin typeface="+mn-lt"/>
                <a:ea typeface="Arial"/>
                <a:cs typeface="Arial"/>
                <a:sym typeface="Arial"/>
              </a:rPr>
              <a:t>Nitrogen dioxide </a:t>
            </a:r>
            <a:r>
              <a:rPr lang="en" sz="1200" dirty="0">
                <a:solidFill>
                  <a:schemeClr val="dk1"/>
                </a:solidFill>
                <a:latin typeface="+mn-lt"/>
                <a:ea typeface="Arial"/>
                <a:cs typeface="Arial"/>
                <a:sym typeface="Arial"/>
              </a:rPr>
              <a:t>: </a:t>
            </a:r>
            <a:r>
              <a:rPr lang="en" sz="1200" dirty="0">
                <a:solidFill>
                  <a:schemeClr val="accent2"/>
                </a:solidFill>
                <a:latin typeface="+mn-lt"/>
                <a:ea typeface="Arial"/>
                <a:cs typeface="Arial"/>
                <a:sym typeface="Arial"/>
              </a:rPr>
              <a:t>it cause problems such as wheezing, coughing, colds, flu etc. Increased level of nitrogen dioxide can have significant impact on people with asthma because it can cause more frequent and intense attacks.</a:t>
            </a:r>
            <a:endParaRPr sz="1200" dirty="0">
              <a:solidFill>
                <a:schemeClr val="accent2"/>
              </a:solidFill>
              <a:latin typeface="+mn-lt"/>
              <a:ea typeface="Arial"/>
              <a:cs typeface="Arial"/>
              <a:sym typeface="Arial"/>
            </a:endParaRPr>
          </a:p>
          <a:p>
            <a:pPr marL="0" lvl="0" indent="0" algn="l" rtl="0">
              <a:spcBef>
                <a:spcPts val="1600"/>
              </a:spcBef>
              <a:spcAft>
                <a:spcPts val="0"/>
              </a:spcAft>
              <a:buNone/>
            </a:pPr>
            <a:r>
              <a:rPr lang="en" sz="1200" b="1" dirty="0">
                <a:solidFill>
                  <a:schemeClr val="dk1"/>
                </a:solidFill>
                <a:latin typeface="+mn-lt"/>
                <a:ea typeface="Arial"/>
                <a:cs typeface="Arial"/>
                <a:sym typeface="Arial"/>
              </a:rPr>
              <a:t>SPM </a:t>
            </a:r>
            <a:r>
              <a:rPr lang="en" sz="1200" dirty="0">
                <a:solidFill>
                  <a:schemeClr val="dk1"/>
                </a:solidFill>
                <a:latin typeface="+mn-lt"/>
                <a:ea typeface="Arial"/>
                <a:cs typeface="Arial"/>
                <a:sym typeface="Arial"/>
              </a:rPr>
              <a:t>: </a:t>
            </a:r>
            <a:r>
              <a:rPr lang="en" sz="1200" dirty="0">
                <a:solidFill>
                  <a:schemeClr val="accent2"/>
                </a:solidFill>
                <a:highlight>
                  <a:srgbClr val="FFFFFF"/>
                </a:highlight>
                <a:latin typeface="+mn-lt"/>
                <a:ea typeface="Arial"/>
                <a:cs typeface="Arial"/>
                <a:sym typeface="Arial"/>
              </a:rPr>
              <a:t>Suspended particulate matter (SPM) are finely divided solids or liquids that may be dispersed through the air from combustion processes, industrial activities or natural sources.</a:t>
            </a:r>
            <a:endParaRPr sz="1200" dirty="0">
              <a:solidFill>
                <a:schemeClr val="accent2"/>
              </a:solidFill>
              <a:highlight>
                <a:srgbClr val="FFFFFF"/>
              </a:highlight>
              <a:latin typeface="+mn-lt"/>
              <a:ea typeface="Arial"/>
              <a:cs typeface="Arial"/>
              <a:sym typeface="Arial"/>
            </a:endParaRPr>
          </a:p>
          <a:p>
            <a:pPr marL="0" lvl="0" indent="0" algn="l" rtl="0">
              <a:spcBef>
                <a:spcPts val="1600"/>
              </a:spcBef>
              <a:spcAft>
                <a:spcPts val="1600"/>
              </a:spcAft>
              <a:buNone/>
            </a:pPr>
            <a:r>
              <a:rPr lang="en" sz="1200" b="1" dirty="0">
                <a:solidFill>
                  <a:schemeClr val="dk1"/>
                </a:solidFill>
                <a:latin typeface="+mn-lt"/>
                <a:ea typeface="Arial"/>
                <a:cs typeface="Arial"/>
                <a:sym typeface="Arial"/>
              </a:rPr>
              <a:t>RSPM</a:t>
            </a:r>
            <a:r>
              <a:rPr lang="en" sz="1200" dirty="0">
                <a:solidFill>
                  <a:schemeClr val="dk1"/>
                </a:solidFill>
                <a:latin typeface="+mn-lt"/>
                <a:ea typeface="Arial"/>
                <a:cs typeface="Arial"/>
                <a:sym typeface="Arial"/>
              </a:rPr>
              <a:t> : </a:t>
            </a:r>
            <a:r>
              <a:rPr lang="en" sz="1200" dirty="0">
                <a:solidFill>
                  <a:schemeClr val="accent2"/>
                </a:solidFill>
                <a:latin typeface="+mn-lt"/>
                <a:ea typeface="Times New Roman"/>
                <a:cs typeface="Times New Roman"/>
                <a:sym typeface="Times New Roman"/>
              </a:rPr>
              <a:t>RSPM refers to particulate matter with diameter of less than or equal to 10 micrometers. They are produced from combustion process, vehicles and industrial sources.</a:t>
            </a:r>
            <a:endParaRPr sz="1200" dirty="0">
              <a:solidFill>
                <a:schemeClr val="accent2"/>
              </a:solidFill>
              <a:latin typeface="+mn-lt"/>
              <a:ea typeface="Arial"/>
              <a:cs typeface="Arial"/>
              <a:sym typeface="Arial"/>
            </a:endParaRPr>
          </a:p>
        </p:txBody>
      </p:sp>
      <p:sp>
        <p:nvSpPr>
          <p:cNvPr id="2" name="Slide Number Placeholder 1">
            <a:extLst>
              <a:ext uri="{FF2B5EF4-FFF2-40B4-BE49-F238E27FC236}">
                <a16:creationId xmlns:a16="http://schemas.microsoft.com/office/drawing/2014/main" id="{B3205F91-DD4B-BF4E-A0C7-55F094BEC2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a:t>
            </a:r>
            <a:endParaRPr dirty="0"/>
          </a:p>
        </p:txBody>
      </p:sp>
      <p:sp>
        <p:nvSpPr>
          <p:cNvPr id="130" name="Google Shape;13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indent="-228600" fontAlgn="base">
              <a:buSzPct val="100000"/>
              <a:buFont typeface="+mj-lt"/>
              <a:buAutoNum type="arabicPeriod"/>
            </a:pPr>
            <a:r>
              <a:rPr lang="en-IN" sz="1200" dirty="0">
                <a:solidFill>
                  <a:schemeClr val="tx1"/>
                </a:solidFill>
                <a:latin typeface="+mn-lt"/>
              </a:rPr>
              <a:t>Dataset Contains 435742 rows and 13 columns.</a:t>
            </a:r>
          </a:p>
          <a:p>
            <a:pPr marL="342900" indent="-228600" fontAlgn="base">
              <a:buSzPct val="100000"/>
              <a:buFont typeface="+mj-lt"/>
              <a:buAutoNum type="arabicPeriod"/>
            </a:pPr>
            <a:endParaRPr lang="en-IN" sz="1200" dirty="0">
              <a:solidFill>
                <a:schemeClr val="tx1"/>
              </a:solidFill>
              <a:latin typeface="+mn-lt"/>
            </a:endParaRPr>
          </a:p>
          <a:p>
            <a:pPr marL="342900" indent="-228600" fontAlgn="base">
              <a:buSzPct val="100000"/>
              <a:buFont typeface="+mj-lt"/>
              <a:buAutoNum type="arabicPeriod"/>
            </a:pPr>
            <a:r>
              <a:rPr lang="en-IN" sz="1200" dirty="0">
                <a:solidFill>
                  <a:schemeClr val="tx1"/>
                </a:solidFill>
                <a:latin typeface="+mn-lt"/>
              </a:rPr>
              <a:t>First, we remove unwanted columns like stn_code, agency, sampling_date, </a:t>
            </a:r>
            <a:r>
              <a:rPr lang="en-IN" sz="1200" dirty="0" err="1">
                <a:solidFill>
                  <a:schemeClr val="tx1"/>
                </a:solidFill>
                <a:latin typeface="+mn-lt"/>
              </a:rPr>
              <a:t>location_monitoring_station</a:t>
            </a:r>
            <a:r>
              <a:rPr lang="en-IN" sz="1200" dirty="0">
                <a:solidFill>
                  <a:schemeClr val="tx1"/>
                </a:solidFill>
                <a:latin typeface="+mn-lt"/>
              </a:rPr>
              <a:t>, location, type, date, pm2_5.</a:t>
            </a:r>
          </a:p>
          <a:p>
            <a:pPr marL="342900" indent="-228600" fontAlgn="base">
              <a:buSzPct val="100000"/>
              <a:buFont typeface="+mj-lt"/>
              <a:buAutoNum type="arabicPeriod"/>
            </a:pPr>
            <a:endParaRPr lang="en-IN" sz="1200" dirty="0">
              <a:solidFill>
                <a:schemeClr val="tx1"/>
              </a:solidFill>
              <a:latin typeface="+mn-lt"/>
            </a:endParaRPr>
          </a:p>
          <a:p>
            <a:pPr marL="342900" indent="-228600" fontAlgn="base">
              <a:buSzPct val="100000"/>
              <a:buFont typeface="+mj-lt"/>
              <a:buAutoNum type="arabicPeriod"/>
            </a:pPr>
            <a:r>
              <a:rPr lang="en-IN" sz="1200" dirty="0">
                <a:solidFill>
                  <a:schemeClr val="tx1"/>
                </a:solidFill>
                <a:latin typeface="+mn-lt"/>
              </a:rPr>
              <a:t>There are many NANs(Not a Number) values in the dataset.</a:t>
            </a:r>
          </a:p>
          <a:p>
            <a:pPr marL="342900" indent="-228600" fontAlgn="base">
              <a:buSzPct val="100000"/>
              <a:buFont typeface="+mj-lt"/>
              <a:buAutoNum type="arabicPeriod"/>
            </a:pPr>
            <a:endParaRPr lang="en-IN" sz="1200" dirty="0">
              <a:solidFill>
                <a:schemeClr val="tx1"/>
              </a:solidFill>
              <a:latin typeface="+mn-lt"/>
            </a:endParaRPr>
          </a:p>
          <a:p>
            <a:pPr marL="342900" indent="-228600" fontAlgn="base">
              <a:buSzPct val="100000"/>
              <a:buFont typeface="+mj-lt"/>
              <a:buAutoNum type="arabicPeriod"/>
            </a:pPr>
            <a:r>
              <a:rPr lang="en-IN" sz="1200" dirty="0">
                <a:solidFill>
                  <a:schemeClr val="tx1"/>
                </a:solidFill>
                <a:latin typeface="+mn-lt"/>
              </a:rPr>
              <a:t>To get more data, we replace the NaN values with the mean of factors like spm, rspm, so2, no2 which are grouped by states.</a:t>
            </a:r>
            <a:br>
              <a:rPr lang="en-IN" sz="1200" dirty="0">
                <a:solidFill>
                  <a:schemeClr val="tx1"/>
                </a:solidFill>
                <a:latin typeface="+mn-lt"/>
              </a:rPr>
            </a:br>
            <a:br>
              <a:rPr lang="en-IN" sz="1200" dirty="0">
                <a:solidFill>
                  <a:schemeClr val="tx1"/>
                </a:solidFill>
                <a:latin typeface="+mn-lt"/>
              </a:rPr>
            </a:br>
            <a:endParaRPr sz="1200" dirty="0">
              <a:solidFill>
                <a:schemeClr val="tx1"/>
              </a:solidFill>
              <a:latin typeface="+mn-lt"/>
              <a:ea typeface="Arial"/>
              <a:cs typeface="Arial"/>
              <a:sym typeface="Arial"/>
            </a:endParaRPr>
          </a:p>
        </p:txBody>
      </p:sp>
      <p:pic>
        <p:nvPicPr>
          <p:cNvPr id="5" name="Picture 4">
            <a:extLst>
              <a:ext uri="{FF2B5EF4-FFF2-40B4-BE49-F238E27FC236}">
                <a16:creationId xmlns:a16="http://schemas.microsoft.com/office/drawing/2014/main" id="{FA483EB1-6F60-414A-BEAD-048D8CFB8E1B}"/>
              </a:ext>
            </a:extLst>
          </p:cNvPr>
          <p:cNvPicPr>
            <a:picLocks noChangeAspect="1"/>
          </p:cNvPicPr>
          <p:nvPr/>
        </p:nvPicPr>
        <p:blipFill>
          <a:blip r:embed="rId3"/>
          <a:stretch>
            <a:fillRect/>
          </a:stretch>
        </p:blipFill>
        <p:spPr>
          <a:xfrm>
            <a:off x="2331720" y="3063819"/>
            <a:ext cx="3315208" cy="1525274"/>
          </a:xfrm>
          <a:prstGeom prst="rect">
            <a:avLst/>
          </a:prstGeom>
        </p:spPr>
      </p:pic>
      <p:sp>
        <p:nvSpPr>
          <p:cNvPr id="2" name="Slide Number Placeholder 1">
            <a:extLst>
              <a:ext uri="{FF2B5EF4-FFF2-40B4-BE49-F238E27FC236}">
                <a16:creationId xmlns:a16="http://schemas.microsoft.com/office/drawing/2014/main" id="{913F5D58-9DAB-FD4B-8AB1-C84DDB4D96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5133591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2308</TotalTime>
  <Words>1397</Words>
  <Application>Microsoft Macintosh PowerPoint</Application>
  <PresentationFormat>On-screen Show (16:9)</PresentationFormat>
  <Paragraphs>156</Paragraphs>
  <Slides>20</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Times New Roman</vt:lpstr>
      <vt:lpstr>Proxima Nova</vt:lpstr>
      <vt:lpstr>Simple Light</vt:lpstr>
      <vt:lpstr>Spearmint</vt:lpstr>
      <vt:lpstr>Indian Air Quality Analysis and Prediction</vt:lpstr>
      <vt:lpstr>Why we choose this Project</vt:lpstr>
      <vt:lpstr>Literature Review</vt:lpstr>
      <vt:lpstr>Literature Review</vt:lpstr>
      <vt:lpstr>Architecture</vt:lpstr>
      <vt:lpstr>Data-set : </vt:lpstr>
      <vt:lpstr>Air Quality Index </vt:lpstr>
      <vt:lpstr>Brief about the Pollutants </vt:lpstr>
      <vt:lpstr>Data Pre-Processing</vt:lpstr>
      <vt:lpstr>Data Pre-Processing</vt:lpstr>
      <vt:lpstr>Algorithms used for Training the Model   </vt:lpstr>
      <vt:lpstr>Algorithms used for Training the Model   </vt:lpstr>
      <vt:lpstr>Algorithms used for Training the Model</vt:lpstr>
      <vt:lpstr>Data Visualization</vt:lpstr>
      <vt:lpstr>Data Visualization</vt:lpstr>
      <vt:lpstr>Web-App</vt:lpstr>
      <vt:lpstr>Design of Web-App</vt:lpstr>
      <vt:lpstr>Design of Web-App</vt:lpstr>
      <vt:lpstr>Future Works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Air Quality Analysis and prediction</dc:title>
  <cp:lastModifiedBy>UmangMehta</cp:lastModifiedBy>
  <cp:revision>52</cp:revision>
  <dcterms:modified xsi:type="dcterms:W3CDTF">2021-11-26T11:01:12Z</dcterms:modified>
</cp:coreProperties>
</file>