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7708610" y="-412494"/>
            <a:ext cx="18562305" cy="8555165"/>
            <a:chOff x="0" y="0"/>
            <a:chExt cx="406400" cy="187305"/>
          </a:xfrm>
        </p:grpSpPr>
        <p:sp>
          <p:nvSpPr>
            <p:cNvPr name="Freeform 3" id="3"/>
            <p:cNvSpPr/>
            <p:nvPr/>
          </p:nvSpPr>
          <p:spPr>
            <a:xfrm flipH="false" flipV="false" rot="0">
              <a:off x="0" y="0"/>
              <a:ext cx="406400" cy="187305"/>
            </a:xfrm>
            <a:custGeom>
              <a:avLst/>
              <a:gdLst/>
              <a:ahLst/>
              <a:cxnLst/>
              <a:rect r="r" b="b" t="t" l="l"/>
              <a:pathLst>
                <a:path h="187305" w="406400">
                  <a:moveTo>
                    <a:pt x="203200" y="0"/>
                  </a:moveTo>
                  <a:lnTo>
                    <a:pt x="203200" y="0"/>
                  </a:lnTo>
                  <a:lnTo>
                    <a:pt x="406400" y="187305"/>
                  </a:lnTo>
                  <a:lnTo>
                    <a:pt x="0" y="187305"/>
                  </a:lnTo>
                  <a:lnTo>
                    <a:pt x="203200" y="0"/>
                  </a:lnTo>
                  <a:close/>
                </a:path>
              </a:pathLst>
            </a:custGeom>
            <a:solidFill>
              <a:srgbClr val="A20E20"/>
            </a:solidFill>
          </p:spPr>
        </p:sp>
        <p:sp>
          <p:nvSpPr>
            <p:cNvPr name="TextBox 4" id="4"/>
            <p:cNvSpPr txBox="true"/>
            <p:nvPr/>
          </p:nvSpPr>
          <p:spPr>
            <a:xfrm>
              <a:off x="127000" y="-66675"/>
              <a:ext cx="558800" cy="676275"/>
            </a:xfrm>
            <a:prstGeom prst="rect">
              <a:avLst/>
            </a:prstGeom>
          </p:spPr>
          <p:txBody>
            <a:bodyPr anchor="ctr" rtlCol="false" tIns="50800" lIns="50800" bIns="50800" rIns="50800"/>
            <a:lstStyle/>
            <a:p>
              <a:pPr algn="ctr">
                <a:lnSpc>
                  <a:spcPts val="2100"/>
                </a:lnSpc>
              </a:pPr>
            </a:p>
          </p:txBody>
        </p:sp>
      </p:grpSp>
      <p:grpSp>
        <p:nvGrpSpPr>
          <p:cNvPr name="Group 5" id="5"/>
          <p:cNvGrpSpPr>
            <a:grpSpLocks noChangeAspect="true"/>
          </p:cNvGrpSpPr>
          <p:nvPr/>
        </p:nvGrpSpPr>
        <p:grpSpPr>
          <a:xfrm rot="0">
            <a:off x="9144000" y="2051466"/>
            <a:ext cx="12503082" cy="10287000"/>
            <a:chOff x="0" y="0"/>
            <a:chExt cx="6184570" cy="5088399"/>
          </a:xfrm>
        </p:grpSpPr>
        <p:sp>
          <p:nvSpPr>
            <p:cNvPr name="Freeform 6" id="6"/>
            <p:cNvSpPr/>
            <p:nvPr/>
          </p:nvSpPr>
          <p:spPr>
            <a:xfrm flipH="false" flipV="false" rot="0">
              <a:off x="0" y="0"/>
              <a:ext cx="6184570" cy="5088399"/>
            </a:xfrm>
            <a:custGeom>
              <a:avLst/>
              <a:gdLst/>
              <a:ahLst/>
              <a:cxnLst/>
              <a:rect r="r" b="b" t="t" l="l"/>
              <a:pathLst>
                <a:path h="5088399" w="618457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FFFFFF"/>
            </a:solidFill>
          </p:spPr>
        </p:sp>
        <p:sp>
          <p:nvSpPr>
            <p:cNvPr name="Freeform 7" id="7"/>
            <p:cNvSpPr/>
            <p:nvPr/>
          </p:nvSpPr>
          <p:spPr>
            <a:xfrm flipH="false" flipV="false" rot="0">
              <a:off x="0" y="0"/>
              <a:ext cx="6184570" cy="5088399"/>
            </a:xfrm>
            <a:custGeom>
              <a:avLst/>
              <a:gdLst/>
              <a:ahLst/>
              <a:cxnLst/>
              <a:rect r="r" b="b" t="t" l="l"/>
              <a:pathLst>
                <a:path h="5088399" w="6184570">
                  <a:moveTo>
                    <a:pt x="3433653" y="2544200"/>
                  </a:moveTo>
                  <a:lnTo>
                    <a:pt x="6184570" y="5088399"/>
                  </a:lnTo>
                  <a:lnTo>
                    <a:pt x="2750917" y="5088399"/>
                  </a:lnTo>
                  <a:lnTo>
                    <a:pt x="0" y="2544200"/>
                  </a:lnTo>
                  <a:lnTo>
                    <a:pt x="2750917" y="0"/>
                  </a:lnTo>
                  <a:lnTo>
                    <a:pt x="6184570" y="0"/>
                  </a:lnTo>
                  <a:lnTo>
                    <a:pt x="3433653" y="2544200"/>
                  </a:lnTo>
                  <a:close/>
                </a:path>
              </a:pathLst>
            </a:custGeom>
            <a:blipFill>
              <a:blip r:embed="rId2"/>
              <a:stretch>
                <a:fillRect l="-11745" t="0" r="-11745" b="0"/>
              </a:stretch>
            </a:blipFill>
          </p:spPr>
        </p:sp>
      </p:grpSp>
      <p:grpSp>
        <p:nvGrpSpPr>
          <p:cNvPr name="Group 8" id="8"/>
          <p:cNvGrpSpPr/>
          <p:nvPr/>
        </p:nvGrpSpPr>
        <p:grpSpPr>
          <a:xfrm rot="0">
            <a:off x="9006848" y="6804594"/>
            <a:ext cx="7555842" cy="3482406"/>
            <a:chOff x="0" y="0"/>
            <a:chExt cx="406400" cy="187305"/>
          </a:xfrm>
        </p:grpSpPr>
        <p:sp>
          <p:nvSpPr>
            <p:cNvPr name="Freeform 9" id="9"/>
            <p:cNvSpPr/>
            <p:nvPr/>
          </p:nvSpPr>
          <p:spPr>
            <a:xfrm flipH="false" flipV="false" rot="0">
              <a:off x="0" y="0"/>
              <a:ext cx="406400" cy="187305"/>
            </a:xfrm>
            <a:custGeom>
              <a:avLst/>
              <a:gdLst/>
              <a:ahLst/>
              <a:cxnLst/>
              <a:rect r="r" b="b" t="t" l="l"/>
              <a:pathLst>
                <a:path h="187305" w="406400">
                  <a:moveTo>
                    <a:pt x="203200" y="0"/>
                  </a:moveTo>
                  <a:lnTo>
                    <a:pt x="203200" y="0"/>
                  </a:lnTo>
                  <a:lnTo>
                    <a:pt x="406400" y="187305"/>
                  </a:lnTo>
                  <a:lnTo>
                    <a:pt x="0" y="187305"/>
                  </a:lnTo>
                  <a:lnTo>
                    <a:pt x="203200" y="0"/>
                  </a:lnTo>
                  <a:close/>
                </a:path>
              </a:pathLst>
            </a:custGeom>
            <a:solidFill>
              <a:srgbClr val="E8223B">
                <a:alpha val="80000"/>
              </a:srgbClr>
            </a:solidFill>
          </p:spPr>
        </p:sp>
        <p:sp>
          <p:nvSpPr>
            <p:cNvPr name="TextBox 10" id="10"/>
            <p:cNvSpPr txBox="true"/>
            <p:nvPr/>
          </p:nvSpPr>
          <p:spPr>
            <a:xfrm>
              <a:off x="127000" y="-66675"/>
              <a:ext cx="558800" cy="676275"/>
            </a:xfrm>
            <a:prstGeom prst="rect">
              <a:avLst/>
            </a:prstGeom>
          </p:spPr>
          <p:txBody>
            <a:bodyPr anchor="ctr" rtlCol="false" tIns="50800" lIns="50800" bIns="50800" rIns="50800"/>
            <a:lstStyle/>
            <a:p>
              <a:pPr algn="ctr">
                <a:lnSpc>
                  <a:spcPts val="2100"/>
                </a:lnSpc>
              </a:pPr>
            </a:p>
          </p:txBody>
        </p:sp>
      </p:grpSp>
      <p:sp>
        <p:nvSpPr>
          <p:cNvPr name="TextBox 11" id="11"/>
          <p:cNvSpPr txBox="true"/>
          <p:nvPr/>
        </p:nvSpPr>
        <p:spPr>
          <a:xfrm rot="0">
            <a:off x="213263" y="2727089"/>
            <a:ext cx="10987524" cy="1685925"/>
          </a:xfrm>
          <a:prstGeom prst="rect">
            <a:avLst/>
          </a:prstGeom>
        </p:spPr>
        <p:txBody>
          <a:bodyPr anchor="t" rtlCol="false" tIns="0" lIns="0" bIns="0" rIns="0">
            <a:spAutoFit/>
          </a:bodyPr>
          <a:lstStyle/>
          <a:p>
            <a:pPr>
              <a:lnSpc>
                <a:spcPts val="6231"/>
              </a:lnSpc>
            </a:pPr>
            <a:r>
              <a:rPr lang="en-US" sz="5193">
                <a:solidFill>
                  <a:srgbClr val="2A2E3A"/>
                </a:solidFill>
                <a:latin typeface="Arial Bold"/>
              </a:rPr>
              <a:t>Introducing Birdy: A Fun and Interactive Learning Tool</a:t>
            </a:r>
            <a:r>
              <a:rPr lang="en-US" sz="5193">
                <a:solidFill>
                  <a:srgbClr val="A20E20"/>
                </a:solidFill>
                <a:latin typeface="Arial Bold"/>
              </a:rPr>
              <a:t> </a:t>
            </a:r>
          </a:p>
        </p:txBody>
      </p:sp>
      <p:sp>
        <p:nvSpPr>
          <p:cNvPr name="TextBox 12" id="12"/>
          <p:cNvSpPr txBox="true"/>
          <p:nvPr/>
        </p:nvSpPr>
        <p:spPr>
          <a:xfrm rot="0">
            <a:off x="3296009" y="5275851"/>
            <a:ext cx="2412107" cy="1067369"/>
          </a:xfrm>
          <a:prstGeom prst="rect">
            <a:avLst/>
          </a:prstGeom>
        </p:spPr>
        <p:txBody>
          <a:bodyPr anchor="t" rtlCol="false" tIns="0" lIns="0" bIns="0" rIns="0">
            <a:spAutoFit/>
          </a:bodyPr>
          <a:lstStyle/>
          <a:p>
            <a:pPr algn="ctr">
              <a:lnSpc>
                <a:spcPts val="7843"/>
              </a:lnSpc>
              <a:spcBef>
                <a:spcPct val="0"/>
              </a:spcBef>
            </a:pPr>
            <a:r>
              <a:rPr lang="en-US" sz="5602">
                <a:solidFill>
                  <a:srgbClr val="000000"/>
                </a:solidFill>
                <a:latin typeface="Arial Bold"/>
              </a:rPr>
              <a:t>Birdy...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7708610" y="-412494"/>
            <a:ext cx="18562305" cy="8555165"/>
            <a:chOff x="0" y="0"/>
            <a:chExt cx="406400" cy="187305"/>
          </a:xfrm>
        </p:grpSpPr>
        <p:sp>
          <p:nvSpPr>
            <p:cNvPr name="Freeform 3" id="3"/>
            <p:cNvSpPr/>
            <p:nvPr/>
          </p:nvSpPr>
          <p:spPr>
            <a:xfrm flipH="false" flipV="false" rot="0">
              <a:off x="0" y="0"/>
              <a:ext cx="406400" cy="187305"/>
            </a:xfrm>
            <a:custGeom>
              <a:avLst/>
              <a:gdLst/>
              <a:ahLst/>
              <a:cxnLst/>
              <a:rect r="r" b="b" t="t" l="l"/>
              <a:pathLst>
                <a:path h="187305" w="406400">
                  <a:moveTo>
                    <a:pt x="203200" y="0"/>
                  </a:moveTo>
                  <a:lnTo>
                    <a:pt x="203200" y="0"/>
                  </a:lnTo>
                  <a:lnTo>
                    <a:pt x="406400" y="187305"/>
                  </a:lnTo>
                  <a:lnTo>
                    <a:pt x="0" y="187305"/>
                  </a:lnTo>
                  <a:lnTo>
                    <a:pt x="203200" y="0"/>
                  </a:lnTo>
                  <a:close/>
                </a:path>
              </a:pathLst>
            </a:custGeom>
            <a:solidFill>
              <a:srgbClr val="A20E20"/>
            </a:solidFill>
          </p:spPr>
        </p:sp>
        <p:sp>
          <p:nvSpPr>
            <p:cNvPr name="TextBox 4" id="4"/>
            <p:cNvSpPr txBox="true"/>
            <p:nvPr/>
          </p:nvSpPr>
          <p:spPr>
            <a:xfrm>
              <a:off x="127000" y="-66675"/>
              <a:ext cx="558800" cy="676275"/>
            </a:xfrm>
            <a:prstGeom prst="rect">
              <a:avLst/>
            </a:prstGeom>
          </p:spPr>
          <p:txBody>
            <a:bodyPr anchor="ctr" rtlCol="false" tIns="50800" lIns="50800" bIns="50800" rIns="50800"/>
            <a:lstStyle/>
            <a:p>
              <a:pPr algn="ctr">
                <a:lnSpc>
                  <a:spcPts val="2100"/>
                </a:lnSpc>
              </a:pPr>
            </a:p>
          </p:txBody>
        </p:sp>
      </p:grpSp>
      <p:grpSp>
        <p:nvGrpSpPr>
          <p:cNvPr name="Group 5" id="5"/>
          <p:cNvGrpSpPr>
            <a:grpSpLocks noChangeAspect="true"/>
          </p:cNvGrpSpPr>
          <p:nvPr/>
        </p:nvGrpSpPr>
        <p:grpSpPr>
          <a:xfrm rot="0">
            <a:off x="9144000" y="2051466"/>
            <a:ext cx="12503082" cy="10287000"/>
            <a:chOff x="0" y="0"/>
            <a:chExt cx="6184570" cy="5088399"/>
          </a:xfrm>
        </p:grpSpPr>
        <p:sp>
          <p:nvSpPr>
            <p:cNvPr name="Freeform 6" id="6"/>
            <p:cNvSpPr/>
            <p:nvPr/>
          </p:nvSpPr>
          <p:spPr>
            <a:xfrm flipH="false" flipV="false" rot="0">
              <a:off x="0" y="0"/>
              <a:ext cx="6184570" cy="5088399"/>
            </a:xfrm>
            <a:custGeom>
              <a:avLst/>
              <a:gdLst/>
              <a:ahLst/>
              <a:cxnLst/>
              <a:rect r="r" b="b" t="t" l="l"/>
              <a:pathLst>
                <a:path h="5088399" w="618457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FFFFFF"/>
            </a:solidFill>
          </p:spPr>
        </p:sp>
        <p:sp>
          <p:nvSpPr>
            <p:cNvPr name="Freeform 7" id="7"/>
            <p:cNvSpPr/>
            <p:nvPr/>
          </p:nvSpPr>
          <p:spPr>
            <a:xfrm flipH="false" flipV="false" rot="0">
              <a:off x="0" y="0"/>
              <a:ext cx="6184570" cy="5088399"/>
            </a:xfrm>
            <a:custGeom>
              <a:avLst/>
              <a:gdLst/>
              <a:ahLst/>
              <a:cxnLst/>
              <a:rect r="r" b="b" t="t" l="l"/>
              <a:pathLst>
                <a:path h="5088399" w="6184570">
                  <a:moveTo>
                    <a:pt x="3433653" y="2544200"/>
                  </a:moveTo>
                  <a:lnTo>
                    <a:pt x="6184570" y="5088399"/>
                  </a:lnTo>
                  <a:lnTo>
                    <a:pt x="2750917" y="5088399"/>
                  </a:lnTo>
                  <a:lnTo>
                    <a:pt x="0" y="2544200"/>
                  </a:lnTo>
                  <a:lnTo>
                    <a:pt x="2750917" y="0"/>
                  </a:lnTo>
                  <a:lnTo>
                    <a:pt x="6184570" y="0"/>
                  </a:lnTo>
                  <a:lnTo>
                    <a:pt x="3433653" y="2544200"/>
                  </a:lnTo>
                  <a:close/>
                </a:path>
              </a:pathLst>
            </a:custGeom>
            <a:blipFill>
              <a:blip r:embed="rId2"/>
              <a:stretch>
                <a:fillRect l="-11745" t="0" r="-11745" b="0"/>
              </a:stretch>
            </a:blipFill>
          </p:spPr>
        </p:sp>
      </p:grpSp>
      <p:sp>
        <p:nvSpPr>
          <p:cNvPr name="TextBox 8" id="8"/>
          <p:cNvSpPr txBox="true"/>
          <p:nvPr/>
        </p:nvSpPr>
        <p:spPr>
          <a:xfrm rot="0">
            <a:off x="3192965" y="1946691"/>
            <a:ext cx="10987524" cy="895350"/>
          </a:xfrm>
          <a:prstGeom prst="rect">
            <a:avLst/>
          </a:prstGeom>
        </p:spPr>
        <p:txBody>
          <a:bodyPr anchor="t" rtlCol="false" tIns="0" lIns="0" bIns="0" rIns="0">
            <a:spAutoFit/>
          </a:bodyPr>
          <a:lstStyle/>
          <a:p>
            <a:pPr>
              <a:lnSpc>
                <a:spcPts val="6231"/>
              </a:lnSpc>
            </a:pPr>
            <a:r>
              <a:rPr lang="en-US" sz="5193">
                <a:solidFill>
                  <a:srgbClr val="2A2E3A"/>
                </a:solidFill>
                <a:latin typeface="Arial Bold"/>
              </a:rPr>
              <a:t>Outline</a:t>
            </a:r>
          </a:p>
        </p:txBody>
      </p:sp>
      <p:sp>
        <p:nvSpPr>
          <p:cNvPr name="TextBox 9" id="9"/>
          <p:cNvSpPr txBox="true"/>
          <p:nvPr/>
        </p:nvSpPr>
        <p:spPr>
          <a:xfrm rot="0">
            <a:off x="0" y="3974097"/>
            <a:ext cx="13629606" cy="3195469"/>
          </a:xfrm>
          <a:prstGeom prst="rect">
            <a:avLst/>
          </a:prstGeom>
        </p:spPr>
        <p:txBody>
          <a:bodyPr anchor="t" rtlCol="false" tIns="0" lIns="0" bIns="0" rIns="0">
            <a:spAutoFit/>
          </a:bodyPr>
          <a:lstStyle/>
          <a:p>
            <a:pPr algn="just" marL="770578" indent="-385289" lvl="1">
              <a:lnSpc>
                <a:spcPts val="4996"/>
              </a:lnSpc>
              <a:buFont typeface="Arial"/>
              <a:buChar char="•"/>
            </a:pPr>
            <a:r>
              <a:rPr lang="en-US" sz="3569">
                <a:solidFill>
                  <a:srgbClr val="000000"/>
                </a:solidFill>
                <a:latin typeface="Arial Bold"/>
              </a:rPr>
              <a:t>Introducing Birdy: A Fun and Interactive Learning Tool</a:t>
            </a:r>
          </a:p>
          <a:p>
            <a:pPr algn="just" marL="770578" indent="-385289" lvl="1">
              <a:lnSpc>
                <a:spcPts val="4996"/>
              </a:lnSpc>
              <a:buFont typeface="Arial"/>
              <a:buChar char="•"/>
            </a:pPr>
            <a:r>
              <a:rPr lang="en-US" sz="3569">
                <a:solidFill>
                  <a:srgbClr val="000000"/>
                </a:solidFill>
                <a:latin typeface="Arial Bold"/>
              </a:rPr>
              <a:t>Why I chose the idea</a:t>
            </a:r>
          </a:p>
          <a:p>
            <a:pPr algn="just" marL="770578" indent="-385289" lvl="1">
              <a:lnSpc>
                <a:spcPts val="4996"/>
              </a:lnSpc>
              <a:buFont typeface="Arial"/>
              <a:buChar char="•"/>
            </a:pPr>
            <a:r>
              <a:rPr lang="en-US" sz="3569">
                <a:solidFill>
                  <a:srgbClr val="000000"/>
                </a:solidFill>
                <a:latin typeface="Arial Bold"/>
              </a:rPr>
              <a:t>My Prototype</a:t>
            </a:r>
          </a:p>
          <a:p>
            <a:pPr algn="just" marL="770578" indent="-385289" lvl="1">
              <a:lnSpc>
                <a:spcPts val="4996"/>
              </a:lnSpc>
              <a:buFont typeface="Arial"/>
              <a:buChar char="•"/>
            </a:pPr>
            <a:r>
              <a:rPr lang="en-US" sz="3569">
                <a:solidFill>
                  <a:srgbClr val="000000"/>
                </a:solidFill>
                <a:latin typeface="Arial Bold"/>
              </a:rPr>
              <a:t>How to run this model?</a:t>
            </a:r>
          </a:p>
          <a:p>
            <a:pPr algn="just">
              <a:lnSpc>
                <a:spcPts val="4996"/>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7708610" y="-412494"/>
            <a:ext cx="18562305" cy="8555165"/>
            <a:chOff x="0" y="0"/>
            <a:chExt cx="406400" cy="187305"/>
          </a:xfrm>
        </p:grpSpPr>
        <p:sp>
          <p:nvSpPr>
            <p:cNvPr name="Freeform 3" id="3"/>
            <p:cNvSpPr/>
            <p:nvPr/>
          </p:nvSpPr>
          <p:spPr>
            <a:xfrm flipH="false" flipV="false" rot="0">
              <a:off x="0" y="0"/>
              <a:ext cx="406400" cy="187305"/>
            </a:xfrm>
            <a:custGeom>
              <a:avLst/>
              <a:gdLst/>
              <a:ahLst/>
              <a:cxnLst/>
              <a:rect r="r" b="b" t="t" l="l"/>
              <a:pathLst>
                <a:path h="187305" w="406400">
                  <a:moveTo>
                    <a:pt x="203200" y="0"/>
                  </a:moveTo>
                  <a:lnTo>
                    <a:pt x="203200" y="0"/>
                  </a:lnTo>
                  <a:lnTo>
                    <a:pt x="406400" y="187305"/>
                  </a:lnTo>
                  <a:lnTo>
                    <a:pt x="0" y="187305"/>
                  </a:lnTo>
                  <a:lnTo>
                    <a:pt x="203200" y="0"/>
                  </a:lnTo>
                  <a:close/>
                </a:path>
              </a:pathLst>
            </a:custGeom>
            <a:solidFill>
              <a:srgbClr val="A20E20"/>
            </a:solidFill>
          </p:spPr>
        </p:sp>
        <p:sp>
          <p:nvSpPr>
            <p:cNvPr name="TextBox 4" id="4"/>
            <p:cNvSpPr txBox="true"/>
            <p:nvPr/>
          </p:nvSpPr>
          <p:spPr>
            <a:xfrm>
              <a:off x="127000" y="-66675"/>
              <a:ext cx="558800" cy="676275"/>
            </a:xfrm>
            <a:prstGeom prst="rect">
              <a:avLst/>
            </a:prstGeom>
          </p:spPr>
          <p:txBody>
            <a:bodyPr anchor="ctr" rtlCol="false" tIns="50800" lIns="50800" bIns="50800" rIns="50800"/>
            <a:lstStyle/>
            <a:p>
              <a:pPr algn="ctr">
                <a:lnSpc>
                  <a:spcPts val="2100"/>
                </a:lnSpc>
              </a:pPr>
            </a:p>
          </p:txBody>
        </p:sp>
      </p:grpSp>
      <p:grpSp>
        <p:nvGrpSpPr>
          <p:cNvPr name="Group 5" id="5"/>
          <p:cNvGrpSpPr>
            <a:grpSpLocks noChangeAspect="true"/>
          </p:cNvGrpSpPr>
          <p:nvPr/>
        </p:nvGrpSpPr>
        <p:grpSpPr>
          <a:xfrm rot="0">
            <a:off x="9144000" y="2051466"/>
            <a:ext cx="12503082" cy="10287000"/>
            <a:chOff x="0" y="0"/>
            <a:chExt cx="6184570" cy="5088399"/>
          </a:xfrm>
        </p:grpSpPr>
        <p:sp>
          <p:nvSpPr>
            <p:cNvPr name="Freeform 6" id="6"/>
            <p:cNvSpPr/>
            <p:nvPr/>
          </p:nvSpPr>
          <p:spPr>
            <a:xfrm flipH="false" flipV="false" rot="0">
              <a:off x="0" y="0"/>
              <a:ext cx="6184570" cy="5088399"/>
            </a:xfrm>
            <a:custGeom>
              <a:avLst/>
              <a:gdLst/>
              <a:ahLst/>
              <a:cxnLst/>
              <a:rect r="r" b="b" t="t" l="l"/>
              <a:pathLst>
                <a:path h="5088399" w="618457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FFFFFF"/>
            </a:solidFill>
          </p:spPr>
        </p:sp>
        <p:sp>
          <p:nvSpPr>
            <p:cNvPr name="Freeform 7" id="7"/>
            <p:cNvSpPr/>
            <p:nvPr/>
          </p:nvSpPr>
          <p:spPr>
            <a:xfrm flipH="false" flipV="false" rot="0">
              <a:off x="0" y="0"/>
              <a:ext cx="6184570" cy="5088399"/>
            </a:xfrm>
            <a:custGeom>
              <a:avLst/>
              <a:gdLst/>
              <a:ahLst/>
              <a:cxnLst/>
              <a:rect r="r" b="b" t="t" l="l"/>
              <a:pathLst>
                <a:path h="5088399" w="618457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000000">
                <a:alpha val="0"/>
              </a:srgbClr>
            </a:solidFill>
            <a:ln w="12700">
              <a:solidFill>
                <a:srgbClr val="000000"/>
              </a:solidFill>
            </a:ln>
          </p:spPr>
        </p:sp>
      </p:grpSp>
      <p:sp>
        <p:nvSpPr>
          <p:cNvPr name="TextBox 8" id="8"/>
          <p:cNvSpPr txBox="true"/>
          <p:nvPr/>
        </p:nvSpPr>
        <p:spPr>
          <a:xfrm rot="0">
            <a:off x="959011" y="4027909"/>
            <a:ext cx="16030752" cy="3464147"/>
          </a:xfrm>
          <a:prstGeom prst="rect">
            <a:avLst/>
          </a:prstGeom>
        </p:spPr>
        <p:txBody>
          <a:bodyPr anchor="t" rtlCol="false" tIns="0" lIns="0" bIns="0" rIns="0">
            <a:spAutoFit/>
          </a:bodyPr>
          <a:lstStyle/>
          <a:p>
            <a:pPr algn="just" marL="972275" indent="-486138" lvl="1">
              <a:lnSpc>
                <a:spcPts val="6304"/>
              </a:lnSpc>
              <a:buFont typeface="Arial"/>
              <a:buChar char="•"/>
            </a:pPr>
            <a:r>
              <a:rPr lang="en-US" sz="4503">
                <a:solidFill>
                  <a:srgbClr val="000000"/>
                </a:solidFill>
                <a:latin typeface="Arial Bold"/>
              </a:rPr>
              <a:t>Introducing Birdy: A Fun and Interactive Learning Tool</a:t>
            </a:r>
          </a:p>
          <a:p>
            <a:pPr algn="just">
              <a:lnSpc>
                <a:spcPts val="5150"/>
              </a:lnSpc>
            </a:pPr>
            <a:r>
              <a:rPr lang="en-US" sz="3678">
                <a:solidFill>
                  <a:srgbClr val="000000"/>
                </a:solidFill>
                <a:latin typeface="Arial Bold"/>
              </a:rPr>
              <a:t> -</a:t>
            </a:r>
            <a:r>
              <a:rPr lang="en-US" sz="3678">
                <a:solidFill>
                  <a:srgbClr val="000000"/>
                </a:solidFill>
                <a:latin typeface="Arial Bold"/>
              </a:rPr>
              <a:t>Birdy is a web app that uses machine learning to help children  identify birds. The app takes an image of a bird as input and outputs the name of the bird and a brief description.</a:t>
            </a:r>
          </a:p>
          <a:p>
            <a:pPr algn="just">
              <a:lnSpc>
                <a:spcPts val="5150"/>
              </a:lnSpc>
            </a:pPr>
          </a:p>
        </p:txBody>
      </p:sp>
      <p:sp>
        <p:nvSpPr>
          <p:cNvPr name="TextBox 9" id="9"/>
          <p:cNvSpPr txBox="true"/>
          <p:nvPr/>
        </p:nvSpPr>
        <p:spPr>
          <a:xfrm rot="0">
            <a:off x="2155150" y="1765716"/>
            <a:ext cx="2943375" cy="1411682"/>
          </a:xfrm>
          <a:prstGeom prst="rect">
            <a:avLst/>
          </a:prstGeom>
        </p:spPr>
        <p:txBody>
          <a:bodyPr anchor="t" rtlCol="false" tIns="0" lIns="0" bIns="0" rIns="0">
            <a:spAutoFit/>
          </a:bodyPr>
          <a:lstStyle/>
          <a:p>
            <a:pPr algn="ctr">
              <a:lnSpc>
                <a:spcPts val="10390"/>
              </a:lnSpc>
              <a:spcBef>
                <a:spcPct val="0"/>
              </a:spcBef>
            </a:pPr>
            <a:r>
              <a:rPr lang="en-US" sz="7421">
                <a:solidFill>
                  <a:srgbClr val="000000"/>
                </a:solidFill>
                <a:latin typeface="Arial Bold"/>
              </a:rPr>
              <a:t>Birdy..</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7708610" y="-412494"/>
            <a:ext cx="18562305" cy="8555165"/>
            <a:chOff x="0" y="0"/>
            <a:chExt cx="406400" cy="187305"/>
          </a:xfrm>
        </p:grpSpPr>
        <p:sp>
          <p:nvSpPr>
            <p:cNvPr name="Freeform 3" id="3"/>
            <p:cNvSpPr/>
            <p:nvPr/>
          </p:nvSpPr>
          <p:spPr>
            <a:xfrm flipH="false" flipV="false" rot="0">
              <a:off x="0" y="0"/>
              <a:ext cx="406400" cy="187305"/>
            </a:xfrm>
            <a:custGeom>
              <a:avLst/>
              <a:gdLst/>
              <a:ahLst/>
              <a:cxnLst/>
              <a:rect r="r" b="b" t="t" l="l"/>
              <a:pathLst>
                <a:path h="187305" w="406400">
                  <a:moveTo>
                    <a:pt x="203200" y="0"/>
                  </a:moveTo>
                  <a:lnTo>
                    <a:pt x="203200" y="0"/>
                  </a:lnTo>
                  <a:lnTo>
                    <a:pt x="406400" y="187305"/>
                  </a:lnTo>
                  <a:lnTo>
                    <a:pt x="0" y="187305"/>
                  </a:lnTo>
                  <a:lnTo>
                    <a:pt x="203200" y="0"/>
                  </a:lnTo>
                  <a:close/>
                </a:path>
              </a:pathLst>
            </a:custGeom>
            <a:solidFill>
              <a:srgbClr val="A20E20"/>
            </a:solidFill>
          </p:spPr>
        </p:sp>
        <p:sp>
          <p:nvSpPr>
            <p:cNvPr name="TextBox 4" id="4"/>
            <p:cNvSpPr txBox="true"/>
            <p:nvPr/>
          </p:nvSpPr>
          <p:spPr>
            <a:xfrm>
              <a:off x="127000" y="-66675"/>
              <a:ext cx="558800" cy="676275"/>
            </a:xfrm>
            <a:prstGeom prst="rect">
              <a:avLst/>
            </a:prstGeom>
          </p:spPr>
          <p:txBody>
            <a:bodyPr anchor="ctr" rtlCol="false" tIns="50800" lIns="50800" bIns="50800" rIns="50800"/>
            <a:lstStyle/>
            <a:p>
              <a:pPr algn="ctr">
                <a:lnSpc>
                  <a:spcPts val="2100"/>
                </a:lnSpc>
              </a:pPr>
            </a:p>
          </p:txBody>
        </p:sp>
      </p:grpSp>
      <p:grpSp>
        <p:nvGrpSpPr>
          <p:cNvPr name="Group 5" id="5"/>
          <p:cNvGrpSpPr>
            <a:grpSpLocks noChangeAspect="true"/>
          </p:cNvGrpSpPr>
          <p:nvPr/>
        </p:nvGrpSpPr>
        <p:grpSpPr>
          <a:xfrm rot="0">
            <a:off x="9144000" y="2051466"/>
            <a:ext cx="12503082" cy="10287000"/>
            <a:chOff x="0" y="0"/>
            <a:chExt cx="6184570" cy="5088399"/>
          </a:xfrm>
        </p:grpSpPr>
        <p:sp>
          <p:nvSpPr>
            <p:cNvPr name="Freeform 6" id="6"/>
            <p:cNvSpPr/>
            <p:nvPr/>
          </p:nvSpPr>
          <p:spPr>
            <a:xfrm flipH="false" flipV="false" rot="0">
              <a:off x="0" y="0"/>
              <a:ext cx="6184570" cy="5088399"/>
            </a:xfrm>
            <a:custGeom>
              <a:avLst/>
              <a:gdLst/>
              <a:ahLst/>
              <a:cxnLst/>
              <a:rect r="r" b="b" t="t" l="l"/>
              <a:pathLst>
                <a:path h="5088399" w="618457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FFFFFF"/>
            </a:solidFill>
          </p:spPr>
        </p:sp>
        <p:sp>
          <p:nvSpPr>
            <p:cNvPr name="Freeform 7" id="7"/>
            <p:cNvSpPr/>
            <p:nvPr/>
          </p:nvSpPr>
          <p:spPr>
            <a:xfrm flipH="false" flipV="false" rot="0">
              <a:off x="0" y="0"/>
              <a:ext cx="6184570" cy="5088399"/>
            </a:xfrm>
            <a:custGeom>
              <a:avLst/>
              <a:gdLst/>
              <a:ahLst/>
              <a:cxnLst/>
              <a:rect r="r" b="b" t="t" l="l"/>
              <a:pathLst>
                <a:path h="5088399" w="618457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000000">
                <a:alpha val="0"/>
              </a:srgbClr>
            </a:solidFill>
            <a:ln w="12700">
              <a:solidFill>
                <a:srgbClr val="000000"/>
              </a:solidFill>
            </a:ln>
          </p:spPr>
        </p:sp>
      </p:grpSp>
      <p:sp>
        <p:nvSpPr>
          <p:cNvPr name="TextBox 8" id="8"/>
          <p:cNvSpPr txBox="true"/>
          <p:nvPr/>
        </p:nvSpPr>
        <p:spPr>
          <a:xfrm rot="0">
            <a:off x="249558" y="3126513"/>
            <a:ext cx="16030752" cy="6668362"/>
          </a:xfrm>
          <a:prstGeom prst="rect">
            <a:avLst/>
          </a:prstGeom>
        </p:spPr>
        <p:txBody>
          <a:bodyPr anchor="t" rtlCol="false" tIns="0" lIns="0" bIns="0" rIns="0">
            <a:spAutoFit/>
          </a:bodyPr>
          <a:lstStyle/>
          <a:p>
            <a:pPr algn="just">
              <a:lnSpc>
                <a:spcPts val="6304"/>
              </a:lnSpc>
            </a:pPr>
          </a:p>
          <a:p>
            <a:pPr algn="just" marL="670021" indent="-335011" lvl="1">
              <a:lnSpc>
                <a:spcPts val="4344"/>
              </a:lnSpc>
              <a:buFont typeface="Arial"/>
              <a:buChar char="•"/>
            </a:pPr>
            <a:r>
              <a:rPr lang="en-US" sz="3103">
                <a:solidFill>
                  <a:srgbClr val="000000"/>
                </a:solidFill>
                <a:latin typeface="Arial Bold"/>
              </a:rPr>
              <a:t>I chose the idea for Birdy because I believe that it is a valuable tool for helping children learn about birds. Birds are an important part of our ecosystem, and it is important for children to learn about them. Birdy can help children to learn about birds in a fun and interactive way.</a:t>
            </a:r>
          </a:p>
          <a:p>
            <a:pPr algn="just">
              <a:lnSpc>
                <a:spcPts val="4344"/>
              </a:lnSpc>
            </a:pPr>
          </a:p>
          <a:p>
            <a:pPr algn="just">
              <a:lnSpc>
                <a:spcPts val="4344"/>
              </a:lnSpc>
            </a:pPr>
            <a:r>
              <a:rPr lang="en-US" sz="3103">
                <a:solidFill>
                  <a:srgbClr val="000000"/>
                </a:solidFill>
                <a:latin typeface="Arial Bold"/>
              </a:rPr>
              <a:t>I also chose the idea for Birdy because I am interested in machine learning. I believe that machine learning has the potential to be a powerful tool for education. Birdy is a way to use machine learning to help children learn about the world around them.</a:t>
            </a:r>
          </a:p>
          <a:p>
            <a:pPr algn="just">
              <a:lnSpc>
                <a:spcPts val="6304"/>
              </a:lnSpc>
            </a:pPr>
          </a:p>
          <a:p>
            <a:pPr algn="just">
              <a:lnSpc>
                <a:spcPts val="5150"/>
              </a:lnSpc>
            </a:pPr>
          </a:p>
        </p:txBody>
      </p:sp>
      <p:sp>
        <p:nvSpPr>
          <p:cNvPr name="TextBox 9" id="9"/>
          <p:cNvSpPr txBox="true"/>
          <p:nvPr/>
        </p:nvSpPr>
        <p:spPr>
          <a:xfrm rot="0">
            <a:off x="249558" y="1765716"/>
            <a:ext cx="9774564" cy="1412244"/>
          </a:xfrm>
          <a:prstGeom prst="rect">
            <a:avLst/>
          </a:prstGeom>
        </p:spPr>
        <p:txBody>
          <a:bodyPr anchor="t" rtlCol="false" tIns="0" lIns="0" bIns="0" rIns="0">
            <a:spAutoFit/>
          </a:bodyPr>
          <a:lstStyle/>
          <a:p>
            <a:pPr algn="ctr">
              <a:lnSpc>
                <a:spcPts val="10359"/>
              </a:lnSpc>
              <a:spcBef>
                <a:spcPct val="0"/>
              </a:spcBef>
            </a:pPr>
            <a:r>
              <a:rPr lang="en-US" sz="7399">
                <a:solidFill>
                  <a:srgbClr val="000000"/>
                </a:solidFill>
                <a:latin typeface="Arial Bold"/>
              </a:rPr>
              <a:t>Why I chose the idea</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7708610" y="-412494"/>
            <a:ext cx="18562305" cy="8555165"/>
            <a:chOff x="0" y="0"/>
            <a:chExt cx="406400" cy="187305"/>
          </a:xfrm>
        </p:grpSpPr>
        <p:sp>
          <p:nvSpPr>
            <p:cNvPr name="Freeform 3" id="3"/>
            <p:cNvSpPr/>
            <p:nvPr/>
          </p:nvSpPr>
          <p:spPr>
            <a:xfrm flipH="false" flipV="false" rot="0">
              <a:off x="0" y="0"/>
              <a:ext cx="406400" cy="187305"/>
            </a:xfrm>
            <a:custGeom>
              <a:avLst/>
              <a:gdLst/>
              <a:ahLst/>
              <a:cxnLst/>
              <a:rect r="r" b="b" t="t" l="l"/>
              <a:pathLst>
                <a:path h="187305" w="406400">
                  <a:moveTo>
                    <a:pt x="203200" y="0"/>
                  </a:moveTo>
                  <a:lnTo>
                    <a:pt x="203200" y="0"/>
                  </a:lnTo>
                  <a:lnTo>
                    <a:pt x="406400" y="187305"/>
                  </a:lnTo>
                  <a:lnTo>
                    <a:pt x="0" y="187305"/>
                  </a:lnTo>
                  <a:lnTo>
                    <a:pt x="203200" y="0"/>
                  </a:lnTo>
                  <a:close/>
                </a:path>
              </a:pathLst>
            </a:custGeom>
            <a:solidFill>
              <a:srgbClr val="A20E20"/>
            </a:solidFill>
          </p:spPr>
        </p:sp>
        <p:sp>
          <p:nvSpPr>
            <p:cNvPr name="TextBox 4" id="4"/>
            <p:cNvSpPr txBox="true"/>
            <p:nvPr/>
          </p:nvSpPr>
          <p:spPr>
            <a:xfrm>
              <a:off x="127000" y="-66675"/>
              <a:ext cx="558800" cy="676275"/>
            </a:xfrm>
            <a:prstGeom prst="rect">
              <a:avLst/>
            </a:prstGeom>
          </p:spPr>
          <p:txBody>
            <a:bodyPr anchor="ctr" rtlCol="false" tIns="50800" lIns="50800" bIns="50800" rIns="50800"/>
            <a:lstStyle/>
            <a:p>
              <a:pPr algn="ctr">
                <a:lnSpc>
                  <a:spcPts val="2100"/>
                </a:lnSpc>
              </a:pPr>
            </a:p>
          </p:txBody>
        </p:sp>
      </p:grpSp>
      <p:grpSp>
        <p:nvGrpSpPr>
          <p:cNvPr name="Group 5" id="5"/>
          <p:cNvGrpSpPr>
            <a:grpSpLocks noChangeAspect="true"/>
          </p:cNvGrpSpPr>
          <p:nvPr/>
        </p:nvGrpSpPr>
        <p:grpSpPr>
          <a:xfrm rot="0">
            <a:off x="9144000" y="2051466"/>
            <a:ext cx="12503082" cy="10287000"/>
            <a:chOff x="0" y="0"/>
            <a:chExt cx="6184570" cy="5088399"/>
          </a:xfrm>
        </p:grpSpPr>
        <p:sp>
          <p:nvSpPr>
            <p:cNvPr name="Freeform 6" id="6"/>
            <p:cNvSpPr/>
            <p:nvPr/>
          </p:nvSpPr>
          <p:spPr>
            <a:xfrm flipH="false" flipV="false" rot="0">
              <a:off x="0" y="0"/>
              <a:ext cx="6184570" cy="5088399"/>
            </a:xfrm>
            <a:custGeom>
              <a:avLst/>
              <a:gdLst/>
              <a:ahLst/>
              <a:cxnLst/>
              <a:rect r="r" b="b" t="t" l="l"/>
              <a:pathLst>
                <a:path h="5088399" w="618457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FFFFFF"/>
            </a:solidFill>
          </p:spPr>
        </p:sp>
        <p:sp>
          <p:nvSpPr>
            <p:cNvPr name="Freeform 7" id="7"/>
            <p:cNvSpPr/>
            <p:nvPr/>
          </p:nvSpPr>
          <p:spPr>
            <a:xfrm flipH="false" flipV="false" rot="0">
              <a:off x="0" y="0"/>
              <a:ext cx="6184570" cy="5088399"/>
            </a:xfrm>
            <a:custGeom>
              <a:avLst/>
              <a:gdLst/>
              <a:ahLst/>
              <a:cxnLst/>
              <a:rect r="r" b="b" t="t" l="l"/>
              <a:pathLst>
                <a:path h="5088399" w="618457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000000">
                <a:alpha val="0"/>
              </a:srgbClr>
            </a:solidFill>
            <a:ln w="12700">
              <a:solidFill>
                <a:srgbClr val="000000"/>
              </a:solidFill>
            </a:ln>
          </p:spPr>
        </p:sp>
      </p:grpSp>
      <p:sp>
        <p:nvSpPr>
          <p:cNvPr name="TextBox 8" id="8"/>
          <p:cNvSpPr txBox="true"/>
          <p:nvPr/>
        </p:nvSpPr>
        <p:spPr>
          <a:xfrm rot="0">
            <a:off x="462394" y="3288438"/>
            <a:ext cx="15292718" cy="6998562"/>
          </a:xfrm>
          <a:prstGeom prst="rect">
            <a:avLst/>
          </a:prstGeom>
        </p:spPr>
        <p:txBody>
          <a:bodyPr anchor="t" rtlCol="false" tIns="0" lIns="0" bIns="0" rIns="0">
            <a:spAutoFit/>
          </a:bodyPr>
          <a:lstStyle/>
          <a:p>
            <a:pPr algn="just">
              <a:lnSpc>
                <a:spcPts val="5524"/>
              </a:lnSpc>
            </a:pPr>
          </a:p>
          <a:p>
            <a:pPr algn="just" marL="549294" indent="-274647" lvl="1">
              <a:lnSpc>
                <a:spcPts val="3561"/>
              </a:lnSpc>
              <a:buFont typeface="Arial"/>
              <a:buChar char="•"/>
            </a:pPr>
            <a:r>
              <a:rPr lang="en-US" sz="2544">
                <a:solidFill>
                  <a:srgbClr val="000000"/>
                </a:solidFill>
                <a:latin typeface="Arial Bold"/>
              </a:rPr>
              <a:t>My prototype for Birdy is a web app that uses machine learning to help children identify birds. The app takes an image of a bird as input and outputs the name of the bird and a brief description.</a:t>
            </a:r>
          </a:p>
          <a:p>
            <a:pPr algn="just">
              <a:lnSpc>
                <a:spcPts val="3561"/>
              </a:lnSpc>
            </a:pPr>
          </a:p>
          <a:p>
            <a:pPr algn="just">
              <a:lnSpc>
                <a:spcPts val="3561"/>
              </a:lnSpc>
            </a:pPr>
            <a:r>
              <a:rPr lang="en-US" sz="2544">
                <a:solidFill>
                  <a:srgbClr val="000000"/>
                </a:solidFill>
                <a:latin typeface="Arial Bold"/>
              </a:rPr>
              <a:t>The app is built using ResNet50 for transfer learning with finetuning. ResNet50 is a        pre-trained image classification model that has been shown to be very effective at identifying objects in images. I fine-tuned ResNet50 on a dataset of bird images. This means that I trained the model to be better at identifying birds.</a:t>
            </a:r>
          </a:p>
          <a:p>
            <a:pPr algn="just">
              <a:lnSpc>
                <a:spcPts val="3561"/>
              </a:lnSpc>
            </a:pPr>
          </a:p>
          <a:p>
            <a:pPr algn="just">
              <a:lnSpc>
                <a:spcPts val="3561"/>
              </a:lnSpc>
            </a:pPr>
            <a:r>
              <a:rPr lang="en-US" sz="2544">
                <a:solidFill>
                  <a:srgbClr val="000000"/>
                </a:solidFill>
                <a:latin typeface="Arial Bold"/>
              </a:rPr>
              <a:t>The app is hosted on Streamlit. This means that it is accessible to anyone with an internet connection.</a:t>
            </a:r>
          </a:p>
          <a:p>
            <a:pPr algn="just">
              <a:lnSpc>
                <a:spcPts val="5524"/>
              </a:lnSpc>
            </a:pPr>
          </a:p>
          <a:p>
            <a:pPr algn="just">
              <a:lnSpc>
                <a:spcPts val="4513"/>
              </a:lnSpc>
            </a:pPr>
          </a:p>
        </p:txBody>
      </p:sp>
      <p:sp>
        <p:nvSpPr>
          <p:cNvPr name="TextBox 9" id="9"/>
          <p:cNvSpPr txBox="true"/>
          <p:nvPr/>
        </p:nvSpPr>
        <p:spPr>
          <a:xfrm rot="0">
            <a:off x="1028700" y="1765716"/>
            <a:ext cx="6234455" cy="1411899"/>
          </a:xfrm>
          <a:prstGeom prst="rect">
            <a:avLst/>
          </a:prstGeom>
        </p:spPr>
        <p:txBody>
          <a:bodyPr anchor="t" rtlCol="false" tIns="0" lIns="0" bIns="0" rIns="0">
            <a:spAutoFit/>
          </a:bodyPr>
          <a:lstStyle/>
          <a:p>
            <a:pPr algn="ctr">
              <a:lnSpc>
                <a:spcPts val="10378"/>
              </a:lnSpc>
              <a:spcBef>
                <a:spcPct val="0"/>
              </a:spcBef>
            </a:pPr>
            <a:r>
              <a:rPr lang="en-US" sz="7413">
                <a:solidFill>
                  <a:srgbClr val="000000"/>
                </a:solidFill>
                <a:latin typeface="Arial Bold"/>
              </a:rPr>
              <a:t>My Prototype</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7708610" y="-412494"/>
            <a:ext cx="18562305" cy="8555165"/>
            <a:chOff x="0" y="0"/>
            <a:chExt cx="406400" cy="187305"/>
          </a:xfrm>
        </p:grpSpPr>
        <p:sp>
          <p:nvSpPr>
            <p:cNvPr name="Freeform 3" id="3"/>
            <p:cNvSpPr/>
            <p:nvPr/>
          </p:nvSpPr>
          <p:spPr>
            <a:xfrm flipH="false" flipV="false" rot="0">
              <a:off x="0" y="0"/>
              <a:ext cx="406400" cy="187305"/>
            </a:xfrm>
            <a:custGeom>
              <a:avLst/>
              <a:gdLst/>
              <a:ahLst/>
              <a:cxnLst/>
              <a:rect r="r" b="b" t="t" l="l"/>
              <a:pathLst>
                <a:path h="187305" w="406400">
                  <a:moveTo>
                    <a:pt x="203200" y="0"/>
                  </a:moveTo>
                  <a:lnTo>
                    <a:pt x="203200" y="0"/>
                  </a:lnTo>
                  <a:lnTo>
                    <a:pt x="406400" y="187305"/>
                  </a:lnTo>
                  <a:lnTo>
                    <a:pt x="0" y="187305"/>
                  </a:lnTo>
                  <a:lnTo>
                    <a:pt x="203200" y="0"/>
                  </a:lnTo>
                  <a:close/>
                </a:path>
              </a:pathLst>
            </a:custGeom>
            <a:solidFill>
              <a:srgbClr val="A20E20"/>
            </a:solidFill>
          </p:spPr>
        </p:sp>
        <p:sp>
          <p:nvSpPr>
            <p:cNvPr name="TextBox 4" id="4"/>
            <p:cNvSpPr txBox="true"/>
            <p:nvPr/>
          </p:nvSpPr>
          <p:spPr>
            <a:xfrm>
              <a:off x="127000" y="-66675"/>
              <a:ext cx="558800" cy="676275"/>
            </a:xfrm>
            <a:prstGeom prst="rect">
              <a:avLst/>
            </a:prstGeom>
          </p:spPr>
          <p:txBody>
            <a:bodyPr anchor="ctr" rtlCol="false" tIns="50800" lIns="50800" bIns="50800" rIns="50800"/>
            <a:lstStyle/>
            <a:p>
              <a:pPr algn="ctr">
                <a:lnSpc>
                  <a:spcPts val="2100"/>
                </a:lnSpc>
              </a:pPr>
            </a:p>
          </p:txBody>
        </p:sp>
      </p:grpSp>
      <p:grpSp>
        <p:nvGrpSpPr>
          <p:cNvPr name="Group 5" id="5"/>
          <p:cNvGrpSpPr>
            <a:grpSpLocks noChangeAspect="true"/>
          </p:cNvGrpSpPr>
          <p:nvPr/>
        </p:nvGrpSpPr>
        <p:grpSpPr>
          <a:xfrm rot="0">
            <a:off x="9144000" y="2051466"/>
            <a:ext cx="12503082" cy="10287000"/>
            <a:chOff x="0" y="0"/>
            <a:chExt cx="6184570" cy="5088399"/>
          </a:xfrm>
        </p:grpSpPr>
        <p:sp>
          <p:nvSpPr>
            <p:cNvPr name="Freeform 6" id="6"/>
            <p:cNvSpPr/>
            <p:nvPr/>
          </p:nvSpPr>
          <p:spPr>
            <a:xfrm flipH="false" flipV="false" rot="0">
              <a:off x="0" y="0"/>
              <a:ext cx="6184570" cy="5088399"/>
            </a:xfrm>
            <a:custGeom>
              <a:avLst/>
              <a:gdLst/>
              <a:ahLst/>
              <a:cxnLst/>
              <a:rect r="r" b="b" t="t" l="l"/>
              <a:pathLst>
                <a:path h="5088399" w="618457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FFFFFF"/>
            </a:solidFill>
          </p:spPr>
        </p:sp>
        <p:sp>
          <p:nvSpPr>
            <p:cNvPr name="Freeform 7" id="7"/>
            <p:cNvSpPr/>
            <p:nvPr/>
          </p:nvSpPr>
          <p:spPr>
            <a:xfrm flipH="false" flipV="false" rot="0">
              <a:off x="0" y="0"/>
              <a:ext cx="6184570" cy="5088399"/>
            </a:xfrm>
            <a:custGeom>
              <a:avLst/>
              <a:gdLst/>
              <a:ahLst/>
              <a:cxnLst/>
              <a:rect r="r" b="b" t="t" l="l"/>
              <a:pathLst>
                <a:path h="5088399" w="618457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000000">
                <a:alpha val="0"/>
              </a:srgbClr>
            </a:solidFill>
            <a:ln w="12700">
              <a:solidFill>
                <a:srgbClr val="000000"/>
              </a:solidFill>
            </a:ln>
          </p:spPr>
        </p:sp>
      </p:grpSp>
      <p:sp>
        <p:nvSpPr>
          <p:cNvPr name="TextBox 8" id="8"/>
          <p:cNvSpPr txBox="true"/>
          <p:nvPr/>
        </p:nvSpPr>
        <p:spPr>
          <a:xfrm rot="0">
            <a:off x="0" y="3074624"/>
            <a:ext cx="9688010" cy="8062026"/>
          </a:xfrm>
          <a:prstGeom prst="rect">
            <a:avLst/>
          </a:prstGeom>
        </p:spPr>
        <p:txBody>
          <a:bodyPr anchor="t" rtlCol="false" tIns="0" lIns="0" bIns="0" rIns="0">
            <a:spAutoFit/>
          </a:bodyPr>
          <a:lstStyle/>
          <a:p>
            <a:pPr algn="just">
              <a:lnSpc>
                <a:spcPts val="3810"/>
              </a:lnSpc>
            </a:pPr>
          </a:p>
          <a:p>
            <a:pPr algn="just" marL="587584" indent="-293792" lvl="1">
              <a:lnSpc>
                <a:spcPts val="3810"/>
              </a:lnSpc>
              <a:buFont typeface="Arial"/>
              <a:buChar char="•"/>
            </a:pPr>
            <a:r>
              <a:rPr lang="en-US" sz="2721">
                <a:solidFill>
                  <a:srgbClr val="000000"/>
                </a:solidFill>
                <a:latin typeface="Arial Bold"/>
              </a:rPr>
              <a:t>first unzip the file.</a:t>
            </a:r>
          </a:p>
          <a:p>
            <a:pPr marL="587584" indent="-293792" lvl="1">
              <a:lnSpc>
                <a:spcPts val="3810"/>
              </a:lnSpc>
              <a:buFont typeface="Arial"/>
              <a:buChar char="•"/>
            </a:pPr>
            <a:r>
              <a:rPr lang="en-US" sz="2721">
                <a:solidFill>
                  <a:srgbClr val="000000"/>
                </a:solidFill>
                <a:latin typeface="Arial Bold"/>
              </a:rPr>
              <a:t>please download the dataset "https://www.kaggle.com/datasets/umang513singh/bird-species-550" from kaggle.</a:t>
            </a:r>
          </a:p>
          <a:p>
            <a:pPr marL="587584" indent="-293792" lvl="1">
              <a:lnSpc>
                <a:spcPts val="3810"/>
              </a:lnSpc>
              <a:buFont typeface="Arial"/>
              <a:buChar char="•"/>
            </a:pPr>
            <a:r>
              <a:rPr lang="en-US" sz="2721">
                <a:solidFill>
                  <a:srgbClr val="000000"/>
                </a:solidFill>
                <a:latin typeface="Arial Bold"/>
              </a:rPr>
              <a:t>run the birdy-des.py in kaggle or colab notebook (use kaggle for fast training) and download the trained model named "fine_tune_resnet.h5".</a:t>
            </a:r>
          </a:p>
          <a:p>
            <a:pPr algn="just" marL="587584" indent="-293792" lvl="1">
              <a:lnSpc>
                <a:spcPts val="3810"/>
              </a:lnSpc>
              <a:buFont typeface="Arial"/>
              <a:buChar char="•"/>
            </a:pPr>
            <a:r>
              <a:rPr lang="en-US" sz="2721">
                <a:solidFill>
                  <a:srgbClr val="000000"/>
                </a:solidFill>
                <a:latin typeface="Arial Bold"/>
              </a:rPr>
              <a:t>load all the file with location path.</a:t>
            </a:r>
          </a:p>
          <a:p>
            <a:pPr algn="just" marL="587584" indent="-293792" lvl="1">
              <a:lnSpc>
                <a:spcPts val="3810"/>
              </a:lnSpc>
              <a:buFont typeface="Arial"/>
              <a:buChar char="•"/>
            </a:pPr>
            <a:r>
              <a:rPr lang="en-US" sz="2721">
                <a:solidFill>
                  <a:srgbClr val="000000"/>
                </a:solidFill>
                <a:latin typeface="Arial Bold"/>
              </a:rPr>
              <a:t>install streamlit</a:t>
            </a:r>
          </a:p>
          <a:p>
            <a:pPr algn="just" marL="587584" indent="-293792" lvl="1">
              <a:lnSpc>
                <a:spcPts val="3810"/>
              </a:lnSpc>
              <a:buFont typeface="Arial"/>
              <a:buChar char="•"/>
            </a:pPr>
            <a:r>
              <a:rPr lang="en-US" sz="2721">
                <a:solidFill>
                  <a:srgbClr val="000000"/>
                </a:solidFill>
                <a:latin typeface="Arial Bold"/>
              </a:rPr>
              <a:t>open command prompt select file dir and run this code "streamlit run [file name]"</a:t>
            </a:r>
          </a:p>
          <a:p>
            <a:pPr algn="just" marL="587584" indent="-293792" lvl="1">
              <a:lnSpc>
                <a:spcPts val="3810"/>
              </a:lnSpc>
              <a:buFont typeface="Arial"/>
              <a:buChar char="•"/>
            </a:pPr>
            <a:r>
              <a:rPr lang="en-US" sz="2721">
                <a:solidFill>
                  <a:srgbClr val="000000"/>
                </a:solidFill>
                <a:latin typeface="Arial Bold"/>
              </a:rPr>
              <a:t>when you will run the code a web page open and in the left side of the window you have to select the image then app is predict the bird name and description about the bird.</a:t>
            </a:r>
          </a:p>
          <a:p>
            <a:pPr algn="just">
              <a:lnSpc>
                <a:spcPts val="3112"/>
              </a:lnSpc>
            </a:pPr>
          </a:p>
        </p:txBody>
      </p:sp>
      <p:sp>
        <p:nvSpPr>
          <p:cNvPr name="TextBox 9" id="9"/>
          <p:cNvSpPr txBox="true"/>
          <p:nvPr/>
        </p:nvSpPr>
        <p:spPr>
          <a:xfrm rot="0">
            <a:off x="0" y="1765716"/>
            <a:ext cx="10519490" cy="1412244"/>
          </a:xfrm>
          <a:prstGeom prst="rect">
            <a:avLst/>
          </a:prstGeom>
        </p:spPr>
        <p:txBody>
          <a:bodyPr anchor="t" rtlCol="false" tIns="0" lIns="0" bIns="0" rIns="0">
            <a:spAutoFit/>
          </a:bodyPr>
          <a:lstStyle/>
          <a:p>
            <a:pPr algn="ctr">
              <a:lnSpc>
                <a:spcPts val="10359"/>
              </a:lnSpc>
              <a:spcBef>
                <a:spcPct val="0"/>
              </a:spcBef>
            </a:pPr>
            <a:r>
              <a:rPr lang="en-US" sz="7399">
                <a:solidFill>
                  <a:srgbClr val="000000"/>
                </a:solidFill>
                <a:latin typeface="Arial Bold"/>
              </a:rPr>
              <a:t>How to run this model?</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7708610" y="-412494"/>
            <a:ext cx="18562305" cy="8555165"/>
            <a:chOff x="0" y="0"/>
            <a:chExt cx="406400" cy="187305"/>
          </a:xfrm>
        </p:grpSpPr>
        <p:sp>
          <p:nvSpPr>
            <p:cNvPr name="Freeform 3" id="3"/>
            <p:cNvSpPr/>
            <p:nvPr/>
          </p:nvSpPr>
          <p:spPr>
            <a:xfrm flipH="false" flipV="false" rot="0">
              <a:off x="0" y="0"/>
              <a:ext cx="406400" cy="187305"/>
            </a:xfrm>
            <a:custGeom>
              <a:avLst/>
              <a:gdLst/>
              <a:ahLst/>
              <a:cxnLst/>
              <a:rect r="r" b="b" t="t" l="l"/>
              <a:pathLst>
                <a:path h="187305" w="406400">
                  <a:moveTo>
                    <a:pt x="203200" y="0"/>
                  </a:moveTo>
                  <a:lnTo>
                    <a:pt x="203200" y="0"/>
                  </a:lnTo>
                  <a:lnTo>
                    <a:pt x="406400" y="187305"/>
                  </a:lnTo>
                  <a:lnTo>
                    <a:pt x="0" y="187305"/>
                  </a:lnTo>
                  <a:lnTo>
                    <a:pt x="203200" y="0"/>
                  </a:lnTo>
                  <a:close/>
                </a:path>
              </a:pathLst>
            </a:custGeom>
            <a:solidFill>
              <a:srgbClr val="A20E20"/>
            </a:solidFill>
          </p:spPr>
        </p:sp>
        <p:sp>
          <p:nvSpPr>
            <p:cNvPr name="TextBox 4" id="4"/>
            <p:cNvSpPr txBox="true"/>
            <p:nvPr/>
          </p:nvSpPr>
          <p:spPr>
            <a:xfrm>
              <a:off x="127000" y="-66675"/>
              <a:ext cx="558800" cy="676275"/>
            </a:xfrm>
            <a:prstGeom prst="rect">
              <a:avLst/>
            </a:prstGeom>
          </p:spPr>
          <p:txBody>
            <a:bodyPr anchor="ctr" rtlCol="false" tIns="50800" lIns="50800" bIns="50800" rIns="50800"/>
            <a:lstStyle/>
            <a:p>
              <a:pPr algn="ctr">
                <a:lnSpc>
                  <a:spcPts val="2100"/>
                </a:lnSpc>
              </a:pPr>
            </a:p>
          </p:txBody>
        </p:sp>
      </p:grpSp>
      <p:grpSp>
        <p:nvGrpSpPr>
          <p:cNvPr name="Group 5" id="5"/>
          <p:cNvGrpSpPr>
            <a:grpSpLocks noChangeAspect="true"/>
          </p:cNvGrpSpPr>
          <p:nvPr/>
        </p:nvGrpSpPr>
        <p:grpSpPr>
          <a:xfrm rot="0">
            <a:off x="9144000" y="2051466"/>
            <a:ext cx="12503082" cy="10287000"/>
            <a:chOff x="0" y="0"/>
            <a:chExt cx="6184570" cy="5088399"/>
          </a:xfrm>
        </p:grpSpPr>
        <p:sp>
          <p:nvSpPr>
            <p:cNvPr name="Freeform 6" id="6"/>
            <p:cNvSpPr/>
            <p:nvPr/>
          </p:nvSpPr>
          <p:spPr>
            <a:xfrm flipH="false" flipV="false" rot="0">
              <a:off x="0" y="0"/>
              <a:ext cx="6184570" cy="5088399"/>
            </a:xfrm>
            <a:custGeom>
              <a:avLst/>
              <a:gdLst/>
              <a:ahLst/>
              <a:cxnLst/>
              <a:rect r="r" b="b" t="t" l="l"/>
              <a:pathLst>
                <a:path h="5088399" w="618457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FFFFFF"/>
            </a:solidFill>
          </p:spPr>
        </p:sp>
        <p:sp>
          <p:nvSpPr>
            <p:cNvPr name="Freeform 7" id="7"/>
            <p:cNvSpPr/>
            <p:nvPr/>
          </p:nvSpPr>
          <p:spPr>
            <a:xfrm flipH="false" flipV="false" rot="0">
              <a:off x="0" y="0"/>
              <a:ext cx="6184570" cy="5088399"/>
            </a:xfrm>
            <a:custGeom>
              <a:avLst/>
              <a:gdLst/>
              <a:ahLst/>
              <a:cxnLst/>
              <a:rect r="r" b="b" t="t" l="l"/>
              <a:pathLst>
                <a:path h="5088399" w="618457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000000">
                <a:alpha val="0"/>
              </a:srgbClr>
            </a:solidFill>
            <a:ln w="12700">
              <a:solidFill>
                <a:srgbClr val="000000"/>
              </a:solidFill>
            </a:ln>
          </p:spPr>
        </p:sp>
      </p:grpSp>
      <p:sp>
        <p:nvSpPr>
          <p:cNvPr name="TextBox 8" id="8"/>
          <p:cNvSpPr txBox="true"/>
          <p:nvPr/>
        </p:nvSpPr>
        <p:spPr>
          <a:xfrm rot="0">
            <a:off x="212836" y="4291328"/>
            <a:ext cx="10519490" cy="1412244"/>
          </a:xfrm>
          <a:prstGeom prst="rect">
            <a:avLst/>
          </a:prstGeom>
        </p:spPr>
        <p:txBody>
          <a:bodyPr anchor="t" rtlCol="false" tIns="0" lIns="0" bIns="0" rIns="0">
            <a:spAutoFit/>
          </a:bodyPr>
          <a:lstStyle/>
          <a:p>
            <a:pPr algn="ctr">
              <a:lnSpc>
                <a:spcPts val="10359"/>
              </a:lnSpc>
              <a:spcBef>
                <a:spcPct val="0"/>
              </a:spcBef>
            </a:pPr>
            <a:r>
              <a:rPr lang="en-US" sz="7399">
                <a:solidFill>
                  <a:srgbClr val="000000"/>
                </a:solidFill>
                <a:latin typeface="Arial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DAFo9PMrJKU</dc:identifier>
  <dcterms:modified xsi:type="dcterms:W3CDTF">2011-08-01T06:04:30Z</dcterms:modified>
  <cp:revision>1</cp:revision>
  <dc:title>Blank Company Profile Business Presentation in Red Maroon White Geometric Style</dc:title>
</cp:coreProperties>
</file>