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25dd37b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25dd37b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25dd37bd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25dd37bd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25dd37bd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25dd37bd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25dd37bd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25dd37bd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5dd37bd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25dd37bd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25dd37bd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25dd37bd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25dd37bd8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25dd37bd8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046c28f6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046c28f6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25dd37b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25dd37b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25dd37bd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25dd37bd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25dd37bd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25dd37bd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046c28f6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046c28f6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046c28f6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046c28f6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46c28f6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46c28f6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25dd37bd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25dd37bd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176450" y="772725"/>
            <a:ext cx="67911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Graph-Based Recommendation </a:t>
            </a:r>
            <a:endParaRPr/>
          </a:p>
          <a:p>
            <a:pPr indent="0" lvl="0" marL="0" rtl="0" algn="ctr">
              <a:spcBef>
                <a:spcPts val="0"/>
              </a:spcBef>
              <a:spcAft>
                <a:spcPts val="0"/>
              </a:spcAft>
              <a:buNone/>
            </a:pPr>
            <a:r>
              <a:rPr lang="en"/>
              <a:t>For Tinder</a:t>
            </a:r>
            <a:endParaRPr/>
          </a:p>
          <a:p>
            <a:pPr indent="0" lvl="0" marL="0" rtl="0" algn="ctr">
              <a:spcBef>
                <a:spcPts val="0"/>
              </a:spcBef>
              <a:spcAft>
                <a:spcPts val="0"/>
              </a:spcAft>
              <a:buNone/>
            </a:pPr>
            <a:r>
              <a:rPr lang="en" sz="1455"/>
              <a:t>Leveraging social interactions for personalised matches</a:t>
            </a:r>
            <a:endParaRPr sz="1455"/>
          </a:p>
        </p:txBody>
      </p:sp>
      <p:sp>
        <p:nvSpPr>
          <p:cNvPr id="64" name="Google Shape;64;p13"/>
          <p:cNvSpPr txBox="1"/>
          <p:nvPr>
            <p:ph idx="1" type="subTitle"/>
          </p:nvPr>
        </p:nvSpPr>
        <p:spPr>
          <a:xfrm>
            <a:off x="1820000" y="3049450"/>
            <a:ext cx="5643600" cy="1349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Dhruvi Shah - 60009200025</a:t>
            </a:r>
            <a:endParaRPr/>
          </a:p>
          <a:p>
            <a:pPr indent="0" lvl="0" marL="0" rtl="0" algn="l">
              <a:spcBef>
                <a:spcPts val="0"/>
              </a:spcBef>
              <a:spcAft>
                <a:spcPts val="0"/>
              </a:spcAft>
              <a:buNone/>
            </a:pPr>
            <a:r>
              <a:rPr lang="en"/>
              <a:t>Umang Lodaya - 60009200032</a:t>
            </a:r>
            <a:endParaRPr/>
          </a:p>
          <a:p>
            <a:pPr indent="0" lvl="0" marL="0" rtl="0" algn="l">
              <a:spcBef>
                <a:spcPts val="0"/>
              </a:spcBef>
              <a:spcAft>
                <a:spcPts val="0"/>
              </a:spcAft>
              <a:buNone/>
            </a:pPr>
            <a:r>
              <a:rPr lang="en"/>
              <a:t>Sharvari Chawade - 60009200037</a:t>
            </a:r>
            <a:endParaRPr/>
          </a:p>
          <a:p>
            <a:pPr indent="0" lvl="0" marL="0" rtl="0" algn="l">
              <a:spcBef>
                <a:spcPts val="0"/>
              </a:spcBef>
              <a:spcAft>
                <a:spcPts val="0"/>
              </a:spcAft>
              <a:buNone/>
            </a:pPr>
            <a:r>
              <a:rPr lang="en"/>
              <a:t>Neil Mehta - 60009200051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USERS Data</a:t>
            </a:r>
            <a:endParaRPr/>
          </a:p>
        </p:txBody>
      </p:sp>
      <p:pic>
        <p:nvPicPr>
          <p:cNvPr id="118" name="Google Shape;118;p22"/>
          <p:cNvPicPr preferRelativeResize="0"/>
          <p:nvPr/>
        </p:nvPicPr>
        <p:blipFill>
          <a:blip r:embed="rId3">
            <a:alphaModFix/>
          </a:blip>
          <a:stretch>
            <a:fillRect/>
          </a:stretch>
        </p:blipFill>
        <p:spPr>
          <a:xfrm>
            <a:off x="0" y="1554525"/>
            <a:ext cx="4052899" cy="2631951"/>
          </a:xfrm>
          <a:prstGeom prst="rect">
            <a:avLst/>
          </a:prstGeom>
          <a:noFill/>
          <a:ln>
            <a:noFill/>
          </a:ln>
        </p:spPr>
      </p:pic>
      <p:pic>
        <p:nvPicPr>
          <p:cNvPr id="119" name="Google Shape;119;p22"/>
          <p:cNvPicPr preferRelativeResize="0"/>
          <p:nvPr/>
        </p:nvPicPr>
        <p:blipFill>
          <a:blip r:embed="rId4">
            <a:alphaModFix/>
          </a:blip>
          <a:stretch>
            <a:fillRect/>
          </a:stretch>
        </p:blipFill>
        <p:spPr>
          <a:xfrm>
            <a:off x="5143500" y="2295524"/>
            <a:ext cx="4000501" cy="1149950"/>
          </a:xfrm>
          <a:prstGeom prst="rect">
            <a:avLst/>
          </a:prstGeom>
          <a:noFill/>
          <a:ln>
            <a:noFill/>
          </a:ln>
        </p:spPr>
      </p:pic>
      <p:sp>
        <p:nvSpPr>
          <p:cNvPr id="120" name="Google Shape;120;p22"/>
          <p:cNvSpPr/>
          <p:nvPr/>
        </p:nvSpPr>
        <p:spPr>
          <a:xfrm>
            <a:off x="4167250" y="2699350"/>
            <a:ext cx="861900" cy="342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SWIPES Data</a:t>
            </a:r>
            <a:endParaRPr/>
          </a:p>
        </p:txBody>
      </p:sp>
      <p:sp>
        <p:nvSpPr>
          <p:cNvPr id="126" name="Google Shape;126;p23"/>
          <p:cNvSpPr/>
          <p:nvPr/>
        </p:nvSpPr>
        <p:spPr>
          <a:xfrm>
            <a:off x="4446475" y="2699363"/>
            <a:ext cx="861900" cy="342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27" name="Google Shape;127;p23"/>
          <p:cNvPicPr preferRelativeResize="0"/>
          <p:nvPr/>
        </p:nvPicPr>
        <p:blipFill>
          <a:blip r:embed="rId3">
            <a:alphaModFix/>
          </a:blip>
          <a:stretch>
            <a:fillRect/>
          </a:stretch>
        </p:blipFill>
        <p:spPr>
          <a:xfrm>
            <a:off x="190450" y="1625038"/>
            <a:ext cx="3862450" cy="2490927"/>
          </a:xfrm>
          <a:prstGeom prst="rect">
            <a:avLst/>
          </a:prstGeom>
          <a:noFill/>
          <a:ln>
            <a:noFill/>
          </a:ln>
        </p:spPr>
      </p:pic>
      <p:pic>
        <p:nvPicPr>
          <p:cNvPr id="128" name="Google Shape;128;p23"/>
          <p:cNvPicPr preferRelativeResize="0"/>
          <p:nvPr/>
        </p:nvPicPr>
        <p:blipFill>
          <a:blip r:embed="rId4">
            <a:alphaModFix/>
          </a:blip>
          <a:stretch>
            <a:fillRect/>
          </a:stretch>
        </p:blipFill>
        <p:spPr>
          <a:xfrm>
            <a:off x="5701950" y="2167464"/>
            <a:ext cx="3054150" cy="140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 Visualization</a:t>
            </a:r>
            <a:endParaRPr/>
          </a:p>
        </p:txBody>
      </p:sp>
      <p:pic>
        <p:nvPicPr>
          <p:cNvPr id="134" name="Google Shape;134;p24"/>
          <p:cNvPicPr preferRelativeResize="0"/>
          <p:nvPr/>
        </p:nvPicPr>
        <p:blipFill>
          <a:blip r:embed="rId3">
            <a:alphaModFix/>
          </a:blip>
          <a:stretch>
            <a:fillRect/>
          </a:stretch>
        </p:blipFill>
        <p:spPr>
          <a:xfrm>
            <a:off x="2217000" y="1144125"/>
            <a:ext cx="4582124" cy="3464375"/>
          </a:xfrm>
          <a:prstGeom prst="rect">
            <a:avLst/>
          </a:prstGeom>
          <a:noFill/>
          <a:ln>
            <a:noFill/>
          </a:ln>
        </p:spPr>
      </p:pic>
      <p:sp>
        <p:nvSpPr>
          <p:cNvPr id="135" name="Google Shape;135;p24"/>
          <p:cNvSpPr txBox="1"/>
          <p:nvPr/>
        </p:nvSpPr>
        <p:spPr>
          <a:xfrm>
            <a:off x="2252550" y="4608500"/>
            <a:ext cx="4638900" cy="34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DiGraph with 1073 nodes and 8374 edges</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Node2Vec Algorithm</a:t>
            </a:r>
            <a:endParaRPr/>
          </a:p>
        </p:txBody>
      </p:sp>
      <p:sp>
        <p:nvSpPr>
          <p:cNvPr id="141" name="Google Shape;141;p25"/>
          <p:cNvSpPr txBox="1"/>
          <p:nvPr>
            <p:ph idx="4294967295" type="body"/>
          </p:nvPr>
        </p:nvSpPr>
        <p:spPr>
          <a:xfrm>
            <a:off x="268350" y="1476625"/>
            <a:ext cx="8607300" cy="2836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t>Node2Vec converts a graph into a low-dimensional vector representations (embeddings) for each node in the graph. </a:t>
            </a:r>
            <a:endParaRPr sz="2000"/>
          </a:p>
          <a:p>
            <a:pPr indent="0" lvl="0" marL="0" rtl="0" algn="l">
              <a:spcBef>
                <a:spcPts val="1200"/>
              </a:spcBef>
              <a:spcAft>
                <a:spcPts val="1200"/>
              </a:spcAft>
              <a:buNone/>
            </a:pPr>
            <a:r>
              <a:rPr lang="en" sz="2000"/>
              <a:t>These embeddings encode structural properties of nodes, such as their local and global connectivity patterns.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1545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Node2Vec Algorithm - Working</a:t>
            </a:r>
            <a:endParaRPr/>
          </a:p>
        </p:txBody>
      </p:sp>
      <p:sp>
        <p:nvSpPr>
          <p:cNvPr id="147" name="Google Shape;147;p26"/>
          <p:cNvSpPr txBox="1"/>
          <p:nvPr>
            <p:ph idx="4294967295" type="body"/>
          </p:nvPr>
        </p:nvSpPr>
        <p:spPr>
          <a:xfrm>
            <a:off x="0" y="1037525"/>
            <a:ext cx="9144000" cy="4106100"/>
          </a:xfrm>
          <a:prstGeom prst="rect">
            <a:avLst/>
          </a:prstGeom>
        </p:spPr>
        <p:txBody>
          <a:bodyPr anchorCtr="0" anchor="t" bIns="91425" lIns="91425" spcFirstLastPara="1" rIns="91425" wrap="square" tIns="91425">
            <a:normAutofit fontScale="77500" lnSpcReduction="10000"/>
          </a:bodyPr>
          <a:lstStyle/>
          <a:p>
            <a:pPr indent="-327025" lvl="0" marL="457200" rtl="0" algn="l">
              <a:spcBef>
                <a:spcPts val="1200"/>
              </a:spcBef>
              <a:spcAft>
                <a:spcPts val="0"/>
              </a:spcAft>
              <a:buSzPct val="100000"/>
              <a:buAutoNum type="arabicPeriod"/>
            </a:pPr>
            <a:r>
              <a:rPr b="1" lang="en" sz="2000"/>
              <a:t>Random Walks:</a:t>
            </a:r>
            <a:r>
              <a:rPr lang="en" sz="2000"/>
              <a:t> Node2Vec starts by generating random walks on the graph. In Node2Vec, the random walk strategy is designed to balance between exploring new neighborhoods and staying within local communities in the graph. It achieves this balance by using two parameters:</a:t>
            </a:r>
            <a:endParaRPr sz="2000"/>
          </a:p>
          <a:p>
            <a:pPr indent="-327025" lvl="0" marL="914400" rtl="0" algn="l">
              <a:spcBef>
                <a:spcPts val="0"/>
              </a:spcBef>
              <a:spcAft>
                <a:spcPts val="0"/>
              </a:spcAft>
              <a:buSzPct val="100000"/>
              <a:buChar char="●"/>
            </a:pPr>
            <a:r>
              <a:rPr lang="en" sz="2000"/>
              <a:t>Return Parameter (p): Controls the likelihood of revisiting nodes that are already visited. </a:t>
            </a:r>
            <a:endParaRPr sz="2000"/>
          </a:p>
          <a:p>
            <a:pPr indent="-327025" lvl="0" marL="914400" rtl="0" algn="l">
              <a:spcBef>
                <a:spcPts val="0"/>
              </a:spcBef>
              <a:spcAft>
                <a:spcPts val="0"/>
              </a:spcAft>
              <a:buSzPct val="100000"/>
              <a:buChar char="●"/>
            </a:pPr>
            <a:r>
              <a:rPr lang="en" sz="2000"/>
              <a:t>In-Out Parameter (q): Controls the likelihood of moving away from the immediate neighborhood of the current node. </a:t>
            </a:r>
            <a:endParaRPr sz="2000"/>
          </a:p>
          <a:p>
            <a:pPr indent="-327025" lvl="0" marL="457200" rtl="0" algn="l">
              <a:spcBef>
                <a:spcPts val="0"/>
              </a:spcBef>
              <a:spcAft>
                <a:spcPts val="0"/>
              </a:spcAft>
              <a:buSzPct val="100000"/>
              <a:buAutoNum type="arabicPeriod"/>
            </a:pPr>
            <a:r>
              <a:rPr b="1" lang="en" sz="2000"/>
              <a:t>Learning Embeddings:</a:t>
            </a:r>
            <a:r>
              <a:rPr lang="en" sz="2000"/>
              <a:t> Once the random walks are generated, Node2Vec learns embeddings for nodes using a technique called Skip-gram. Skip-gram is adapted to learn embeddings for nodes based on the sequences of nodes encountered in random walks.</a:t>
            </a:r>
            <a:endParaRPr sz="2000"/>
          </a:p>
          <a:p>
            <a:pPr indent="-327025" lvl="0" marL="457200" rtl="0" algn="l">
              <a:spcBef>
                <a:spcPts val="0"/>
              </a:spcBef>
              <a:spcAft>
                <a:spcPts val="0"/>
              </a:spcAft>
              <a:buSzPct val="100000"/>
              <a:buAutoNum type="arabicPeriod"/>
            </a:pPr>
            <a:r>
              <a:rPr b="1" lang="en" sz="2000"/>
              <a:t>Skip-gram Adaptation:</a:t>
            </a:r>
            <a:r>
              <a:rPr lang="en" sz="2000"/>
              <a:t> In the Skip-gram model, given a sequence of nodes from a random walk, the objective is to predict the context nodes (nodes that co-occur nearby) given the current node as input. </a:t>
            </a:r>
            <a:endParaRPr sz="2000"/>
          </a:p>
          <a:p>
            <a:pPr indent="-327025" lvl="0" marL="457200" rtl="0" algn="l">
              <a:spcBef>
                <a:spcPts val="0"/>
              </a:spcBef>
              <a:spcAft>
                <a:spcPts val="0"/>
              </a:spcAft>
              <a:buSzPct val="100000"/>
              <a:buAutoNum type="arabicPeriod"/>
            </a:pPr>
            <a:r>
              <a:rPr b="1" lang="en" sz="2000"/>
              <a:t>Optimization:</a:t>
            </a:r>
            <a:r>
              <a:rPr lang="en" sz="2000"/>
              <a:t> Node2Vec optimizes the embeddings using techniques like negative sampling to efficiently train the Skip-gram model and stochastic gradient descent to minimize the loss function.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293500" y="2228700"/>
            <a:ext cx="45570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400"/>
              <a:t>DEMO</a:t>
            </a:r>
            <a:endParaRPr b="1" sz="5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293500" y="2228700"/>
            <a:ext cx="45570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400"/>
              <a:t>Thank You!</a:t>
            </a:r>
            <a:endParaRPr b="1"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Aim</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This project aims to develop a recommendation system for Tinder that leverages graph representation learning techniques. </a:t>
            </a:r>
            <a:endParaRPr/>
          </a:p>
          <a:p>
            <a:pPr indent="0" lvl="0" marL="0" marR="0" rtl="0" algn="l">
              <a:lnSpc>
                <a:spcPct val="115000"/>
              </a:lnSpc>
              <a:spcBef>
                <a:spcPts val="1200"/>
              </a:spcBef>
              <a:spcAft>
                <a:spcPts val="0"/>
              </a:spcAft>
              <a:buNone/>
            </a:pPr>
            <a:r>
              <a:rPr lang="en"/>
              <a:t>By modeling the social network of users as a graph and learning embeddings for users based on their interactions and connections, the system aims to generate more personalized and relevant match suggestions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3200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 Representation learning </a:t>
            </a:r>
            <a:r>
              <a:rPr lang="en"/>
              <a:t>Techniques</a:t>
            </a:r>
            <a:endParaRPr/>
          </a:p>
        </p:txBody>
      </p:sp>
      <p:sp>
        <p:nvSpPr>
          <p:cNvPr id="76" name="Google Shape;76;p15"/>
          <p:cNvSpPr txBox="1"/>
          <p:nvPr>
            <p:ph idx="1" type="body"/>
          </p:nvPr>
        </p:nvSpPr>
        <p:spPr>
          <a:xfrm>
            <a:off x="387900" y="1401775"/>
            <a:ext cx="8368200" cy="2836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a:t>Types of Representations:</a:t>
            </a:r>
            <a:endParaRPr b="1" sz="2000"/>
          </a:p>
          <a:p>
            <a:pPr indent="-342900" lvl="0" marL="457200" rtl="0" algn="l">
              <a:lnSpc>
                <a:spcPct val="150000"/>
              </a:lnSpc>
              <a:spcBef>
                <a:spcPts val="1200"/>
              </a:spcBef>
              <a:spcAft>
                <a:spcPts val="0"/>
              </a:spcAft>
              <a:buSzPts val="1800"/>
              <a:buAutoNum type="arabicPeriod"/>
            </a:pPr>
            <a:r>
              <a:rPr b="1" lang="en"/>
              <a:t>Node Embeddings:</a:t>
            </a:r>
            <a:r>
              <a:rPr lang="en"/>
              <a:t> Capture the structural properties of nodes</a:t>
            </a:r>
            <a:endParaRPr/>
          </a:p>
          <a:p>
            <a:pPr indent="-342900" lvl="0" marL="457200" rtl="0" algn="l">
              <a:lnSpc>
                <a:spcPct val="150000"/>
              </a:lnSpc>
              <a:spcBef>
                <a:spcPts val="0"/>
              </a:spcBef>
              <a:spcAft>
                <a:spcPts val="0"/>
              </a:spcAft>
              <a:buSzPts val="1800"/>
              <a:buAutoNum type="arabicPeriod"/>
            </a:pPr>
            <a:r>
              <a:rPr b="1" lang="en"/>
              <a:t>Edge Embeddings:</a:t>
            </a:r>
            <a:r>
              <a:rPr lang="en"/>
              <a:t> Capture the relational information between connected nodes.</a:t>
            </a:r>
            <a:endParaRPr/>
          </a:p>
          <a:p>
            <a:pPr indent="-342900" lvl="0" marL="457200" rtl="0" algn="l">
              <a:lnSpc>
                <a:spcPct val="150000"/>
              </a:lnSpc>
              <a:spcBef>
                <a:spcPts val="0"/>
              </a:spcBef>
              <a:spcAft>
                <a:spcPts val="0"/>
              </a:spcAft>
              <a:buSzPts val="1800"/>
              <a:buAutoNum type="arabicPeriod"/>
            </a:pPr>
            <a:r>
              <a:rPr b="1" lang="en"/>
              <a:t>Graph Embeddings:</a:t>
            </a:r>
            <a:r>
              <a:rPr lang="en"/>
              <a:t> Capture the overall structure and properties of the graph that including community structure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3200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 Representation learning Techniques</a:t>
            </a:r>
            <a:endParaRPr/>
          </a:p>
        </p:txBody>
      </p:sp>
      <p:sp>
        <p:nvSpPr>
          <p:cNvPr id="82" name="Google Shape;82;p16"/>
          <p:cNvSpPr txBox="1"/>
          <p:nvPr>
            <p:ph idx="1" type="body"/>
          </p:nvPr>
        </p:nvSpPr>
        <p:spPr>
          <a:xfrm>
            <a:off x="387900" y="1401775"/>
            <a:ext cx="8368200" cy="2836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a:t>Methods:</a:t>
            </a:r>
            <a:endParaRPr b="1" sz="2000"/>
          </a:p>
          <a:p>
            <a:pPr indent="-342900" lvl="0" marL="457200" rtl="0" algn="l">
              <a:lnSpc>
                <a:spcPct val="150000"/>
              </a:lnSpc>
              <a:spcBef>
                <a:spcPts val="1200"/>
              </a:spcBef>
              <a:spcAft>
                <a:spcPts val="0"/>
              </a:spcAft>
              <a:buSzPts val="1800"/>
              <a:buAutoNum type="arabicPeriod"/>
            </a:pPr>
            <a:r>
              <a:rPr b="1" lang="en"/>
              <a:t>Random Walk-Based Approaches</a:t>
            </a:r>
            <a:endParaRPr b="1"/>
          </a:p>
          <a:p>
            <a:pPr indent="-342900" lvl="0" marL="457200" rtl="0" algn="l">
              <a:lnSpc>
                <a:spcPct val="150000"/>
              </a:lnSpc>
              <a:spcBef>
                <a:spcPts val="0"/>
              </a:spcBef>
              <a:spcAft>
                <a:spcPts val="0"/>
              </a:spcAft>
              <a:buSzPts val="1800"/>
              <a:buAutoNum type="arabicPeriod"/>
            </a:pPr>
            <a:r>
              <a:rPr b="1" lang="en"/>
              <a:t>Matrix Factorization</a:t>
            </a:r>
            <a:endParaRPr b="1"/>
          </a:p>
          <a:p>
            <a:pPr indent="-342900" lvl="0" marL="457200" rtl="0" algn="l">
              <a:lnSpc>
                <a:spcPct val="150000"/>
              </a:lnSpc>
              <a:spcBef>
                <a:spcPts val="0"/>
              </a:spcBef>
              <a:spcAft>
                <a:spcPts val="0"/>
              </a:spcAft>
              <a:buSzPts val="1800"/>
              <a:buAutoNum type="arabicPeriod"/>
            </a:pPr>
            <a:r>
              <a:rPr b="1" lang="en"/>
              <a:t>Deep Learning Approaches</a:t>
            </a:r>
            <a:endParaRPr b="1"/>
          </a:p>
          <a:p>
            <a:pPr indent="-342900" lvl="0" marL="457200" rtl="0" algn="l">
              <a:lnSpc>
                <a:spcPct val="150000"/>
              </a:lnSpc>
              <a:spcBef>
                <a:spcPts val="0"/>
              </a:spcBef>
              <a:spcAft>
                <a:spcPts val="0"/>
              </a:spcAft>
              <a:buSzPts val="1800"/>
              <a:buAutoNum type="arabicPeriod"/>
            </a:pPr>
            <a:r>
              <a:rPr b="1" lang="en"/>
              <a:t>Probabilistic Models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3200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 Representation learning Techniques</a:t>
            </a:r>
            <a:endParaRPr/>
          </a:p>
        </p:txBody>
      </p:sp>
      <p:sp>
        <p:nvSpPr>
          <p:cNvPr id="88" name="Google Shape;88;p17"/>
          <p:cNvSpPr txBox="1"/>
          <p:nvPr>
            <p:ph idx="1" type="body"/>
          </p:nvPr>
        </p:nvSpPr>
        <p:spPr>
          <a:xfrm>
            <a:off x="387900" y="1401775"/>
            <a:ext cx="8368200" cy="2836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a:t>Applications</a:t>
            </a:r>
            <a:r>
              <a:rPr b="1" lang="en" sz="2000"/>
              <a:t>:</a:t>
            </a:r>
            <a:endParaRPr b="1" sz="2000"/>
          </a:p>
          <a:p>
            <a:pPr indent="-342900" lvl="0" marL="457200" rtl="0" algn="l">
              <a:lnSpc>
                <a:spcPct val="150000"/>
              </a:lnSpc>
              <a:spcBef>
                <a:spcPts val="1200"/>
              </a:spcBef>
              <a:spcAft>
                <a:spcPts val="0"/>
              </a:spcAft>
              <a:buSzPts val="1800"/>
              <a:buAutoNum type="arabicPeriod"/>
            </a:pPr>
            <a:r>
              <a:rPr b="1" lang="en"/>
              <a:t>Node Classification and Clustering</a:t>
            </a:r>
            <a:endParaRPr b="1"/>
          </a:p>
          <a:p>
            <a:pPr indent="-342900" lvl="0" marL="457200" rtl="0" algn="l">
              <a:lnSpc>
                <a:spcPct val="150000"/>
              </a:lnSpc>
              <a:spcBef>
                <a:spcPts val="0"/>
              </a:spcBef>
              <a:spcAft>
                <a:spcPts val="0"/>
              </a:spcAft>
              <a:buSzPts val="1800"/>
              <a:buAutoNum type="arabicPeriod"/>
            </a:pPr>
            <a:r>
              <a:rPr b="1" lang="en"/>
              <a:t>Link Prediction</a:t>
            </a:r>
            <a:endParaRPr b="1"/>
          </a:p>
          <a:p>
            <a:pPr indent="-342900" lvl="0" marL="457200" rtl="0" algn="l">
              <a:lnSpc>
                <a:spcPct val="150000"/>
              </a:lnSpc>
              <a:spcBef>
                <a:spcPts val="0"/>
              </a:spcBef>
              <a:spcAft>
                <a:spcPts val="0"/>
              </a:spcAft>
              <a:buSzPts val="1800"/>
              <a:buAutoNum type="arabicPeriod"/>
            </a:pPr>
            <a:r>
              <a:rPr b="1" lang="en"/>
              <a:t>Recommendation Systems</a:t>
            </a:r>
            <a:endParaRPr b="1"/>
          </a:p>
          <a:p>
            <a:pPr indent="-342900" lvl="0" marL="457200" rtl="0" algn="l">
              <a:lnSpc>
                <a:spcPct val="150000"/>
              </a:lnSpc>
              <a:spcBef>
                <a:spcPts val="0"/>
              </a:spcBef>
              <a:spcAft>
                <a:spcPts val="0"/>
              </a:spcAft>
              <a:buSzPts val="1800"/>
              <a:buAutoNum type="arabicPeriod"/>
            </a:pPr>
            <a:r>
              <a:rPr b="1" lang="en"/>
              <a:t>Graph Generation and Visualization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Libraries used</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Node2V</a:t>
            </a:r>
            <a:r>
              <a:rPr lang="en"/>
              <a:t>ec - for generating node embeddings in networks using a scalable algorithm based on biased random walks.</a:t>
            </a:r>
            <a:endParaRPr/>
          </a:p>
          <a:p>
            <a:pPr indent="0" lvl="0" marL="457200" marR="0" rtl="0" algn="l">
              <a:lnSpc>
                <a:spcPct val="115000"/>
              </a:lnSpc>
              <a:spcBef>
                <a:spcPts val="1200"/>
              </a:spcBef>
              <a:spcAft>
                <a:spcPts val="0"/>
              </a:spcAft>
              <a:buNone/>
            </a:pPr>
            <a:r>
              <a:t/>
            </a:r>
            <a:endParaRPr/>
          </a:p>
          <a:p>
            <a:pPr indent="-342900" lvl="0" marL="457200" marR="0" rtl="0" algn="l">
              <a:lnSpc>
                <a:spcPct val="115000"/>
              </a:lnSpc>
              <a:spcBef>
                <a:spcPts val="1200"/>
              </a:spcBef>
              <a:spcAft>
                <a:spcPts val="0"/>
              </a:spcAft>
              <a:buSzPts val="1800"/>
              <a:buChar char="●"/>
            </a:pPr>
            <a:r>
              <a:rPr lang="en"/>
              <a:t>Networkx - for creating, manipulating, and studying complex networks or graphs.</a:t>
            </a:r>
            <a:endParaRPr/>
          </a:p>
          <a:p>
            <a:pPr indent="0" lvl="0" marL="457200" marR="0" rtl="0" algn="l">
              <a:lnSpc>
                <a:spcPct val="115000"/>
              </a:lnSpc>
              <a:spcBef>
                <a:spcPts val="1200"/>
              </a:spcBef>
              <a:spcAft>
                <a:spcPts val="0"/>
              </a:spcAft>
              <a:buNone/>
            </a:pPr>
            <a:r>
              <a:t/>
            </a:r>
            <a:endParaRPr/>
          </a:p>
          <a:p>
            <a:pPr indent="-342900" lvl="0" marL="457200" rtl="0" algn="l">
              <a:spcBef>
                <a:spcPts val="1200"/>
              </a:spcBef>
              <a:spcAft>
                <a:spcPts val="0"/>
              </a:spcAft>
              <a:buSzPts val="1800"/>
              <a:buChar char="●"/>
            </a:pPr>
            <a:r>
              <a:rPr lang="en"/>
              <a:t>As</a:t>
            </a:r>
            <a:r>
              <a:rPr lang="en"/>
              <a:t>t - abstract syntax trees (AST) manipulation and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 Dataset</a:t>
            </a:r>
            <a:endParaRPr/>
          </a:p>
        </p:txBody>
      </p:sp>
      <p:pic>
        <p:nvPicPr>
          <p:cNvPr id="100" name="Google Shape;100;p19"/>
          <p:cNvPicPr preferRelativeResize="0"/>
          <p:nvPr/>
        </p:nvPicPr>
        <p:blipFill>
          <a:blip r:embed="rId3">
            <a:alphaModFix/>
          </a:blip>
          <a:stretch>
            <a:fillRect/>
          </a:stretch>
        </p:blipFill>
        <p:spPr>
          <a:xfrm>
            <a:off x="2917475" y="1144125"/>
            <a:ext cx="3309055" cy="369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SWIPES dataset</a:t>
            </a:r>
            <a:endParaRPr/>
          </a:p>
        </p:txBody>
      </p:sp>
      <p:pic>
        <p:nvPicPr>
          <p:cNvPr id="106" name="Google Shape;106;p20"/>
          <p:cNvPicPr preferRelativeResize="0"/>
          <p:nvPr/>
        </p:nvPicPr>
        <p:blipFill>
          <a:blip r:embed="rId3">
            <a:alphaModFix/>
          </a:blip>
          <a:stretch>
            <a:fillRect/>
          </a:stretch>
        </p:blipFill>
        <p:spPr>
          <a:xfrm>
            <a:off x="2382325" y="1144125"/>
            <a:ext cx="4379345" cy="3694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SzPts val="1800"/>
              <a:buChar char="●"/>
            </a:pPr>
            <a:r>
              <a:rPr b="1" lang="en"/>
              <a:t>Data Preprocessing</a:t>
            </a:r>
            <a:endParaRPr b="1"/>
          </a:p>
          <a:p>
            <a:pPr indent="-342900" lvl="0" marL="457200" marR="0" rtl="0" algn="l">
              <a:lnSpc>
                <a:spcPct val="150000"/>
              </a:lnSpc>
              <a:spcBef>
                <a:spcPts val="0"/>
              </a:spcBef>
              <a:spcAft>
                <a:spcPts val="0"/>
              </a:spcAft>
              <a:buSzPts val="1800"/>
              <a:buChar char="●"/>
            </a:pPr>
            <a:r>
              <a:rPr b="1" lang="en"/>
              <a:t>Graph Visualization</a:t>
            </a:r>
            <a:endParaRPr b="1"/>
          </a:p>
          <a:p>
            <a:pPr indent="-342900" lvl="0" marL="457200" rtl="0" algn="l">
              <a:lnSpc>
                <a:spcPct val="150000"/>
              </a:lnSpc>
              <a:spcBef>
                <a:spcPts val="0"/>
              </a:spcBef>
              <a:spcAft>
                <a:spcPts val="0"/>
              </a:spcAft>
              <a:buSzPts val="1800"/>
              <a:buChar char="●"/>
            </a:pPr>
            <a:r>
              <a:rPr b="1" lang="en"/>
              <a:t>Implementing Node2Vec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