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90" r:id="rId5"/>
    <p:sldId id="297" r:id="rId6"/>
    <p:sldId id="298" r:id="rId7"/>
    <p:sldId id="299" r:id="rId8"/>
    <p:sldId id="263" r:id="rId9"/>
    <p:sldId id="291" r:id="rId10"/>
    <p:sldId id="292" r:id="rId11"/>
    <p:sldId id="293" r:id="rId12"/>
    <p:sldId id="294" r:id="rId13"/>
    <p:sldId id="295" r:id="rId14"/>
    <p:sldId id="278" r:id="rId15"/>
    <p:sldId id="296" r:id="rId16"/>
  </p:sldIdLst>
  <p:sldSz cx="9144000" cy="5143500" type="screen16x9"/>
  <p:notesSz cx="6858000" cy="9144000"/>
  <p:embeddedFontLst>
    <p:embeddedFont>
      <p:font typeface="Bebas Neue" panose="020B0606020202050201" pitchFamily="34" charset="0"/>
      <p:regular r:id="rId18"/>
    </p:embeddedFont>
    <p:embeddedFont>
      <p:font typeface="Comic Sans MS" panose="030F0702030302020204" pitchFamily="66"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C2AF"/>
    <a:srgbClr val="B8D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661d1679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661d1679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645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661d1679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661d1679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0154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661d1679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661d1679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042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661d1679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661d1679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245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9765d7774d_3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9765d7774d_3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661d1679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661d1679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915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661d16799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661d16799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278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159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468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886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661d1679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661d1679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661d1679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661d1679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23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175" y="1584238"/>
            <a:ext cx="3461400" cy="1511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7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175" y="3231075"/>
            <a:ext cx="3338400" cy="32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7" name="Google Shape;57;p15"/>
          <p:cNvSpPr/>
          <p:nvPr/>
        </p:nvSpPr>
        <p:spPr>
          <a:xfrm>
            <a:off x="5429232" y="2833908"/>
            <a:ext cx="2402283" cy="251053"/>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rot="10800000" flipH="1">
            <a:off x="5990725" y="3577682"/>
            <a:ext cx="1277449" cy="667643"/>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499858" y="4111296"/>
            <a:ext cx="2251729" cy="148826"/>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572025" y="883378"/>
            <a:ext cx="4114727" cy="2880142"/>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4572025" y="883378"/>
            <a:ext cx="4114727" cy="248043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6552274" y="3430796"/>
            <a:ext cx="150665" cy="150609"/>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572025" y="883378"/>
            <a:ext cx="4114727" cy="248043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5617028" y="1504402"/>
            <a:ext cx="2022972" cy="1340658"/>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5782472" y="1881888"/>
            <a:ext cx="1054322" cy="814417"/>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828961" y="1928377"/>
            <a:ext cx="961348" cy="721443"/>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5875450" y="1976705"/>
            <a:ext cx="868373" cy="626685"/>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5847579" y="2289084"/>
            <a:ext cx="924113" cy="56"/>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6068820" y="1900506"/>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6550435" y="1900506"/>
            <a:ext cx="56" cy="736325"/>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308680" y="1900506"/>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5617028" y="2649848"/>
            <a:ext cx="2022972" cy="195257"/>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6899995" y="1788910"/>
            <a:ext cx="548537" cy="1056162"/>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6950219" y="1770348"/>
            <a:ext cx="448150" cy="1076562"/>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996708" y="1816781"/>
            <a:ext cx="355175" cy="981804"/>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5617028" y="2103128"/>
            <a:ext cx="2026706" cy="148826"/>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6950219" y="2343043"/>
            <a:ext cx="448150" cy="92974"/>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6978090" y="2376488"/>
            <a:ext cx="115326" cy="20512"/>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5617028" y="1575083"/>
            <a:ext cx="2022972" cy="167387"/>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5561230" y="1504402"/>
            <a:ext cx="2134563" cy="197152"/>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6005478" y="1048984"/>
            <a:ext cx="1203169" cy="554012"/>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6011061" y="1045374"/>
            <a:ext cx="1206845" cy="568825"/>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5429232" y="1770348"/>
            <a:ext cx="2398548" cy="260362"/>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7372301" y="1770348"/>
            <a:ext cx="455563" cy="260362"/>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7157538" y="1769323"/>
            <a:ext cx="364484" cy="260362"/>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914879" y="1770348"/>
            <a:ext cx="273349" cy="260362"/>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6686168" y="1770348"/>
            <a:ext cx="182270" cy="260362"/>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6388670" y="1770348"/>
            <a:ext cx="182270" cy="260362"/>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6068820" y="1770348"/>
            <a:ext cx="273405" cy="260362"/>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5749026" y="1770348"/>
            <a:ext cx="364484" cy="260362"/>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5429232" y="1770348"/>
            <a:ext cx="455563" cy="260362"/>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5427337" y="2030664"/>
            <a:ext cx="161813" cy="146931"/>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5589101"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5749026" y="2030664"/>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5908951" y="2030664"/>
            <a:ext cx="159918" cy="146931"/>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6068820" y="2030664"/>
            <a:ext cx="159974" cy="146931"/>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6228745" y="2030664"/>
            <a:ext cx="161813" cy="146931"/>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6388670" y="2030664"/>
            <a:ext cx="161813" cy="146931"/>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6550435" y="2030664"/>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6710360" y="2030664"/>
            <a:ext cx="159918" cy="146931"/>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6870229"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7030154" y="2030664"/>
            <a:ext cx="159974" cy="146931"/>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7190079" y="2030664"/>
            <a:ext cx="161813" cy="146931"/>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7349948" y="2030664"/>
            <a:ext cx="161869" cy="146931"/>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7511768" y="2030664"/>
            <a:ext cx="159918" cy="146931"/>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7671638"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7943103" y="2748344"/>
            <a:ext cx="245535" cy="245535"/>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a:spLocks noGrp="1"/>
          </p:cNvSpPr>
          <p:nvPr>
            <p:ph type="ctrTitle"/>
          </p:nvPr>
        </p:nvSpPr>
        <p:spPr>
          <a:xfrm>
            <a:off x="6014795" y="1047179"/>
            <a:ext cx="1203169" cy="55573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2"/>
                </a:solidFill>
                <a:latin typeface="Comic Sans MS" panose="030F0702030302020204" pitchFamily="66" charset="0"/>
                <a:cs typeface="DVOT-Surekh" panose="00000400000000000000" pitchFamily="2" charset="0"/>
              </a:rPr>
              <a:t>OLIST</a:t>
            </a:r>
            <a:br>
              <a:rPr lang="en" sz="1800" b="1" dirty="0">
                <a:solidFill>
                  <a:schemeClr val="accent2"/>
                </a:solidFill>
                <a:latin typeface="Comic Sans MS" panose="030F0702030302020204" pitchFamily="66" charset="0"/>
                <a:cs typeface="DVOT-Surekh" panose="00000400000000000000" pitchFamily="2" charset="0"/>
              </a:rPr>
            </a:br>
            <a:r>
              <a:rPr lang="en" sz="1800" b="1" dirty="0">
                <a:solidFill>
                  <a:schemeClr val="accent2"/>
                </a:solidFill>
                <a:latin typeface="Comic Sans MS" panose="030F0702030302020204" pitchFamily="66" charset="0"/>
                <a:cs typeface="DVOT-Surekh" panose="00000400000000000000" pitchFamily="2" charset="0"/>
              </a:rPr>
              <a:t>STORE</a:t>
            </a:r>
            <a:endParaRPr sz="1800" b="1" dirty="0">
              <a:solidFill>
                <a:schemeClr val="accent2"/>
              </a:solidFill>
              <a:latin typeface="Comic Sans MS" panose="030F0702030302020204" pitchFamily="66" charset="0"/>
              <a:cs typeface="DVOT-Surekh" panose="00000400000000000000" pitchFamily="2" charset="0"/>
            </a:endParaRPr>
          </a:p>
        </p:txBody>
      </p:sp>
      <p:sp>
        <p:nvSpPr>
          <p:cNvPr id="10" name="Flowchart: Delay 9">
            <a:extLst>
              <a:ext uri="{FF2B5EF4-FFF2-40B4-BE49-F238E27FC236}">
                <a16:creationId xmlns:a16="http://schemas.microsoft.com/office/drawing/2014/main" id="{304C5FB1-37C5-DD19-7767-0B9E0BFE1C9C}"/>
              </a:ext>
            </a:extLst>
          </p:cNvPr>
          <p:cNvSpPr/>
          <p:nvPr/>
        </p:nvSpPr>
        <p:spPr>
          <a:xfrm>
            <a:off x="-6580" y="0"/>
            <a:ext cx="3798659" cy="5143500"/>
          </a:xfrm>
          <a:prstGeom prst="flowChartDelay">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Google Shape;55;p15"/>
          <p:cNvSpPr txBox="1">
            <a:spLocks noGrp="1"/>
          </p:cNvSpPr>
          <p:nvPr>
            <p:ph type="ctrTitle"/>
          </p:nvPr>
        </p:nvSpPr>
        <p:spPr>
          <a:xfrm>
            <a:off x="283713" y="1254594"/>
            <a:ext cx="4176724" cy="20689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E-Commerce Analysis</a:t>
            </a:r>
            <a:endParaRPr sz="4800" dirty="0"/>
          </a:p>
        </p:txBody>
      </p:sp>
      <p:sp>
        <p:nvSpPr>
          <p:cNvPr id="11" name="Oval 10">
            <a:extLst>
              <a:ext uri="{FF2B5EF4-FFF2-40B4-BE49-F238E27FC236}">
                <a16:creationId xmlns:a16="http://schemas.microsoft.com/office/drawing/2014/main" id="{69109DBF-ABAC-8569-40A7-746D91E73E26}"/>
              </a:ext>
            </a:extLst>
          </p:cNvPr>
          <p:cNvSpPr/>
          <p:nvPr/>
        </p:nvSpPr>
        <p:spPr>
          <a:xfrm>
            <a:off x="2332171" y="3084961"/>
            <a:ext cx="2021458" cy="200651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grpSp>
        <p:nvGrpSpPr>
          <p:cNvPr id="410" name="Google Shape;410;p22"/>
          <p:cNvGrpSpPr/>
          <p:nvPr/>
        </p:nvGrpSpPr>
        <p:grpSpPr>
          <a:xfrm>
            <a:off x="685666" y="1736139"/>
            <a:ext cx="369594" cy="525619"/>
            <a:chOff x="3342275" y="2615925"/>
            <a:chExt cx="339700" cy="483150"/>
          </a:xfrm>
        </p:grpSpPr>
        <p:sp>
          <p:nvSpPr>
            <p:cNvPr id="411" name="Google Shape;411;p22"/>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2" name="Google Shape;412;p22"/>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3" name="Google Shape;413;p22"/>
          <p:cNvSpPr/>
          <p:nvPr/>
        </p:nvSpPr>
        <p:spPr>
          <a:xfrm>
            <a:off x="607629" y="3755918"/>
            <a:ext cx="525667" cy="492764"/>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4" name="Google Shape;414;p22"/>
          <p:cNvSpPr/>
          <p:nvPr/>
        </p:nvSpPr>
        <p:spPr>
          <a:xfrm>
            <a:off x="607629" y="2754269"/>
            <a:ext cx="525667" cy="492764"/>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Title 6">
            <a:extLst>
              <a:ext uri="{FF2B5EF4-FFF2-40B4-BE49-F238E27FC236}">
                <a16:creationId xmlns:a16="http://schemas.microsoft.com/office/drawing/2014/main" id="{4A674095-D942-753C-2D1C-4997C124ADDB}"/>
              </a:ext>
            </a:extLst>
          </p:cNvPr>
          <p:cNvSpPr>
            <a:spLocks noGrp="1"/>
          </p:cNvSpPr>
          <p:nvPr>
            <p:ph type="title"/>
          </p:nvPr>
        </p:nvSpPr>
        <p:spPr/>
        <p:txBody>
          <a:bodyPr/>
          <a:lstStyle/>
          <a:p>
            <a:endParaRPr lang="en-US"/>
          </a:p>
        </p:txBody>
      </p:sp>
      <p:sp>
        <p:nvSpPr>
          <p:cNvPr id="9" name="Title 8">
            <a:extLst>
              <a:ext uri="{FF2B5EF4-FFF2-40B4-BE49-F238E27FC236}">
                <a16:creationId xmlns:a16="http://schemas.microsoft.com/office/drawing/2014/main" id="{D615075B-5004-E440-D680-BDEB30379246}"/>
              </a:ext>
            </a:extLst>
          </p:cNvPr>
          <p:cNvSpPr>
            <a:spLocks noGrp="1"/>
          </p:cNvSpPr>
          <p:nvPr>
            <p:ph type="title"/>
          </p:nvPr>
        </p:nvSpPr>
        <p:spPr/>
        <p:txBody>
          <a:bodyPr/>
          <a:lstStyle/>
          <a:p>
            <a:endParaRPr lang="en-US"/>
          </a:p>
        </p:txBody>
      </p:sp>
      <p:sp>
        <p:nvSpPr>
          <p:cNvPr id="11" name="Title 10">
            <a:extLst>
              <a:ext uri="{FF2B5EF4-FFF2-40B4-BE49-F238E27FC236}">
                <a16:creationId xmlns:a16="http://schemas.microsoft.com/office/drawing/2014/main" id="{7176187F-14CC-5277-BF05-CE9400A1311E}"/>
              </a:ext>
            </a:extLst>
          </p:cNvPr>
          <p:cNvSpPr>
            <a:spLocks noGrp="1"/>
          </p:cNvSpPr>
          <p:nvPr>
            <p:ph type="title"/>
          </p:nvPr>
        </p:nvSpPr>
        <p:spPr/>
        <p:txBody>
          <a:bodyPr/>
          <a:lstStyle/>
          <a:p>
            <a:endParaRPr lang="en-US"/>
          </a:p>
        </p:txBody>
      </p:sp>
      <p:sp>
        <p:nvSpPr>
          <p:cNvPr id="28" name="Rectangle 27">
            <a:extLst>
              <a:ext uri="{FF2B5EF4-FFF2-40B4-BE49-F238E27FC236}">
                <a16:creationId xmlns:a16="http://schemas.microsoft.com/office/drawing/2014/main" id="{939A6623-CEB0-1A98-BA82-7AA8A0F56643}"/>
              </a:ext>
            </a:extLst>
          </p:cNvPr>
          <p:cNvSpPr/>
          <p:nvPr/>
        </p:nvSpPr>
        <p:spPr>
          <a:xfrm>
            <a:off x="2228850" y="221456"/>
            <a:ext cx="4729163" cy="857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ardrop 28">
            <a:extLst>
              <a:ext uri="{FF2B5EF4-FFF2-40B4-BE49-F238E27FC236}">
                <a16:creationId xmlns:a16="http://schemas.microsoft.com/office/drawing/2014/main" id="{B3B4F61B-3015-8C8F-7405-364F7B229900}"/>
              </a:ext>
            </a:extLst>
          </p:cNvPr>
          <p:cNvSpPr/>
          <p:nvPr/>
        </p:nvSpPr>
        <p:spPr>
          <a:xfrm>
            <a:off x="7191367" y="0"/>
            <a:ext cx="1952633" cy="2028825"/>
          </a:xfrm>
          <a:prstGeom prst="teardrop">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A60E5BE-AC50-D547-2FA3-5EE9C0728971}"/>
              </a:ext>
            </a:extLst>
          </p:cNvPr>
          <p:cNvSpPr/>
          <p:nvPr/>
        </p:nvSpPr>
        <p:spPr>
          <a:xfrm>
            <a:off x="6265031" y="95972"/>
            <a:ext cx="1300137" cy="1269206"/>
          </a:xfrm>
          <a:prstGeom prst="ellips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CDDB575-42CA-2CC7-C84A-D6C4336F3B64}"/>
              </a:ext>
            </a:extLst>
          </p:cNvPr>
          <p:cNvSpPr txBox="1"/>
          <p:nvPr/>
        </p:nvSpPr>
        <p:spPr>
          <a:xfrm>
            <a:off x="369956" y="135701"/>
            <a:ext cx="7968132" cy="1446550"/>
          </a:xfrm>
          <a:prstGeom prst="rect">
            <a:avLst/>
          </a:prstGeom>
          <a:noFill/>
        </p:spPr>
        <p:txBody>
          <a:bodyPr wrap="square" rtlCol="0">
            <a:spAutoFit/>
          </a:bodyPr>
          <a:lstStyle/>
          <a:p>
            <a:pPr marL="285750" indent="-285750">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Average Number of Days Taken for Order Delivery for pet_shop Category</a:t>
            </a:r>
          </a:p>
          <a:p>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KPI measures the average delivery time for products in the pet_shop category. It helps assess the efficiency of logistics for this specific category.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delivery time for pet_shop items is higher or lower than average, it indicates the need to optimize supply chain processes or adjust customer expectations.</a:t>
            </a:r>
          </a:p>
        </p:txBody>
      </p:sp>
      <p:pic>
        <p:nvPicPr>
          <p:cNvPr id="3" name="Picture 2">
            <a:extLst>
              <a:ext uri="{FF2B5EF4-FFF2-40B4-BE49-F238E27FC236}">
                <a16:creationId xmlns:a16="http://schemas.microsoft.com/office/drawing/2014/main" id="{978AE56C-4FC3-3A3E-9C1A-C3FC4EF35FA4}"/>
              </a:ext>
            </a:extLst>
          </p:cNvPr>
          <p:cNvPicPr>
            <a:picLocks noChangeAspect="1"/>
          </p:cNvPicPr>
          <p:nvPr/>
        </p:nvPicPr>
        <p:blipFill>
          <a:blip r:embed="rId3"/>
          <a:stretch>
            <a:fillRect/>
          </a:stretch>
        </p:blipFill>
        <p:spPr>
          <a:xfrm>
            <a:off x="1553550" y="1821791"/>
            <a:ext cx="5361549" cy="2914646"/>
          </a:xfrm>
          <a:prstGeom prst="rect">
            <a:avLst/>
          </a:prstGeom>
        </p:spPr>
      </p:pic>
    </p:spTree>
    <p:extLst>
      <p:ext uri="{BB962C8B-B14F-4D97-AF65-F5344CB8AC3E}">
        <p14:creationId xmlns:p14="http://schemas.microsoft.com/office/powerpoint/2010/main" val="405093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grpSp>
        <p:nvGrpSpPr>
          <p:cNvPr id="410" name="Google Shape;410;p22"/>
          <p:cNvGrpSpPr/>
          <p:nvPr/>
        </p:nvGrpSpPr>
        <p:grpSpPr>
          <a:xfrm>
            <a:off x="685666" y="1736139"/>
            <a:ext cx="369594" cy="525619"/>
            <a:chOff x="3342275" y="2615925"/>
            <a:chExt cx="339700" cy="483150"/>
          </a:xfrm>
        </p:grpSpPr>
        <p:sp>
          <p:nvSpPr>
            <p:cNvPr id="411" name="Google Shape;411;p22"/>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2" name="Google Shape;412;p22"/>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3" name="Google Shape;413;p22"/>
          <p:cNvSpPr/>
          <p:nvPr/>
        </p:nvSpPr>
        <p:spPr>
          <a:xfrm>
            <a:off x="607629" y="3755918"/>
            <a:ext cx="525667" cy="492764"/>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4" name="Google Shape;414;p22"/>
          <p:cNvSpPr/>
          <p:nvPr/>
        </p:nvSpPr>
        <p:spPr>
          <a:xfrm>
            <a:off x="607629" y="2754269"/>
            <a:ext cx="525667" cy="492764"/>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Title 6">
            <a:extLst>
              <a:ext uri="{FF2B5EF4-FFF2-40B4-BE49-F238E27FC236}">
                <a16:creationId xmlns:a16="http://schemas.microsoft.com/office/drawing/2014/main" id="{4A674095-D942-753C-2D1C-4997C124ADDB}"/>
              </a:ext>
            </a:extLst>
          </p:cNvPr>
          <p:cNvSpPr>
            <a:spLocks noGrp="1"/>
          </p:cNvSpPr>
          <p:nvPr>
            <p:ph type="title"/>
          </p:nvPr>
        </p:nvSpPr>
        <p:spPr/>
        <p:txBody>
          <a:bodyPr/>
          <a:lstStyle/>
          <a:p>
            <a:endParaRPr lang="en-US"/>
          </a:p>
        </p:txBody>
      </p:sp>
      <p:sp>
        <p:nvSpPr>
          <p:cNvPr id="9" name="Title 8">
            <a:extLst>
              <a:ext uri="{FF2B5EF4-FFF2-40B4-BE49-F238E27FC236}">
                <a16:creationId xmlns:a16="http://schemas.microsoft.com/office/drawing/2014/main" id="{D615075B-5004-E440-D680-BDEB30379246}"/>
              </a:ext>
            </a:extLst>
          </p:cNvPr>
          <p:cNvSpPr>
            <a:spLocks noGrp="1"/>
          </p:cNvSpPr>
          <p:nvPr>
            <p:ph type="title"/>
          </p:nvPr>
        </p:nvSpPr>
        <p:spPr/>
        <p:txBody>
          <a:bodyPr/>
          <a:lstStyle/>
          <a:p>
            <a:endParaRPr lang="en-US"/>
          </a:p>
        </p:txBody>
      </p:sp>
      <p:sp>
        <p:nvSpPr>
          <p:cNvPr id="11" name="Title 10">
            <a:extLst>
              <a:ext uri="{FF2B5EF4-FFF2-40B4-BE49-F238E27FC236}">
                <a16:creationId xmlns:a16="http://schemas.microsoft.com/office/drawing/2014/main" id="{7176187F-14CC-5277-BF05-CE9400A1311E}"/>
              </a:ext>
            </a:extLst>
          </p:cNvPr>
          <p:cNvSpPr>
            <a:spLocks noGrp="1"/>
          </p:cNvSpPr>
          <p:nvPr>
            <p:ph type="title"/>
          </p:nvPr>
        </p:nvSpPr>
        <p:spPr/>
        <p:txBody>
          <a:bodyPr/>
          <a:lstStyle/>
          <a:p>
            <a:endParaRPr lang="en-US"/>
          </a:p>
        </p:txBody>
      </p:sp>
      <p:sp>
        <p:nvSpPr>
          <p:cNvPr id="28" name="Rectangle 27">
            <a:extLst>
              <a:ext uri="{FF2B5EF4-FFF2-40B4-BE49-F238E27FC236}">
                <a16:creationId xmlns:a16="http://schemas.microsoft.com/office/drawing/2014/main" id="{939A6623-CEB0-1A98-BA82-7AA8A0F56643}"/>
              </a:ext>
            </a:extLst>
          </p:cNvPr>
          <p:cNvSpPr/>
          <p:nvPr/>
        </p:nvSpPr>
        <p:spPr>
          <a:xfrm>
            <a:off x="2228850" y="221456"/>
            <a:ext cx="4729163" cy="857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ardrop 28">
            <a:extLst>
              <a:ext uri="{FF2B5EF4-FFF2-40B4-BE49-F238E27FC236}">
                <a16:creationId xmlns:a16="http://schemas.microsoft.com/office/drawing/2014/main" id="{B3B4F61B-3015-8C8F-7405-364F7B229900}"/>
              </a:ext>
            </a:extLst>
          </p:cNvPr>
          <p:cNvSpPr/>
          <p:nvPr/>
        </p:nvSpPr>
        <p:spPr>
          <a:xfrm>
            <a:off x="7191367" y="0"/>
            <a:ext cx="1952633" cy="2028825"/>
          </a:xfrm>
          <a:prstGeom prst="teardrop">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A60E5BE-AC50-D547-2FA3-5EE9C0728971}"/>
              </a:ext>
            </a:extLst>
          </p:cNvPr>
          <p:cNvSpPr/>
          <p:nvPr/>
        </p:nvSpPr>
        <p:spPr>
          <a:xfrm>
            <a:off x="6265031" y="95972"/>
            <a:ext cx="1300137" cy="1269206"/>
          </a:xfrm>
          <a:prstGeom prst="ellips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CDDB575-42CA-2CC7-C84A-D6C4336F3B64}"/>
              </a:ext>
            </a:extLst>
          </p:cNvPr>
          <p:cNvSpPr txBox="1"/>
          <p:nvPr/>
        </p:nvSpPr>
        <p:spPr>
          <a:xfrm>
            <a:off x="607629" y="249502"/>
            <a:ext cx="7195212" cy="1661993"/>
          </a:xfrm>
          <a:prstGeom prst="rect">
            <a:avLst/>
          </a:prstGeom>
          <a:noFill/>
        </p:spPr>
        <p:txBody>
          <a:bodyPr wrap="square" rtlCol="0">
            <a:spAutoFit/>
          </a:bodyPr>
          <a:lstStyle/>
          <a:p>
            <a:pPr marL="285750" indent="-285750">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Average price and payment values from customers of sao paulo city</a:t>
            </a:r>
          </a:p>
          <a:p>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KPI focuses on the average order price and payment values for customers located in São Paulo. It helps identify spending behavior specific to this geographic region.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Understanding spending patterns in São Paulo can help tailor marketing efforts or pricing strategies to this customer segment, especially if they have higher or lower average purchase values.</a:t>
            </a:r>
          </a:p>
        </p:txBody>
      </p:sp>
      <p:pic>
        <p:nvPicPr>
          <p:cNvPr id="3" name="Picture 2">
            <a:extLst>
              <a:ext uri="{FF2B5EF4-FFF2-40B4-BE49-F238E27FC236}">
                <a16:creationId xmlns:a16="http://schemas.microsoft.com/office/drawing/2014/main" id="{AC4B8108-1A85-848B-FFB9-0137C1BE8317}"/>
              </a:ext>
            </a:extLst>
          </p:cNvPr>
          <p:cNvPicPr>
            <a:picLocks noChangeAspect="1"/>
          </p:cNvPicPr>
          <p:nvPr/>
        </p:nvPicPr>
        <p:blipFill>
          <a:blip r:embed="rId3"/>
          <a:stretch>
            <a:fillRect/>
          </a:stretch>
        </p:blipFill>
        <p:spPr>
          <a:xfrm>
            <a:off x="1522695" y="2081895"/>
            <a:ext cx="5668672" cy="2497583"/>
          </a:xfrm>
          <a:prstGeom prst="rect">
            <a:avLst/>
          </a:prstGeom>
        </p:spPr>
      </p:pic>
    </p:spTree>
    <p:extLst>
      <p:ext uri="{BB962C8B-B14F-4D97-AF65-F5344CB8AC3E}">
        <p14:creationId xmlns:p14="http://schemas.microsoft.com/office/powerpoint/2010/main" val="1905168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7" name="Title 6">
            <a:extLst>
              <a:ext uri="{FF2B5EF4-FFF2-40B4-BE49-F238E27FC236}">
                <a16:creationId xmlns:a16="http://schemas.microsoft.com/office/drawing/2014/main" id="{4A674095-D942-753C-2D1C-4997C124ADDB}"/>
              </a:ext>
            </a:extLst>
          </p:cNvPr>
          <p:cNvSpPr>
            <a:spLocks noGrp="1"/>
          </p:cNvSpPr>
          <p:nvPr>
            <p:ph type="title"/>
          </p:nvPr>
        </p:nvSpPr>
        <p:spPr/>
        <p:txBody>
          <a:bodyPr/>
          <a:lstStyle/>
          <a:p>
            <a:endParaRPr lang="en-US"/>
          </a:p>
        </p:txBody>
      </p:sp>
      <p:sp>
        <p:nvSpPr>
          <p:cNvPr id="9" name="Title 8">
            <a:extLst>
              <a:ext uri="{FF2B5EF4-FFF2-40B4-BE49-F238E27FC236}">
                <a16:creationId xmlns:a16="http://schemas.microsoft.com/office/drawing/2014/main" id="{D615075B-5004-E440-D680-BDEB30379246}"/>
              </a:ext>
            </a:extLst>
          </p:cNvPr>
          <p:cNvSpPr>
            <a:spLocks noGrp="1"/>
          </p:cNvSpPr>
          <p:nvPr>
            <p:ph type="title"/>
          </p:nvPr>
        </p:nvSpPr>
        <p:spPr/>
        <p:txBody>
          <a:bodyPr/>
          <a:lstStyle/>
          <a:p>
            <a:endParaRPr lang="en-US"/>
          </a:p>
        </p:txBody>
      </p:sp>
      <p:sp>
        <p:nvSpPr>
          <p:cNvPr id="11" name="Title 10">
            <a:extLst>
              <a:ext uri="{FF2B5EF4-FFF2-40B4-BE49-F238E27FC236}">
                <a16:creationId xmlns:a16="http://schemas.microsoft.com/office/drawing/2014/main" id="{7176187F-14CC-5277-BF05-CE9400A1311E}"/>
              </a:ext>
            </a:extLst>
          </p:cNvPr>
          <p:cNvSpPr>
            <a:spLocks noGrp="1"/>
          </p:cNvSpPr>
          <p:nvPr>
            <p:ph type="title"/>
          </p:nvPr>
        </p:nvSpPr>
        <p:spPr/>
        <p:txBody>
          <a:bodyPr/>
          <a:lstStyle/>
          <a:p>
            <a:endParaRPr lang="en-US"/>
          </a:p>
        </p:txBody>
      </p:sp>
      <p:sp>
        <p:nvSpPr>
          <p:cNvPr id="28" name="Rectangle 27">
            <a:extLst>
              <a:ext uri="{FF2B5EF4-FFF2-40B4-BE49-F238E27FC236}">
                <a16:creationId xmlns:a16="http://schemas.microsoft.com/office/drawing/2014/main" id="{939A6623-CEB0-1A98-BA82-7AA8A0F56643}"/>
              </a:ext>
            </a:extLst>
          </p:cNvPr>
          <p:cNvSpPr/>
          <p:nvPr/>
        </p:nvSpPr>
        <p:spPr>
          <a:xfrm>
            <a:off x="2228850" y="221456"/>
            <a:ext cx="4729163" cy="857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ardrop 28">
            <a:extLst>
              <a:ext uri="{FF2B5EF4-FFF2-40B4-BE49-F238E27FC236}">
                <a16:creationId xmlns:a16="http://schemas.microsoft.com/office/drawing/2014/main" id="{B3B4F61B-3015-8C8F-7405-364F7B229900}"/>
              </a:ext>
            </a:extLst>
          </p:cNvPr>
          <p:cNvSpPr/>
          <p:nvPr/>
        </p:nvSpPr>
        <p:spPr>
          <a:xfrm>
            <a:off x="7191367" y="0"/>
            <a:ext cx="1952633" cy="2028825"/>
          </a:xfrm>
          <a:prstGeom prst="teardrop">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A60E5BE-AC50-D547-2FA3-5EE9C0728971}"/>
              </a:ext>
            </a:extLst>
          </p:cNvPr>
          <p:cNvSpPr/>
          <p:nvPr/>
        </p:nvSpPr>
        <p:spPr>
          <a:xfrm>
            <a:off x="6265031" y="95972"/>
            <a:ext cx="1300137" cy="1269206"/>
          </a:xfrm>
          <a:prstGeom prst="ellips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CDDB575-42CA-2CC7-C84A-D6C4336F3B64}"/>
              </a:ext>
            </a:extLst>
          </p:cNvPr>
          <p:cNvSpPr txBox="1"/>
          <p:nvPr/>
        </p:nvSpPr>
        <p:spPr>
          <a:xfrm>
            <a:off x="369956" y="205775"/>
            <a:ext cx="7859644" cy="1446550"/>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Relationship between shipping Vs review scores.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KPI examines the correlation between the number of days taken to ship an order and the review score given by the customer. It seeks to understand if shipping speed influences customer satisfaction.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Longer shipping times correlate with lower review scores, improving delivery speeds could enhance customer satisfaction. </a:t>
            </a:r>
          </a:p>
        </p:txBody>
      </p:sp>
      <p:pic>
        <p:nvPicPr>
          <p:cNvPr id="3" name="Picture 2">
            <a:extLst>
              <a:ext uri="{FF2B5EF4-FFF2-40B4-BE49-F238E27FC236}">
                <a16:creationId xmlns:a16="http://schemas.microsoft.com/office/drawing/2014/main" id="{FCB8D4C7-43E2-12D7-3FD6-57E0DA2CB919}"/>
              </a:ext>
            </a:extLst>
          </p:cNvPr>
          <p:cNvPicPr>
            <a:picLocks noChangeAspect="1"/>
          </p:cNvPicPr>
          <p:nvPr/>
        </p:nvPicPr>
        <p:blipFill>
          <a:blip r:embed="rId3"/>
          <a:stretch>
            <a:fillRect/>
          </a:stretch>
        </p:blipFill>
        <p:spPr>
          <a:xfrm>
            <a:off x="1320740" y="1901228"/>
            <a:ext cx="5948663" cy="2832697"/>
          </a:xfrm>
          <a:prstGeom prst="rect">
            <a:avLst/>
          </a:prstGeom>
        </p:spPr>
      </p:pic>
    </p:spTree>
    <p:extLst>
      <p:ext uri="{BB962C8B-B14F-4D97-AF65-F5344CB8AC3E}">
        <p14:creationId xmlns:p14="http://schemas.microsoft.com/office/powerpoint/2010/main" val="271735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grpSp>
        <p:nvGrpSpPr>
          <p:cNvPr id="410" name="Google Shape;410;p22"/>
          <p:cNvGrpSpPr/>
          <p:nvPr/>
        </p:nvGrpSpPr>
        <p:grpSpPr>
          <a:xfrm>
            <a:off x="685666" y="1736139"/>
            <a:ext cx="369594" cy="525619"/>
            <a:chOff x="3342275" y="2615925"/>
            <a:chExt cx="339700" cy="483150"/>
          </a:xfrm>
        </p:grpSpPr>
        <p:sp>
          <p:nvSpPr>
            <p:cNvPr id="411" name="Google Shape;411;p22"/>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2" name="Google Shape;412;p22"/>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3" name="Google Shape;413;p22"/>
          <p:cNvSpPr/>
          <p:nvPr/>
        </p:nvSpPr>
        <p:spPr>
          <a:xfrm>
            <a:off x="607629" y="3755918"/>
            <a:ext cx="525667" cy="492764"/>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4" name="Google Shape;414;p22"/>
          <p:cNvSpPr/>
          <p:nvPr/>
        </p:nvSpPr>
        <p:spPr>
          <a:xfrm>
            <a:off x="607629" y="2754269"/>
            <a:ext cx="525667" cy="492764"/>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Title 6">
            <a:extLst>
              <a:ext uri="{FF2B5EF4-FFF2-40B4-BE49-F238E27FC236}">
                <a16:creationId xmlns:a16="http://schemas.microsoft.com/office/drawing/2014/main" id="{4A674095-D942-753C-2D1C-4997C124ADDB}"/>
              </a:ext>
            </a:extLst>
          </p:cNvPr>
          <p:cNvSpPr>
            <a:spLocks noGrp="1"/>
          </p:cNvSpPr>
          <p:nvPr>
            <p:ph type="title"/>
          </p:nvPr>
        </p:nvSpPr>
        <p:spPr/>
        <p:txBody>
          <a:bodyPr/>
          <a:lstStyle/>
          <a:p>
            <a:endParaRPr lang="en-US"/>
          </a:p>
        </p:txBody>
      </p:sp>
      <p:sp>
        <p:nvSpPr>
          <p:cNvPr id="9" name="Title 8">
            <a:extLst>
              <a:ext uri="{FF2B5EF4-FFF2-40B4-BE49-F238E27FC236}">
                <a16:creationId xmlns:a16="http://schemas.microsoft.com/office/drawing/2014/main" id="{D615075B-5004-E440-D680-BDEB30379246}"/>
              </a:ext>
            </a:extLst>
          </p:cNvPr>
          <p:cNvSpPr>
            <a:spLocks noGrp="1"/>
          </p:cNvSpPr>
          <p:nvPr>
            <p:ph type="title"/>
          </p:nvPr>
        </p:nvSpPr>
        <p:spPr/>
        <p:txBody>
          <a:bodyPr/>
          <a:lstStyle/>
          <a:p>
            <a:endParaRPr lang="en-US"/>
          </a:p>
        </p:txBody>
      </p:sp>
      <p:sp>
        <p:nvSpPr>
          <p:cNvPr id="11" name="Title 10">
            <a:extLst>
              <a:ext uri="{FF2B5EF4-FFF2-40B4-BE49-F238E27FC236}">
                <a16:creationId xmlns:a16="http://schemas.microsoft.com/office/drawing/2014/main" id="{7176187F-14CC-5277-BF05-CE9400A1311E}"/>
              </a:ext>
            </a:extLst>
          </p:cNvPr>
          <p:cNvSpPr>
            <a:spLocks noGrp="1"/>
          </p:cNvSpPr>
          <p:nvPr>
            <p:ph type="title"/>
          </p:nvPr>
        </p:nvSpPr>
        <p:spPr/>
        <p:txBody>
          <a:bodyPr/>
          <a:lstStyle/>
          <a:p>
            <a:endParaRPr lang="en-US"/>
          </a:p>
        </p:txBody>
      </p:sp>
      <p:sp>
        <p:nvSpPr>
          <p:cNvPr id="28" name="Rectangle 27">
            <a:extLst>
              <a:ext uri="{FF2B5EF4-FFF2-40B4-BE49-F238E27FC236}">
                <a16:creationId xmlns:a16="http://schemas.microsoft.com/office/drawing/2014/main" id="{939A6623-CEB0-1A98-BA82-7AA8A0F56643}"/>
              </a:ext>
            </a:extLst>
          </p:cNvPr>
          <p:cNvSpPr/>
          <p:nvPr/>
        </p:nvSpPr>
        <p:spPr>
          <a:xfrm>
            <a:off x="2228850" y="221456"/>
            <a:ext cx="4729163" cy="857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ardrop 28">
            <a:extLst>
              <a:ext uri="{FF2B5EF4-FFF2-40B4-BE49-F238E27FC236}">
                <a16:creationId xmlns:a16="http://schemas.microsoft.com/office/drawing/2014/main" id="{B3B4F61B-3015-8C8F-7405-364F7B229900}"/>
              </a:ext>
            </a:extLst>
          </p:cNvPr>
          <p:cNvSpPr/>
          <p:nvPr/>
        </p:nvSpPr>
        <p:spPr>
          <a:xfrm>
            <a:off x="7191367" y="0"/>
            <a:ext cx="1952633" cy="2028825"/>
          </a:xfrm>
          <a:prstGeom prst="teardrop">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A60E5BE-AC50-D547-2FA3-5EE9C0728971}"/>
              </a:ext>
            </a:extLst>
          </p:cNvPr>
          <p:cNvSpPr/>
          <p:nvPr/>
        </p:nvSpPr>
        <p:spPr>
          <a:xfrm>
            <a:off x="6265031" y="95972"/>
            <a:ext cx="1300137" cy="1269206"/>
          </a:xfrm>
          <a:prstGeom prst="ellips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CDDB575-42CA-2CC7-C84A-D6C4336F3B64}"/>
              </a:ext>
            </a:extLst>
          </p:cNvPr>
          <p:cNvSpPr txBox="1"/>
          <p:nvPr/>
        </p:nvSpPr>
        <p:spPr>
          <a:xfrm>
            <a:off x="425290" y="545622"/>
            <a:ext cx="3705007" cy="1938992"/>
          </a:xfrm>
          <a:prstGeom prst="rect">
            <a:avLst/>
          </a:prstGeom>
          <a:noFill/>
        </p:spPr>
        <p:txBody>
          <a:bodyPr wrap="square" rtlCol="0">
            <a:spAutoFit/>
          </a:bodyPr>
          <a:lstStyle/>
          <a:p>
            <a:pPr marL="285750" indent="-285750">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Top 10 product categories by revenue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Identified the top 10 product categories based on revenue. This KPI highlighted the highest-earning categories, guiding business decisions on inventory management, marketing focus, and resource allocation.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A84B67A-1D7E-D2DE-01B6-23B6BD5A6C1D}"/>
              </a:ext>
            </a:extLst>
          </p:cNvPr>
          <p:cNvPicPr>
            <a:picLocks noChangeAspect="1"/>
          </p:cNvPicPr>
          <p:nvPr/>
        </p:nvPicPr>
        <p:blipFill>
          <a:blip r:embed="rId3"/>
          <a:stretch>
            <a:fillRect/>
          </a:stretch>
        </p:blipFill>
        <p:spPr>
          <a:xfrm>
            <a:off x="4748400" y="377665"/>
            <a:ext cx="3580108" cy="4213897"/>
          </a:xfrm>
          <a:prstGeom prst="rect">
            <a:avLst/>
          </a:prstGeom>
        </p:spPr>
      </p:pic>
    </p:spTree>
    <p:extLst>
      <p:ext uri="{BB962C8B-B14F-4D97-AF65-F5344CB8AC3E}">
        <p14:creationId xmlns:p14="http://schemas.microsoft.com/office/powerpoint/2010/main" val="98193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37"/>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Challenges Faced</a:t>
            </a:r>
            <a:endParaRPr dirty="0"/>
          </a:p>
        </p:txBody>
      </p:sp>
      <p:grpSp>
        <p:nvGrpSpPr>
          <p:cNvPr id="1090" name="Google Shape;1090;p37"/>
          <p:cNvGrpSpPr/>
          <p:nvPr/>
        </p:nvGrpSpPr>
        <p:grpSpPr>
          <a:xfrm>
            <a:off x="2750987" y="1215974"/>
            <a:ext cx="3642026" cy="2951274"/>
            <a:chOff x="2750987" y="1215974"/>
            <a:chExt cx="3642026" cy="2951274"/>
          </a:xfrm>
        </p:grpSpPr>
        <p:sp>
          <p:nvSpPr>
            <p:cNvPr id="1091" name="Google Shape;1091;p37"/>
            <p:cNvSpPr/>
            <p:nvPr/>
          </p:nvSpPr>
          <p:spPr>
            <a:xfrm>
              <a:off x="3165436" y="1215974"/>
              <a:ext cx="3227559" cy="2951274"/>
            </a:xfrm>
            <a:custGeom>
              <a:avLst/>
              <a:gdLst/>
              <a:ahLst/>
              <a:cxnLst/>
              <a:rect l="l" t="t" r="r" b="b"/>
              <a:pathLst>
                <a:path w="130196" h="119063" extrusionOk="0">
                  <a:moveTo>
                    <a:pt x="59532" y="0"/>
                  </a:moveTo>
                  <a:cubicBezTo>
                    <a:pt x="26659" y="0"/>
                    <a:pt x="1" y="26647"/>
                    <a:pt x="1" y="59532"/>
                  </a:cubicBezTo>
                  <a:cubicBezTo>
                    <a:pt x="1" y="92405"/>
                    <a:pt x="26659" y="119063"/>
                    <a:pt x="59532" y="119063"/>
                  </a:cubicBezTo>
                  <a:cubicBezTo>
                    <a:pt x="92405" y="119063"/>
                    <a:pt x="119063" y="92405"/>
                    <a:pt x="119063" y="59532"/>
                  </a:cubicBezTo>
                  <a:cubicBezTo>
                    <a:pt x="119063" y="45411"/>
                    <a:pt x="114146" y="32433"/>
                    <a:pt x="105930" y="22229"/>
                  </a:cubicBezTo>
                  <a:lnTo>
                    <a:pt x="119075" y="22229"/>
                  </a:lnTo>
                  <a:cubicBezTo>
                    <a:pt x="125195" y="22229"/>
                    <a:pt x="130195" y="17229"/>
                    <a:pt x="130195" y="11109"/>
                  </a:cubicBezTo>
                  <a:cubicBezTo>
                    <a:pt x="130195" y="5001"/>
                    <a:pt x="125195" y="0"/>
                    <a:pt x="119075" y="0"/>
                  </a:cubicBezTo>
                  <a:lnTo>
                    <a:pt x="62044" y="0"/>
                  </a:lnTo>
                  <a:cubicBezTo>
                    <a:pt x="61794" y="0"/>
                    <a:pt x="61544" y="12"/>
                    <a:pt x="61294" y="24"/>
                  </a:cubicBezTo>
                  <a:cubicBezTo>
                    <a:pt x="60711" y="12"/>
                    <a:pt x="60115" y="0"/>
                    <a:pt x="595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5930275" y="1298894"/>
              <a:ext cx="379287" cy="379249"/>
            </a:xfrm>
            <a:custGeom>
              <a:avLst/>
              <a:gdLst/>
              <a:ahLst/>
              <a:cxnLst/>
              <a:rect l="l" t="t" r="r" b="b"/>
              <a:pathLst>
                <a:path w="15300" h="15300" extrusionOk="0">
                  <a:moveTo>
                    <a:pt x="7644" y="0"/>
                  </a:moveTo>
                  <a:cubicBezTo>
                    <a:pt x="3429" y="0"/>
                    <a:pt x="0" y="3429"/>
                    <a:pt x="0" y="7644"/>
                  </a:cubicBezTo>
                  <a:cubicBezTo>
                    <a:pt x="0" y="11871"/>
                    <a:pt x="3429" y="15300"/>
                    <a:pt x="7644" y="15300"/>
                  </a:cubicBezTo>
                  <a:cubicBezTo>
                    <a:pt x="11871" y="15300"/>
                    <a:pt x="15300" y="11871"/>
                    <a:pt x="15300" y="7644"/>
                  </a:cubicBezTo>
                  <a:cubicBezTo>
                    <a:pt x="15300" y="3429"/>
                    <a:pt x="11871" y="0"/>
                    <a:pt x="7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300" dirty="0">
                  <a:solidFill>
                    <a:schemeClr val="accent4"/>
                  </a:solidFill>
                  <a:latin typeface="Bebas Neue"/>
                  <a:ea typeface="Bebas Neue"/>
                  <a:cs typeface="Bebas Neue"/>
                  <a:sym typeface="Bebas Neue"/>
                </a:rPr>
                <a:t>4</a:t>
              </a:r>
              <a:endParaRPr sz="2300" dirty="0">
                <a:solidFill>
                  <a:schemeClr val="accent4"/>
                </a:solidFill>
                <a:latin typeface="Bebas Neue"/>
                <a:ea typeface="Bebas Neue"/>
                <a:cs typeface="Bebas Neue"/>
                <a:sym typeface="Bebas Neue"/>
              </a:endParaRPr>
            </a:p>
          </p:txBody>
        </p:sp>
        <p:sp>
          <p:nvSpPr>
            <p:cNvPr id="1093" name="Google Shape;1093;p37"/>
            <p:cNvSpPr/>
            <p:nvPr/>
          </p:nvSpPr>
          <p:spPr>
            <a:xfrm>
              <a:off x="2750987" y="1370729"/>
              <a:ext cx="3188844" cy="2619375"/>
            </a:xfrm>
            <a:custGeom>
              <a:avLst/>
              <a:gdLst/>
              <a:ahLst/>
              <a:cxnLst/>
              <a:rect l="l" t="t" r="r" b="b"/>
              <a:pathLst>
                <a:path w="127541" h="104775" extrusionOk="0">
                  <a:moveTo>
                    <a:pt x="75153" y="0"/>
                  </a:moveTo>
                  <a:cubicBezTo>
                    <a:pt x="46221" y="0"/>
                    <a:pt x="22765" y="23455"/>
                    <a:pt x="22765" y="52388"/>
                  </a:cubicBezTo>
                  <a:cubicBezTo>
                    <a:pt x="22765" y="63448"/>
                    <a:pt x="26194" y="73700"/>
                    <a:pt x="32040" y="82153"/>
                  </a:cubicBezTo>
                  <a:lnTo>
                    <a:pt x="11121" y="82153"/>
                  </a:lnTo>
                  <a:cubicBezTo>
                    <a:pt x="5013" y="82153"/>
                    <a:pt x="1" y="87154"/>
                    <a:pt x="1" y="93274"/>
                  </a:cubicBezTo>
                  <a:cubicBezTo>
                    <a:pt x="1" y="99381"/>
                    <a:pt x="5013" y="104394"/>
                    <a:pt x="11121" y="104394"/>
                  </a:cubicBezTo>
                  <a:lnTo>
                    <a:pt x="68164" y="104394"/>
                  </a:lnTo>
                  <a:cubicBezTo>
                    <a:pt x="68331" y="104394"/>
                    <a:pt x="68509" y="104382"/>
                    <a:pt x="68676" y="104370"/>
                  </a:cubicBezTo>
                  <a:cubicBezTo>
                    <a:pt x="70807" y="104632"/>
                    <a:pt x="72962" y="104775"/>
                    <a:pt x="75153" y="104775"/>
                  </a:cubicBezTo>
                  <a:cubicBezTo>
                    <a:pt x="104085" y="104775"/>
                    <a:pt x="127540" y="81320"/>
                    <a:pt x="127540" y="52388"/>
                  </a:cubicBezTo>
                  <a:cubicBezTo>
                    <a:pt x="127540" y="23455"/>
                    <a:pt x="104085" y="0"/>
                    <a:pt x="75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2860234" y="3511579"/>
              <a:ext cx="379287" cy="379249"/>
            </a:xfrm>
            <a:custGeom>
              <a:avLst/>
              <a:gdLst/>
              <a:ahLst/>
              <a:cxnLst/>
              <a:rect l="l" t="t" r="r" b="b"/>
              <a:pathLst>
                <a:path w="15300" h="15300" extrusionOk="0">
                  <a:moveTo>
                    <a:pt x="7656" y="0"/>
                  </a:moveTo>
                  <a:cubicBezTo>
                    <a:pt x="3429" y="0"/>
                    <a:pt x="0" y="3429"/>
                    <a:pt x="0" y="7644"/>
                  </a:cubicBezTo>
                  <a:cubicBezTo>
                    <a:pt x="0" y="11871"/>
                    <a:pt x="3429" y="15300"/>
                    <a:pt x="7656" y="15300"/>
                  </a:cubicBezTo>
                  <a:cubicBezTo>
                    <a:pt x="11871" y="15300"/>
                    <a:pt x="15300" y="11871"/>
                    <a:pt x="15300" y="7644"/>
                  </a:cubicBezTo>
                  <a:cubicBezTo>
                    <a:pt x="15300" y="3429"/>
                    <a:pt x="11871" y="0"/>
                    <a:pt x="765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300" dirty="0">
                  <a:solidFill>
                    <a:schemeClr val="accent3"/>
                  </a:solidFill>
                  <a:latin typeface="Bebas Neue"/>
                  <a:ea typeface="Bebas Neue"/>
                  <a:cs typeface="Bebas Neue"/>
                  <a:sym typeface="Bebas Neue"/>
                </a:rPr>
                <a:t>3</a:t>
              </a:r>
              <a:endParaRPr sz="2300" dirty="0">
                <a:solidFill>
                  <a:schemeClr val="accent3"/>
                </a:solidFill>
                <a:latin typeface="Bebas Neue"/>
                <a:ea typeface="Bebas Neue"/>
                <a:cs typeface="Bebas Neue"/>
                <a:sym typeface="Bebas Neue"/>
              </a:endParaRPr>
            </a:p>
          </p:txBody>
        </p:sp>
        <p:sp>
          <p:nvSpPr>
            <p:cNvPr id="1095" name="Google Shape;1095;p37"/>
            <p:cNvSpPr/>
            <p:nvPr/>
          </p:nvSpPr>
          <p:spPr>
            <a:xfrm>
              <a:off x="2750987" y="1530266"/>
              <a:ext cx="3028978" cy="2300025"/>
            </a:xfrm>
            <a:custGeom>
              <a:avLst/>
              <a:gdLst/>
              <a:ahLst/>
              <a:cxnLst/>
              <a:rect l="l" t="t" r="r" b="b"/>
              <a:pathLst>
                <a:path w="121147" h="92001" extrusionOk="0">
                  <a:moveTo>
                    <a:pt x="75153" y="1"/>
                  </a:moveTo>
                  <a:cubicBezTo>
                    <a:pt x="61270" y="1"/>
                    <a:pt x="48816" y="6156"/>
                    <a:pt x="40387" y="15884"/>
                  </a:cubicBezTo>
                  <a:lnTo>
                    <a:pt x="11121" y="15884"/>
                  </a:lnTo>
                  <a:cubicBezTo>
                    <a:pt x="5013" y="15884"/>
                    <a:pt x="1" y="20884"/>
                    <a:pt x="1" y="27004"/>
                  </a:cubicBezTo>
                  <a:cubicBezTo>
                    <a:pt x="1" y="33112"/>
                    <a:pt x="5013" y="38113"/>
                    <a:pt x="11121" y="38113"/>
                  </a:cubicBezTo>
                  <a:lnTo>
                    <a:pt x="29826" y="38113"/>
                  </a:lnTo>
                  <a:cubicBezTo>
                    <a:pt x="29385" y="40684"/>
                    <a:pt x="29147" y="43316"/>
                    <a:pt x="29147" y="46007"/>
                  </a:cubicBezTo>
                  <a:cubicBezTo>
                    <a:pt x="29147" y="71403"/>
                    <a:pt x="49745" y="92000"/>
                    <a:pt x="75153" y="92000"/>
                  </a:cubicBezTo>
                  <a:cubicBezTo>
                    <a:pt x="100561" y="92000"/>
                    <a:pt x="121147" y="71403"/>
                    <a:pt x="121147" y="46007"/>
                  </a:cubicBezTo>
                  <a:cubicBezTo>
                    <a:pt x="121147" y="20599"/>
                    <a:pt x="100561" y="1"/>
                    <a:pt x="75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2860531" y="2035859"/>
              <a:ext cx="379287" cy="378976"/>
            </a:xfrm>
            <a:custGeom>
              <a:avLst/>
              <a:gdLst/>
              <a:ahLst/>
              <a:cxnLst/>
              <a:rect l="l" t="t" r="r" b="b"/>
              <a:pathLst>
                <a:path w="15300" h="15289" extrusionOk="0">
                  <a:moveTo>
                    <a:pt x="7656" y="1"/>
                  </a:moveTo>
                  <a:cubicBezTo>
                    <a:pt x="3429" y="1"/>
                    <a:pt x="0" y="3418"/>
                    <a:pt x="0" y="7645"/>
                  </a:cubicBezTo>
                  <a:cubicBezTo>
                    <a:pt x="0" y="11871"/>
                    <a:pt x="3429" y="15289"/>
                    <a:pt x="7656" y="15289"/>
                  </a:cubicBezTo>
                  <a:cubicBezTo>
                    <a:pt x="11871" y="15289"/>
                    <a:pt x="15300" y="11871"/>
                    <a:pt x="15300" y="7645"/>
                  </a:cubicBezTo>
                  <a:cubicBezTo>
                    <a:pt x="15300" y="3418"/>
                    <a:pt x="11871" y="1"/>
                    <a:pt x="7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300" dirty="0">
                  <a:solidFill>
                    <a:schemeClr val="accent2"/>
                  </a:solidFill>
                  <a:latin typeface="Fira Sans Extra Condensed Medium"/>
                  <a:ea typeface="Fira Sans Extra Condensed Medium"/>
                  <a:cs typeface="Fira Sans Extra Condensed Medium"/>
                  <a:sym typeface="Fira Sans Extra Condensed Medium"/>
                </a:rPr>
                <a:t>2   </a:t>
              </a:r>
              <a:endParaRPr sz="2300" dirty="0">
                <a:solidFill>
                  <a:schemeClr val="accent2"/>
                </a:solidFill>
              </a:endParaRPr>
            </a:p>
          </p:txBody>
        </p:sp>
        <p:sp>
          <p:nvSpPr>
            <p:cNvPr id="1097" name="Google Shape;1097;p37"/>
            <p:cNvSpPr/>
            <p:nvPr/>
          </p:nvSpPr>
          <p:spPr>
            <a:xfrm>
              <a:off x="3627664" y="1678158"/>
              <a:ext cx="2765349" cy="2026948"/>
            </a:xfrm>
            <a:custGeom>
              <a:avLst/>
              <a:gdLst/>
              <a:ahLst/>
              <a:cxnLst/>
              <a:rect l="l" t="t" r="r" b="b"/>
              <a:pathLst>
                <a:path w="111551" h="81773" extrusionOk="0">
                  <a:moveTo>
                    <a:pt x="40887" y="1"/>
                  </a:moveTo>
                  <a:cubicBezTo>
                    <a:pt x="18301" y="1"/>
                    <a:pt x="1" y="18300"/>
                    <a:pt x="1" y="40887"/>
                  </a:cubicBezTo>
                  <a:cubicBezTo>
                    <a:pt x="1" y="63461"/>
                    <a:pt x="18301" y="81773"/>
                    <a:pt x="40887" y="81773"/>
                  </a:cubicBezTo>
                  <a:cubicBezTo>
                    <a:pt x="55341" y="81773"/>
                    <a:pt x="68045" y="74272"/>
                    <a:pt x="75320" y="62937"/>
                  </a:cubicBezTo>
                  <a:lnTo>
                    <a:pt x="100430" y="62937"/>
                  </a:lnTo>
                  <a:cubicBezTo>
                    <a:pt x="106550" y="62937"/>
                    <a:pt x="111550" y="57936"/>
                    <a:pt x="111550" y="51828"/>
                  </a:cubicBezTo>
                  <a:cubicBezTo>
                    <a:pt x="111550" y="45709"/>
                    <a:pt x="106550" y="40708"/>
                    <a:pt x="100430" y="40708"/>
                  </a:cubicBezTo>
                  <a:lnTo>
                    <a:pt x="81773" y="40708"/>
                  </a:lnTo>
                  <a:cubicBezTo>
                    <a:pt x="81678" y="18205"/>
                    <a:pt x="63413" y="1"/>
                    <a:pt x="40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5930275" y="2763977"/>
              <a:ext cx="379287" cy="378976"/>
            </a:xfrm>
            <a:custGeom>
              <a:avLst/>
              <a:gdLst/>
              <a:ahLst/>
              <a:cxnLst/>
              <a:rect l="l" t="t" r="r" b="b"/>
              <a:pathLst>
                <a:path w="15300" h="15289" extrusionOk="0">
                  <a:moveTo>
                    <a:pt x="7644" y="1"/>
                  </a:moveTo>
                  <a:cubicBezTo>
                    <a:pt x="3429" y="1"/>
                    <a:pt x="0" y="3418"/>
                    <a:pt x="0" y="7644"/>
                  </a:cubicBezTo>
                  <a:cubicBezTo>
                    <a:pt x="0" y="11871"/>
                    <a:pt x="3429" y="15288"/>
                    <a:pt x="7644" y="15288"/>
                  </a:cubicBezTo>
                  <a:cubicBezTo>
                    <a:pt x="11871" y="15288"/>
                    <a:pt x="15300" y="11871"/>
                    <a:pt x="15300" y="7644"/>
                  </a:cubicBezTo>
                  <a:cubicBezTo>
                    <a:pt x="15300" y="3418"/>
                    <a:pt x="11871" y="1"/>
                    <a:pt x="7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300" dirty="0">
                  <a:solidFill>
                    <a:schemeClr val="accent1"/>
                  </a:solidFill>
                  <a:latin typeface="Bebas Neue"/>
                  <a:ea typeface="Bebas Neue"/>
                  <a:cs typeface="Bebas Neue"/>
                  <a:sym typeface="Bebas Neue"/>
                </a:rPr>
                <a:t>1</a:t>
              </a:r>
              <a:endParaRPr sz="2300" dirty="0">
                <a:solidFill>
                  <a:schemeClr val="accent1"/>
                </a:solidFill>
                <a:latin typeface="Bebas Neue"/>
                <a:ea typeface="Bebas Neue"/>
                <a:cs typeface="Bebas Neue"/>
                <a:sym typeface="Bebas Neue"/>
              </a:endParaRPr>
            </a:p>
          </p:txBody>
        </p:sp>
        <p:sp>
          <p:nvSpPr>
            <p:cNvPr id="1099" name="Google Shape;1099;p37"/>
            <p:cNvSpPr/>
            <p:nvPr/>
          </p:nvSpPr>
          <p:spPr>
            <a:xfrm>
              <a:off x="3864418" y="1914568"/>
              <a:ext cx="1553713" cy="1553854"/>
            </a:xfrm>
            <a:custGeom>
              <a:avLst/>
              <a:gdLst/>
              <a:ahLst/>
              <a:cxnLst/>
              <a:rect l="l" t="t" r="r" b="b"/>
              <a:pathLst>
                <a:path w="62675" h="62687" extrusionOk="0">
                  <a:moveTo>
                    <a:pt x="62675" y="31350"/>
                  </a:moveTo>
                  <a:cubicBezTo>
                    <a:pt x="62675" y="48649"/>
                    <a:pt x="48649" y="62687"/>
                    <a:pt x="31338" y="62687"/>
                  </a:cubicBezTo>
                  <a:cubicBezTo>
                    <a:pt x="14026" y="62687"/>
                    <a:pt x="1" y="48649"/>
                    <a:pt x="1" y="31350"/>
                  </a:cubicBezTo>
                  <a:cubicBezTo>
                    <a:pt x="1" y="14038"/>
                    <a:pt x="14026" y="0"/>
                    <a:pt x="31338" y="0"/>
                  </a:cubicBezTo>
                  <a:cubicBezTo>
                    <a:pt x="48649" y="0"/>
                    <a:pt x="62675" y="14038"/>
                    <a:pt x="62675" y="31350"/>
                  </a:cubicBezTo>
                  <a:close/>
                </a:path>
              </a:pathLst>
            </a:custGeom>
            <a:solidFill>
              <a:srgbClr val="FFFFFF"/>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000000"/>
                </a:solidFill>
              </a:endParaRPr>
            </a:p>
          </p:txBody>
        </p:sp>
        <p:grpSp>
          <p:nvGrpSpPr>
            <p:cNvPr id="1100" name="Google Shape;1100;p37"/>
            <p:cNvGrpSpPr/>
            <p:nvPr/>
          </p:nvGrpSpPr>
          <p:grpSpPr>
            <a:xfrm flipH="1">
              <a:off x="4308061" y="2080930"/>
              <a:ext cx="666426" cy="1221131"/>
              <a:chOff x="4306854" y="2013498"/>
              <a:chExt cx="666426" cy="1221131"/>
            </a:xfrm>
          </p:grpSpPr>
          <p:sp>
            <p:nvSpPr>
              <p:cNvPr id="1101" name="Google Shape;1101;p37"/>
              <p:cNvSpPr/>
              <p:nvPr/>
            </p:nvSpPr>
            <p:spPr>
              <a:xfrm flipH="1">
                <a:off x="4306854" y="2013498"/>
                <a:ext cx="666426" cy="1221131"/>
              </a:xfrm>
              <a:custGeom>
                <a:avLst/>
                <a:gdLst/>
                <a:ahLst/>
                <a:cxnLst/>
                <a:rect l="l" t="t" r="r" b="b"/>
                <a:pathLst>
                  <a:path w="40463" h="74154" extrusionOk="0">
                    <a:moveTo>
                      <a:pt x="3369" y="1"/>
                    </a:moveTo>
                    <a:cubicBezTo>
                      <a:pt x="1668" y="1"/>
                      <a:pt x="267" y="1368"/>
                      <a:pt x="267" y="3103"/>
                    </a:cubicBezTo>
                    <a:lnTo>
                      <a:pt x="34" y="70918"/>
                    </a:lnTo>
                    <a:cubicBezTo>
                      <a:pt x="0" y="72653"/>
                      <a:pt x="1401" y="74054"/>
                      <a:pt x="3136" y="74054"/>
                    </a:cubicBezTo>
                    <a:lnTo>
                      <a:pt x="37093" y="74154"/>
                    </a:lnTo>
                    <a:cubicBezTo>
                      <a:pt x="38795" y="74154"/>
                      <a:pt x="40196" y="72786"/>
                      <a:pt x="40229" y="71051"/>
                    </a:cubicBezTo>
                    <a:lnTo>
                      <a:pt x="40462" y="3236"/>
                    </a:lnTo>
                    <a:cubicBezTo>
                      <a:pt x="40462" y="1502"/>
                      <a:pt x="39061" y="101"/>
                      <a:pt x="37327" y="101"/>
                    </a:cubicBezTo>
                    <a:lnTo>
                      <a:pt x="33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4307397" y="2114587"/>
                <a:ext cx="665339" cy="920105"/>
              </a:xfrm>
              <a:custGeom>
                <a:avLst/>
                <a:gdLst/>
                <a:ahLst/>
                <a:cxnLst/>
                <a:rect l="l" t="t" r="r" b="b"/>
                <a:pathLst>
                  <a:path w="40397" h="55874" extrusionOk="0">
                    <a:moveTo>
                      <a:pt x="201" y="0"/>
                    </a:moveTo>
                    <a:lnTo>
                      <a:pt x="1" y="55740"/>
                    </a:lnTo>
                    <a:lnTo>
                      <a:pt x="40196" y="55874"/>
                    </a:lnTo>
                    <a:lnTo>
                      <a:pt x="40396" y="134"/>
                    </a:ln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37"/>
              <p:cNvGrpSpPr/>
              <p:nvPr/>
            </p:nvGrpSpPr>
            <p:grpSpPr>
              <a:xfrm>
                <a:off x="4397201" y="2357355"/>
                <a:ext cx="481830" cy="434568"/>
                <a:chOff x="4368926" y="2349391"/>
                <a:chExt cx="481830" cy="434568"/>
              </a:xfrm>
            </p:grpSpPr>
            <p:sp>
              <p:nvSpPr>
                <p:cNvPr id="1104" name="Google Shape;1104;p37"/>
                <p:cNvSpPr/>
                <p:nvPr/>
              </p:nvSpPr>
              <p:spPr>
                <a:xfrm>
                  <a:off x="4368926" y="2349391"/>
                  <a:ext cx="481830" cy="346081"/>
                </a:xfrm>
                <a:custGeom>
                  <a:avLst/>
                  <a:gdLst/>
                  <a:ahLst/>
                  <a:cxnLst/>
                  <a:rect l="l" t="t" r="r" b="b"/>
                  <a:pathLst>
                    <a:path w="29255" h="21016" extrusionOk="0">
                      <a:moveTo>
                        <a:pt x="27387" y="7639"/>
                      </a:moveTo>
                      <a:lnTo>
                        <a:pt x="24385" y="19415"/>
                      </a:lnTo>
                      <a:lnTo>
                        <a:pt x="8173" y="19415"/>
                      </a:lnTo>
                      <a:lnTo>
                        <a:pt x="6505" y="7639"/>
                      </a:lnTo>
                      <a:close/>
                      <a:moveTo>
                        <a:pt x="2903" y="1"/>
                      </a:moveTo>
                      <a:cubicBezTo>
                        <a:pt x="1302" y="1"/>
                        <a:pt x="1" y="1302"/>
                        <a:pt x="1" y="2869"/>
                      </a:cubicBezTo>
                      <a:lnTo>
                        <a:pt x="1" y="4737"/>
                      </a:lnTo>
                      <a:cubicBezTo>
                        <a:pt x="1" y="5171"/>
                        <a:pt x="368" y="5538"/>
                        <a:pt x="801" y="5538"/>
                      </a:cubicBezTo>
                      <a:cubicBezTo>
                        <a:pt x="1268" y="5538"/>
                        <a:pt x="1602" y="5171"/>
                        <a:pt x="1602" y="4737"/>
                      </a:cubicBezTo>
                      <a:lnTo>
                        <a:pt x="1602" y="2869"/>
                      </a:lnTo>
                      <a:cubicBezTo>
                        <a:pt x="1602" y="2169"/>
                        <a:pt x="2202" y="1602"/>
                        <a:pt x="2903" y="1602"/>
                      </a:cubicBezTo>
                      <a:cubicBezTo>
                        <a:pt x="3503" y="1602"/>
                        <a:pt x="4070" y="2069"/>
                        <a:pt x="4170" y="2703"/>
                      </a:cubicBezTo>
                      <a:lnTo>
                        <a:pt x="6672" y="20315"/>
                      </a:lnTo>
                      <a:cubicBezTo>
                        <a:pt x="6739" y="20715"/>
                        <a:pt x="7072" y="21016"/>
                        <a:pt x="7473" y="21016"/>
                      </a:cubicBezTo>
                      <a:lnTo>
                        <a:pt x="25018" y="21016"/>
                      </a:lnTo>
                      <a:cubicBezTo>
                        <a:pt x="25385" y="21016"/>
                        <a:pt x="25686" y="20749"/>
                        <a:pt x="25786" y="20382"/>
                      </a:cubicBezTo>
                      <a:lnTo>
                        <a:pt x="29188" y="7039"/>
                      </a:lnTo>
                      <a:cubicBezTo>
                        <a:pt x="29255" y="6805"/>
                        <a:pt x="29188" y="6539"/>
                        <a:pt x="29055" y="6338"/>
                      </a:cubicBezTo>
                      <a:cubicBezTo>
                        <a:pt x="28888" y="6138"/>
                        <a:pt x="28654" y="6038"/>
                        <a:pt x="28421" y="6038"/>
                      </a:cubicBezTo>
                      <a:lnTo>
                        <a:pt x="6272" y="6038"/>
                      </a:lnTo>
                      <a:lnTo>
                        <a:pt x="5738" y="2469"/>
                      </a:lnTo>
                      <a:cubicBezTo>
                        <a:pt x="5538" y="1068"/>
                        <a:pt x="4304" y="1"/>
                        <a:pt x="2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4557365" y="2451534"/>
                  <a:ext cx="51106" cy="243950"/>
                </a:xfrm>
                <a:custGeom>
                  <a:avLst/>
                  <a:gdLst/>
                  <a:ahLst/>
                  <a:cxnLst/>
                  <a:rect l="l" t="t" r="r" b="b"/>
                  <a:pathLst>
                    <a:path w="3103" h="14814" extrusionOk="0">
                      <a:moveTo>
                        <a:pt x="798" y="1"/>
                      </a:moveTo>
                      <a:cubicBezTo>
                        <a:pt x="777" y="1"/>
                        <a:pt x="756" y="2"/>
                        <a:pt x="734" y="3"/>
                      </a:cubicBezTo>
                      <a:cubicBezTo>
                        <a:pt x="300" y="70"/>
                        <a:pt x="0" y="470"/>
                        <a:pt x="33" y="904"/>
                      </a:cubicBezTo>
                      <a:lnTo>
                        <a:pt x="1468" y="14080"/>
                      </a:lnTo>
                      <a:cubicBezTo>
                        <a:pt x="1501" y="14513"/>
                        <a:pt x="1868" y="14814"/>
                        <a:pt x="2268" y="14814"/>
                      </a:cubicBezTo>
                      <a:lnTo>
                        <a:pt x="2368" y="14814"/>
                      </a:lnTo>
                      <a:cubicBezTo>
                        <a:pt x="2802" y="14747"/>
                        <a:pt x="3102" y="14347"/>
                        <a:pt x="3069" y="13913"/>
                      </a:cubicBezTo>
                      <a:lnTo>
                        <a:pt x="1635" y="737"/>
                      </a:lnTo>
                      <a:cubicBezTo>
                        <a:pt x="1603" y="323"/>
                        <a:pt x="1237" y="1"/>
                        <a:pt x="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4678215" y="2451534"/>
                  <a:ext cx="48372" cy="243950"/>
                </a:xfrm>
                <a:custGeom>
                  <a:avLst/>
                  <a:gdLst/>
                  <a:ahLst/>
                  <a:cxnLst/>
                  <a:rect l="l" t="t" r="r" b="b"/>
                  <a:pathLst>
                    <a:path w="2937" h="14814" extrusionOk="0">
                      <a:moveTo>
                        <a:pt x="2109" y="1"/>
                      </a:moveTo>
                      <a:cubicBezTo>
                        <a:pt x="1699" y="1"/>
                        <a:pt x="1333" y="323"/>
                        <a:pt x="1302" y="737"/>
                      </a:cubicBezTo>
                      <a:lnTo>
                        <a:pt x="34" y="13913"/>
                      </a:lnTo>
                      <a:cubicBezTo>
                        <a:pt x="1" y="14380"/>
                        <a:pt x="334" y="14747"/>
                        <a:pt x="768" y="14814"/>
                      </a:cubicBezTo>
                      <a:lnTo>
                        <a:pt x="835" y="14814"/>
                      </a:lnTo>
                      <a:cubicBezTo>
                        <a:pt x="1235" y="14814"/>
                        <a:pt x="1602" y="14480"/>
                        <a:pt x="1635" y="14080"/>
                      </a:cubicBezTo>
                      <a:lnTo>
                        <a:pt x="2903" y="904"/>
                      </a:lnTo>
                      <a:cubicBezTo>
                        <a:pt x="2936" y="437"/>
                        <a:pt x="2603" y="70"/>
                        <a:pt x="2169" y="3"/>
                      </a:cubicBezTo>
                      <a:cubicBezTo>
                        <a:pt x="2149" y="2"/>
                        <a:pt x="2129" y="1"/>
                        <a:pt x="2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4470556" y="2522451"/>
                  <a:ext cx="349428" cy="26381"/>
                </a:xfrm>
                <a:custGeom>
                  <a:avLst/>
                  <a:gdLst/>
                  <a:ahLst/>
                  <a:cxnLst/>
                  <a:rect l="l" t="t" r="r" b="b"/>
                  <a:pathLst>
                    <a:path w="21216" h="1602" extrusionOk="0">
                      <a:moveTo>
                        <a:pt x="801" y="0"/>
                      </a:moveTo>
                      <a:cubicBezTo>
                        <a:pt x="334" y="0"/>
                        <a:pt x="1" y="367"/>
                        <a:pt x="1" y="801"/>
                      </a:cubicBezTo>
                      <a:cubicBezTo>
                        <a:pt x="1" y="1268"/>
                        <a:pt x="334" y="1601"/>
                        <a:pt x="801" y="1601"/>
                      </a:cubicBezTo>
                      <a:lnTo>
                        <a:pt x="20415" y="1601"/>
                      </a:lnTo>
                      <a:cubicBezTo>
                        <a:pt x="20849" y="1601"/>
                        <a:pt x="21216" y="1268"/>
                        <a:pt x="21216" y="801"/>
                      </a:cubicBezTo>
                      <a:cubicBezTo>
                        <a:pt x="21216" y="367"/>
                        <a:pt x="20849" y="0"/>
                        <a:pt x="204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4479351" y="2593863"/>
                  <a:ext cx="331854" cy="26381"/>
                </a:xfrm>
                <a:custGeom>
                  <a:avLst/>
                  <a:gdLst/>
                  <a:ahLst/>
                  <a:cxnLst/>
                  <a:rect l="l" t="t" r="r" b="b"/>
                  <a:pathLst>
                    <a:path w="20149" h="1602" extrusionOk="0">
                      <a:moveTo>
                        <a:pt x="801" y="1"/>
                      </a:moveTo>
                      <a:cubicBezTo>
                        <a:pt x="367" y="1"/>
                        <a:pt x="0" y="334"/>
                        <a:pt x="0" y="801"/>
                      </a:cubicBezTo>
                      <a:cubicBezTo>
                        <a:pt x="0" y="1235"/>
                        <a:pt x="367" y="1602"/>
                        <a:pt x="801" y="1602"/>
                      </a:cubicBezTo>
                      <a:lnTo>
                        <a:pt x="19348" y="1602"/>
                      </a:lnTo>
                      <a:cubicBezTo>
                        <a:pt x="19781" y="1602"/>
                        <a:pt x="20148" y="1235"/>
                        <a:pt x="20148" y="801"/>
                      </a:cubicBezTo>
                      <a:cubicBezTo>
                        <a:pt x="20148" y="334"/>
                        <a:pt x="19781" y="1"/>
                        <a:pt x="19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4528247" y="2708687"/>
                  <a:ext cx="75284" cy="75273"/>
                </a:xfrm>
                <a:custGeom>
                  <a:avLst/>
                  <a:gdLst/>
                  <a:ahLst/>
                  <a:cxnLst/>
                  <a:rect l="l" t="t" r="r" b="b"/>
                  <a:pathLst>
                    <a:path w="4571" h="4571" extrusionOk="0">
                      <a:moveTo>
                        <a:pt x="2302" y="1601"/>
                      </a:moveTo>
                      <a:cubicBezTo>
                        <a:pt x="2669" y="1601"/>
                        <a:pt x="2969" y="1902"/>
                        <a:pt x="2969" y="2269"/>
                      </a:cubicBezTo>
                      <a:cubicBezTo>
                        <a:pt x="2969" y="2635"/>
                        <a:pt x="2669" y="2936"/>
                        <a:pt x="2302" y="2936"/>
                      </a:cubicBezTo>
                      <a:cubicBezTo>
                        <a:pt x="1935" y="2936"/>
                        <a:pt x="1635" y="2635"/>
                        <a:pt x="1635" y="2269"/>
                      </a:cubicBezTo>
                      <a:cubicBezTo>
                        <a:pt x="1635" y="1902"/>
                        <a:pt x="1935" y="1601"/>
                        <a:pt x="2302" y="1601"/>
                      </a:cubicBezTo>
                      <a:close/>
                      <a:moveTo>
                        <a:pt x="2302" y="0"/>
                      </a:moveTo>
                      <a:cubicBezTo>
                        <a:pt x="1034" y="0"/>
                        <a:pt x="0" y="1034"/>
                        <a:pt x="0" y="2269"/>
                      </a:cubicBezTo>
                      <a:cubicBezTo>
                        <a:pt x="0" y="3536"/>
                        <a:pt x="1034" y="4570"/>
                        <a:pt x="2302" y="4570"/>
                      </a:cubicBezTo>
                      <a:cubicBezTo>
                        <a:pt x="3536" y="4570"/>
                        <a:pt x="4570" y="3536"/>
                        <a:pt x="4570" y="2269"/>
                      </a:cubicBezTo>
                      <a:cubicBezTo>
                        <a:pt x="4570" y="1034"/>
                        <a:pt x="3536" y="0"/>
                        <a:pt x="2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4680965" y="2708687"/>
                  <a:ext cx="75284" cy="75273"/>
                </a:xfrm>
                <a:custGeom>
                  <a:avLst/>
                  <a:gdLst/>
                  <a:ahLst/>
                  <a:cxnLst/>
                  <a:rect l="l" t="t" r="r" b="b"/>
                  <a:pathLst>
                    <a:path w="4571" h="4571" extrusionOk="0">
                      <a:moveTo>
                        <a:pt x="2269" y="1601"/>
                      </a:moveTo>
                      <a:cubicBezTo>
                        <a:pt x="2636" y="1601"/>
                        <a:pt x="2936" y="1902"/>
                        <a:pt x="2936" y="2269"/>
                      </a:cubicBezTo>
                      <a:cubicBezTo>
                        <a:pt x="2936" y="2635"/>
                        <a:pt x="2636" y="2936"/>
                        <a:pt x="2269" y="2936"/>
                      </a:cubicBezTo>
                      <a:cubicBezTo>
                        <a:pt x="1902" y="2936"/>
                        <a:pt x="1602" y="2635"/>
                        <a:pt x="1602" y="2269"/>
                      </a:cubicBezTo>
                      <a:cubicBezTo>
                        <a:pt x="1602" y="1902"/>
                        <a:pt x="1902" y="1601"/>
                        <a:pt x="2269" y="1601"/>
                      </a:cubicBezTo>
                      <a:close/>
                      <a:moveTo>
                        <a:pt x="2269" y="0"/>
                      </a:moveTo>
                      <a:cubicBezTo>
                        <a:pt x="1035" y="0"/>
                        <a:pt x="0" y="1034"/>
                        <a:pt x="0" y="2269"/>
                      </a:cubicBezTo>
                      <a:cubicBezTo>
                        <a:pt x="0" y="3536"/>
                        <a:pt x="1035" y="4570"/>
                        <a:pt x="2269" y="4570"/>
                      </a:cubicBezTo>
                      <a:cubicBezTo>
                        <a:pt x="3536" y="4570"/>
                        <a:pt x="4570" y="3536"/>
                        <a:pt x="4537" y="2269"/>
                      </a:cubicBezTo>
                      <a:cubicBezTo>
                        <a:pt x="4537" y="1034"/>
                        <a:pt x="3536" y="0"/>
                        <a:pt x="2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37"/>
              <p:cNvSpPr/>
              <p:nvPr/>
            </p:nvSpPr>
            <p:spPr>
              <a:xfrm>
                <a:off x="4554054" y="2055808"/>
                <a:ext cx="181318" cy="14837"/>
              </a:xfrm>
              <a:custGeom>
                <a:avLst/>
                <a:gdLst/>
                <a:ahLst/>
                <a:cxnLst/>
                <a:rect l="l" t="t" r="r" b="b"/>
                <a:pathLst>
                  <a:path w="11009" h="901" extrusionOk="0">
                    <a:moveTo>
                      <a:pt x="401" y="0"/>
                    </a:moveTo>
                    <a:cubicBezTo>
                      <a:pt x="168" y="0"/>
                      <a:pt x="1" y="200"/>
                      <a:pt x="1" y="434"/>
                    </a:cubicBezTo>
                    <a:cubicBezTo>
                      <a:pt x="1" y="667"/>
                      <a:pt x="168" y="867"/>
                      <a:pt x="401" y="867"/>
                    </a:cubicBezTo>
                    <a:lnTo>
                      <a:pt x="10575" y="901"/>
                    </a:lnTo>
                    <a:cubicBezTo>
                      <a:pt x="10809" y="901"/>
                      <a:pt x="11009" y="701"/>
                      <a:pt x="11009" y="467"/>
                    </a:cubicBezTo>
                    <a:cubicBezTo>
                      <a:pt x="11009" y="234"/>
                      <a:pt x="10809" y="67"/>
                      <a:pt x="10575" y="33"/>
                    </a:cubicBez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4572187" y="3068277"/>
                <a:ext cx="131875" cy="131328"/>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C9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4572187" y="3068277"/>
                <a:ext cx="131875" cy="131328"/>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4588672" y="3084220"/>
                <a:ext cx="99462" cy="98904"/>
              </a:xfrm>
              <a:custGeom>
                <a:avLst/>
                <a:gdLst/>
                <a:ahLst/>
                <a:cxnLst/>
                <a:rect l="l" t="t" r="r" b="b"/>
                <a:pathLst>
                  <a:path w="6039" h="6006" extrusionOk="0">
                    <a:moveTo>
                      <a:pt x="3036" y="1"/>
                    </a:moveTo>
                    <a:cubicBezTo>
                      <a:pt x="1368" y="1"/>
                      <a:pt x="0" y="1335"/>
                      <a:pt x="0" y="3003"/>
                    </a:cubicBezTo>
                    <a:cubicBezTo>
                      <a:pt x="0" y="4671"/>
                      <a:pt x="1335" y="6005"/>
                      <a:pt x="3003" y="6005"/>
                    </a:cubicBezTo>
                    <a:cubicBezTo>
                      <a:pt x="3023" y="6006"/>
                      <a:pt x="3043" y="6006"/>
                      <a:pt x="3064" y="6006"/>
                    </a:cubicBezTo>
                    <a:cubicBezTo>
                      <a:pt x="4703" y="6006"/>
                      <a:pt x="6005" y="4684"/>
                      <a:pt x="6005" y="3036"/>
                    </a:cubicBezTo>
                    <a:cubicBezTo>
                      <a:pt x="6038" y="1368"/>
                      <a:pt x="4670" y="34"/>
                      <a:pt x="3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155AE289-5F02-B82B-DF99-716ACF3B8B57}"/>
              </a:ext>
            </a:extLst>
          </p:cNvPr>
          <p:cNvSpPr txBox="1"/>
          <p:nvPr/>
        </p:nvSpPr>
        <p:spPr>
          <a:xfrm>
            <a:off x="6448364" y="1303852"/>
            <a:ext cx="2531096" cy="369332"/>
          </a:xfrm>
          <a:prstGeom prst="rect">
            <a:avLst/>
          </a:prstGeom>
          <a:noFill/>
        </p:spPr>
        <p:txBody>
          <a:bodyPr wrap="square" rtlCol="0">
            <a:spAutoFit/>
          </a:bodyPr>
          <a:lstStyle/>
          <a:p>
            <a:r>
              <a:rPr lang="en-IN" sz="1800" dirty="0">
                <a:solidFill>
                  <a:schemeClr val="accent5"/>
                </a:solidFill>
                <a:latin typeface="Times New Roman" panose="02020603050405020304" pitchFamily="18" charset="0"/>
                <a:cs typeface="Times New Roman" panose="02020603050405020304" pitchFamily="18" charset="0"/>
              </a:rPr>
              <a:t>Visualization Challenges</a:t>
            </a:r>
          </a:p>
        </p:txBody>
      </p:sp>
      <p:sp>
        <p:nvSpPr>
          <p:cNvPr id="3" name="TextBox 2">
            <a:extLst>
              <a:ext uri="{FF2B5EF4-FFF2-40B4-BE49-F238E27FC236}">
                <a16:creationId xmlns:a16="http://schemas.microsoft.com/office/drawing/2014/main" id="{A03E8736-F143-4637-6761-AFC3E817EBA6}"/>
              </a:ext>
            </a:extLst>
          </p:cNvPr>
          <p:cNvSpPr txBox="1"/>
          <p:nvPr/>
        </p:nvSpPr>
        <p:spPr>
          <a:xfrm>
            <a:off x="6610869" y="2678134"/>
            <a:ext cx="2436155" cy="646331"/>
          </a:xfrm>
          <a:prstGeom prst="rect">
            <a:avLst/>
          </a:prstGeom>
          <a:noFill/>
        </p:spPr>
        <p:txBody>
          <a:bodyPr wrap="square" rtlCol="0">
            <a:spAutoFit/>
          </a:bodyPr>
          <a:lstStyle/>
          <a:p>
            <a:r>
              <a:rPr lang="en-IN" sz="1800" dirty="0">
                <a:solidFill>
                  <a:srgbClr val="B8D50D"/>
                </a:solidFill>
                <a:latin typeface="Times New Roman" panose="02020603050405020304" pitchFamily="18" charset="0"/>
                <a:cs typeface="Times New Roman" panose="02020603050405020304" pitchFamily="18" charset="0"/>
              </a:rPr>
              <a:t>Data Cleaning and Preparation</a:t>
            </a:r>
          </a:p>
        </p:txBody>
      </p:sp>
      <p:sp>
        <p:nvSpPr>
          <p:cNvPr id="4" name="TextBox 3">
            <a:extLst>
              <a:ext uri="{FF2B5EF4-FFF2-40B4-BE49-F238E27FC236}">
                <a16:creationId xmlns:a16="http://schemas.microsoft.com/office/drawing/2014/main" id="{9B286994-8B6C-356D-13DE-ED7E11DE7238}"/>
              </a:ext>
            </a:extLst>
          </p:cNvPr>
          <p:cNvSpPr txBox="1"/>
          <p:nvPr/>
        </p:nvSpPr>
        <p:spPr>
          <a:xfrm>
            <a:off x="999808" y="1902181"/>
            <a:ext cx="2774806" cy="646331"/>
          </a:xfrm>
          <a:prstGeom prst="rect">
            <a:avLst/>
          </a:prstGeom>
          <a:noFill/>
        </p:spPr>
        <p:txBody>
          <a:bodyPr wrap="square" rtlCol="0">
            <a:spAutoFit/>
          </a:bodyPr>
          <a:lstStyle/>
          <a:p>
            <a:r>
              <a:rPr lang="en-IN" sz="1800" dirty="0">
                <a:solidFill>
                  <a:srgbClr val="22C2AF"/>
                </a:solidFill>
                <a:latin typeface="Times New Roman" panose="02020603050405020304" pitchFamily="18" charset="0"/>
                <a:cs typeface="Times New Roman" panose="02020603050405020304" pitchFamily="18" charset="0"/>
              </a:rPr>
              <a:t>Complex Data Relationships</a:t>
            </a:r>
          </a:p>
        </p:txBody>
      </p:sp>
      <p:sp>
        <p:nvSpPr>
          <p:cNvPr id="5" name="TextBox 4">
            <a:extLst>
              <a:ext uri="{FF2B5EF4-FFF2-40B4-BE49-F238E27FC236}">
                <a16:creationId xmlns:a16="http://schemas.microsoft.com/office/drawing/2014/main" id="{06D34DDB-55C2-5622-40BD-80417EFEFB71}"/>
              </a:ext>
            </a:extLst>
          </p:cNvPr>
          <p:cNvSpPr txBox="1"/>
          <p:nvPr/>
        </p:nvSpPr>
        <p:spPr>
          <a:xfrm>
            <a:off x="869154" y="3381940"/>
            <a:ext cx="2089058" cy="646331"/>
          </a:xfrm>
          <a:prstGeom prst="rect">
            <a:avLst/>
          </a:prstGeom>
          <a:noFill/>
        </p:spPr>
        <p:txBody>
          <a:bodyPr wrap="square" rtlCol="0">
            <a:spAutoFit/>
          </a:bodyPr>
          <a:lstStyle/>
          <a:p>
            <a:r>
              <a:rPr lang="en-IN" sz="1800" dirty="0">
                <a:solidFill>
                  <a:schemeClr val="accent6">
                    <a:lumMod val="60000"/>
                    <a:lumOff val="40000"/>
                  </a:schemeClr>
                </a:solidFill>
                <a:latin typeface="Times New Roman" panose="02020603050405020304" pitchFamily="18" charset="0"/>
                <a:cs typeface="Times New Roman" panose="02020603050405020304" pitchFamily="18" charset="0"/>
              </a:rPr>
              <a:t>Data Aggregation and Calculation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 name="Oval 2">
            <a:extLst>
              <a:ext uri="{FF2B5EF4-FFF2-40B4-BE49-F238E27FC236}">
                <a16:creationId xmlns:a16="http://schemas.microsoft.com/office/drawing/2014/main" id="{91BA38E0-84FD-1E2B-B5C6-983A3837FEC5}"/>
              </a:ext>
            </a:extLst>
          </p:cNvPr>
          <p:cNvSpPr/>
          <p:nvPr/>
        </p:nvSpPr>
        <p:spPr>
          <a:xfrm>
            <a:off x="0" y="2569043"/>
            <a:ext cx="1300137" cy="1269206"/>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 name="Google Shape;410;p22"/>
          <p:cNvGrpSpPr/>
          <p:nvPr/>
        </p:nvGrpSpPr>
        <p:grpSpPr>
          <a:xfrm>
            <a:off x="685666" y="1736139"/>
            <a:ext cx="369594" cy="525619"/>
            <a:chOff x="3342275" y="2615925"/>
            <a:chExt cx="339700" cy="483150"/>
          </a:xfrm>
        </p:grpSpPr>
        <p:sp>
          <p:nvSpPr>
            <p:cNvPr id="411" name="Google Shape;411;p22"/>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2" name="Google Shape;412;p22"/>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3" name="Google Shape;413;p22"/>
          <p:cNvSpPr/>
          <p:nvPr/>
        </p:nvSpPr>
        <p:spPr>
          <a:xfrm>
            <a:off x="607629" y="3755918"/>
            <a:ext cx="525667" cy="492764"/>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Title 6">
            <a:extLst>
              <a:ext uri="{FF2B5EF4-FFF2-40B4-BE49-F238E27FC236}">
                <a16:creationId xmlns:a16="http://schemas.microsoft.com/office/drawing/2014/main" id="{4A674095-D942-753C-2D1C-4997C124ADDB}"/>
              </a:ext>
            </a:extLst>
          </p:cNvPr>
          <p:cNvSpPr>
            <a:spLocks noGrp="1"/>
          </p:cNvSpPr>
          <p:nvPr>
            <p:ph type="title"/>
          </p:nvPr>
        </p:nvSpPr>
        <p:spPr/>
        <p:txBody>
          <a:bodyPr/>
          <a:lstStyle/>
          <a:p>
            <a:endParaRPr lang="en-US"/>
          </a:p>
        </p:txBody>
      </p:sp>
      <p:sp>
        <p:nvSpPr>
          <p:cNvPr id="9" name="Title 8">
            <a:extLst>
              <a:ext uri="{FF2B5EF4-FFF2-40B4-BE49-F238E27FC236}">
                <a16:creationId xmlns:a16="http://schemas.microsoft.com/office/drawing/2014/main" id="{D615075B-5004-E440-D680-BDEB30379246}"/>
              </a:ext>
            </a:extLst>
          </p:cNvPr>
          <p:cNvSpPr>
            <a:spLocks noGrp="1"/>
          </p:cNvSpPr>
          <p:nvPr>
            <p:ph type="title"/>
          </p:nvPr>
        </p:nvSpPr>
        <p:spPr/>
        <p:txBody>
          <a:bodyPr/>
          <a:lstStyle/>
          <a:p>
            <a:endParaRPr lang="en-US"/>
          </a:p>
        </p:txBody>
      </p:sp>
      <p:sp>
        <p:nvSpPr>
          <p:cNvPr id="11" name="Title 10">
            <a:extLst>
              <a:ext uri="{FF2B5EF4-FFF2-40B4-BE49-F238E27FC236}">
                <a16:creationId xmlns:a16="http://schemas.microsoft.com/office/drawing/2014/main" id="{7176187F-14CC-5277-BF05-CE9400A1311E}"/>
              </a:ext>
            </a:extLst>
          </p:cNvPr>
          <p:cNvSpPr>
            <a:spLocks noGrp="1"/>
          </p:cNvSpPr>
          <p:nvPr>
            <p:ph type="title"/>
          </p:nvPr>
        </p:nvSpPr>
        <p:spPr/>
        <p:txBody>
          <a:bodyPr/>
          <a:lstStyle/>
          <a:p>
            <a:endParaRPr lang="en-US"/>
          </a:p>
        </p:txBody>
      </p:sp>
      <p:sp>
        <p:nvSpPr>
          <p:cNvPr id="28" name="Rectangle 27">
            <a:extLst>
              <a:ext uri="{FF2B5EF4-FFF2-40B4-BE49-F238E27FC236}">
                <a16:creationId xmlns:a16="http://schemas.microsoft.com/office/drawing/2014/main" id="{939A6623-CEB0-1A98-BA82-7AA8A0F56643}"/>
              </a:ext>
            </a:extLst>
          </p:cNvPr>
          <p:cNvSpPr/>
          <p:nvPr/>
        </p:nvSpPr>
        <p:spPr>
          <a:xfrm>
            <a:off x="2228850" y="221456"/>
            <a:ext cx="4729163" cy="857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ardrop 28">
            <a:extLst>
              <a:ext uri="{FF2B5EF4-FFF2-40B4-BE49-F238E27FC236}">
                <a16:creationId xmlns:a16="http://schemas.microsoft.com/office/drawing/2014/main" id="{B3B4F61B-3015-8C8F-7405-364F7B229900}"/>
              </a:ext>
            </a:extLst>
          </p:cNvPr>
          <p:cNvSpPr/>
          <p:nvPr/>
        </p:nvSpPr>
        <p:spPr>
          <a:xfrm>
            <a:off x="7191367" y="0"/>
            <a:ext cx="1952633" cy="2028825"/>
          </a:xfrm>
          <a:prstGeom prst="teardrop">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A60E5BE-AC50-D547-2FA3-5EE9C0728971}"/>
              </a:ext>
            </a:extLst>
          </p:cNvPr>
          <p:cNvSpPr/>
          <p:nvPr/>
        </p:nvSpPr>
        <p:spPr>
          <a:xfrm>
            <a:off x="6265031" y="95972"/>
            <a:ext cx="1300137" cy="1269206"/>
          </a:xfrm>
          <a:prstGeom prst="ellips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ardrop 1">
            <a:extLst>
              <a:ext uri="{FF2B5EF4-FFF2-40B4-BE49-F238E27FC236}">
                <a16:creationId xmlns:a16="http://schemas.microsoft.com/office/drawing/2014/main" id="{515C307F-7143-8008-DDB7-D88FF4B29CFD}"/>
              </a:ext>
            </a:extLst>
          </p:cNvPr>
          <p:cNvSpPr/>
          <p:nvPr/>
        </p:nvSpPr>
        <p:spPr>
          <a:xfrm rot="10800000">
            <a:off x="0" y="3393280"/>
            <a:ext cx="1893094" cy="1750219"/>
          </a:xfrm>
          <a:prstGeom prst="teardrop">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CDDB575-42CA-2CC7-C84A-D6C4336F3B64}"/>
              </a:ext>
            </a:extLst>
          </p:cNvPr>
          <p:cNvSpPr txBox="1"/>
          <p:nvPr/>
        </p:nvSpPr>
        <p:spPr>
          <a:xfrm>
            <a:off x="770585" y="647375"/>
            <a:ext cx="7195212" cy="3847207"/>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CONCLUSION</a:t>
            </a:r>
          </a:p>
          <a:p>
            <a:endParaRPr lang="en-IN"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 analysis for the Olist store gives important insights into customer behavior and operational performance.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Key findings include variations in customer spending behavior by day of the week, preferences for payment methods among highly satisfied customers, and the need for improvements in delivery efficiency for specific product categories. Additionally, Identified top-performing product categories which help prioritize business strategies.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Overall, these insights provide a comprehensive understanding of customer behavior and operational performance, paving the way for more informed decision-making and strategic enhancements.</a:t>
            </a:r>
          </a:p>
        </p:txBody>
      </p:sp>
    </p:spTree>
    <p:extLst>
      <p:ext uri="{BB962C8B-B14F-4D97-AF65-F5344CB8AC3E}">
        <p14:creationId xmlns:p14="http://schemas.microsoft.com/office/powerpoint/2010/main" val="115316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Timeline</a:t>
            </a:r>
            <a:endParaRPr dirty="0"/>
          </a:p>
        </p:txBody>
      </p:sp>
      <p:sp>
        <p:nvSpPr>
          <p:cNvPr id="114" name="Google Shape;114;p16"/>
          <p:cNvSpPr txBox="1"/>
          <p:nvPr/>
        </p:nvSpPr>
        <p:spPr>
          <a:xfrm>
            <a:off x="6064820" y="862825"/>
            <a:ext cx="2361509"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800" b="1" dirty="0">
                <a:solidFill>
                  <a:schemeClr val="accent1"/>
                </a:solidFill>
                <a:latin typeface="Fira Sans Extra Condensed Medium"/>
                <a:ea typeface="Fira Sans Extra Condensed Medium"/>
                <a:cs typeface="Fira Sans Extra Condensed Medium"/>
                <a:sym typeface="Fira Sans Extra Condensed Medium"/>
              </a:rPr>
              <a:t>Excel</a:t>
            </a:r>
            <a:endParaRPr sz="2800" b="1"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15" name="Google Shape;115;p16"/>
          <p:cNvSpPr txBox="1"/>
          <p:nvPr/>
        </p:nvSpPr>
        <p:spPr>
          <a:xfrm>
            <a:off x="6064822" y="1209676"/>
            <a:ext cx="2361509" cy="546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a:latin typeface="Roboto"/>
                <a:ea typeface="Roboto"/>
                <a:cs typeface="Roboto"/>
                <a:sym typeface="Roboto"/>
              </a:rPr>
              <a:t>8</a:t>
            </a:r>
            <a:r>
              <a:rPr lang="en" sz="1200" b="1" baseline="30000" dirty="0">
                <a:latin typeface="Roboto"/>
                <a:ea typeface="Roboto"/>
                <a:cs typeface="Roboto"/>
                <a:sym typeface="Roboto"/>
              </a:rPr>
              <a:t>th</a:t>
            </a:r>
            <a:r>
              <a:rPr lang="en" sz="1200" b="1" dirty="0">
                <a:latin typeface="Roboto"/>
                <a:ea typeface="Roboto"/>
                <a:cs typeface="Roboto"/>
                <a:sym typeface="Roboto"/>
              </a:rPr>
              <a:t>  to 14</a:t>
            </a:r>
            <a:r>
              <a:rPr lang="en" sz="1200" b="1" baseline="30000" dirty="0">
                <a:latin typeface="Roboto"/>
                <a:ea typeface="Roboto"/>
                <a:cs typeface="Roboto"/>
                <a:sym typeface="Roboto"/>
              </a:rPr>
              <a:t>th</a:t>
            </a:r>
            <a:r>
              <a:rPr lang="en" sz="1200" b="1" dirty="0">
                <a:latin typeface="Roboto"/>
                <a:ea typeface="Roboto"/>
                <a:cs typeface="Roboto"/>
                <a:sym typeface="Roboto"/>
              </a:rPr>
              <a:t> August</a:t>
            </a:r>
            <a:endParaRPr sz="1200" b="1" dirty="0">
              <a:latin typeface="Roboto"/>
              <a:ea typeface="Roboto"/>
              <a:cs typeface="Roboto"/>
              <a:sym typeface="Roboto"/>
            </a:endParaRPr>
          </a:p>
        </p:txBody>
      </p:sp>
      <p:sp>
        <p:nvSpPr>
          <p:cNvPr id="116" name="Google Shape;116;p16"/>
          <p:cNvSpPr txBox="1"/>
          <p:nvPr/>
        </p:nvSpPr>
        <p:spPr>
          <a:xfrm>
            <a:off x="6064820" y="3742199"/>
            <a:ext cx="2361509"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800" b="1" dirty="0">
                <a:solidFill>
                  <a:schemeClr val="accent4"/>
                </a:solidFill>
                <a:latin typeface="Fira Sans Extra Condensed Medium"/>
                <a:ea typeface="Fira Sans Extra Condensed Medium"/>
                <a:cs typeface="Fira Sans Extra Condensed Medium"/>
                <a:sym typeface="Fira Sans Extra Condensed Medium"/>
              </a:rPr>
              <a:t>SQL</a:t>
            </a:r>
            <a:endParaRPr sz="2800" b="1"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117" name="Google Shape;117;p16"/>
          <p:cNvSpPr txBox="1"/>
          <p:nvPr/>
        </p:nvSpPr>
        <p:spPr>
          <a:xfrm>
            <a:off x="6064822" y="4089050"/>
            <a:ext cx="2361509" cy="546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a:latin typeface="Roboto"/>
                <a:ea typeface="Roboto"/>
                <a:cs typeface="Roboto"/>
                <a:sym typeface="Roboto"/>
              </a:rPr>
              <a:t> 30</a:t>
            </a:r>
            <a:r>
              <a:rPr lang="en" sz="1200" b="1" baseline="30000" dirty="0">
                <a:latin typeface="Roboto"/>
                <a:ea typeface="Roboto"/>
                <a:cs typeface="Roboto"/>
                <a:sym typeface="Roboto"/>
              </a:rPr>
              <a:t>th</a:t>
            </a:r>
            <a:r>
              <a:rPr lang="en" sz="1200" b="1" dirty="0">
                <a:latin typeface="Roboto"/>
                <a:ea typeface="Roboto"/>
                <a:cs typeface="Roboto"/>
                <a:sym typeface="Roboto"/>
              </a:rPr>
              <a:t> August to 5</a:t>
            </a:r>
            <a:r>
              <a:rPr lang="en" sz="1200" b="1" baseline="30000" dirty="0">
                <a:latin typeface="Roboto"/>
                <a:ea typeface="Roboto"/>
                <a:cs typeface="Roboto"/>
                <a:sym typeface="Roboto"/>
              </a:rPr>
              <a:t>th</a:t>
            </a:r>
            <a:r>
              <a:rPr lang="en" sz="1200" b="1" dirty="0">
                <a:latin typeface="Roboto"/>
                <a:ea typeface="Roboto"/>
                <a:cs typeface="Roboto"/>
                <a:sym typeface="Roboto"/>
              </a:rPr>
              <a:t> September</a:t>
            </a:r>
            <a:endParaRPr sz="1200" b="1" dirty="0">
              <a:latin typeface="Roboto"/>
              <a:ea typeface="Roboto"/>
              <a:cs typeface="Roboto"/>
              <a:sym typeface="Roboto"/>
            </a:endParaRPr>
          </a:p>
        </p:txBody>
      </p:sp>
      <p:sp>
        <p:nvSpPr>
          <p:cNvPr id="118" name="Google Shape;118;p16"/>
          <p:cNvSpPr txBox="1"/>
          <p:nvPr/>
        </p:nvSpPr>
        <p:spPr>
          <a:xfrm>
            <a:off x="6064820" y="2782408"/>
            <a:ext cx="2361509"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800" b="1" dirty="0">
                <a:solidFill>
                  <a:schemeClr val="accent3"/>
                </a:solidFill>
                <a:latin typeface="Fira Sans Extra Condensed Medium"/>
                <a:ea typeface="Fira Sans Extra Condensed Medium"/>
                <a:cs typeface="Fira Sans Extra Condensed Medium"/>
                <a:sym typeface="Fira Sans Extra Condensed Medium"/>
              </a:rPr>
              <a:t>PowerBI</a:t>
            </a:r>
            <a:endParaRPr sz="2800" b="1"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119" name="Google Shape;119;p16"/>
          <p:cNvSpPr txBox="1"/>
          <p:nvPr/>
        </p:nvSpPr>
        <p:spPr>
          <a:xfrm>
            <a:off x="6064822" y="3129258"/>
            <a:ext cx="2361509" cy="546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a:latin typeface="Roboto"/>
                <a:ea typeface="Roboto"/>
                <a:cs typeface="Roboto"/>
                <a:sym typeface="Roboto"/>
              </a:rPr>
              <a:t>23</a:t>
            </a:r>
            <a:r>
              <a:rPr lang="en" sz="1200" b="1" baseline="30000" dirty="0">
                <a:latin typeface="Roboto"/>
                <a:ea typeface="Roboto"/>
                <a:cs typeface="Roboto"/>
                <a:sym typeface="Roboto"/>
              </a:rPr>
              <a:t>rd</a:t>
            </a:r>
            <a:r>
              <a:rPr lang="en" sz="1200" b="1" dirty="0">
                <a:latin typeface="Roboto"/>
                <a:ea typeface="Roboto"/>
                <a:cs typeface="Roboto"/>
                <a:sym typeface="Roboto"/>
              </a:rPr>
              <a:t> to 29</a:t>
            </a:r>
            <a:r>
              <a:rPr lang="en" sz="1200" b="1" baseline="30000" dirty="0">
                <a:latin typeface="Roboto"/>
                <a:ea typeface="Roboto"/>
                <a:cs typeface="Roboto"/>
                <a:sym typeface="Roboto"/>
              </a:rPr>
              <a:t>th</a:t>
            </a:r>
            <a:r>
              <a:rPr lang="en" sz="1200" b="1" dirty="0">
                <a:latin typeface="Roboto"/>
                <a:ea typeface="Roboto"/>
                <a:cs typeface="Roboto"/>
                <a:sym typeface="Roboto"/>
              </a:rPr>
              <a:t> August</a:t>
            </a:r>
            <a:endParaRPr sz="1200" b="1" dirty="0">
              <a:latin typeface="Roboto"/>
              <a:ea typeface="Roboto"/>
              <a:cs typeface="Roboto"/>
              <a:sym typeface="Roboto"/>
            </a:endParaRPr>
          </a:p>
        </p:txBody>
      </p:sp>
      <p:grpSp>
        <p:nvGrpSpPr>
          <p:cNvPr id="120" name="Google Shape;120;p16"/>
          <p:cNvGrpSpPr/>
          <p:nvPr/>
        </p:nvGrpSpPr>
        <p:grpSpPr>
          <a:xfrm>
            <a:off x="3514681" y="1107568"/>
            <a:ext cx="2343219" cy="3282933"/>
            <a:chOff x="3514681" y="1107568"/>
            <a:chExt cx="2343219" cy="3282933"/>
          </a:xfrm>
        </p:grpSpPr>
        <p:grpSp>
          <p:nvGrpSpPr>
            <p:cNvPr id="121" name="Google Shape;121;p16"/>
            <p:cNvGrpSpPr/>
            <p:nvPr/>
          </p:nvGrpSpPr>
          <p:grpSpPr>
            <a:xfrm>
              <a:off x="3514681" y="1194845"/>
              <a:ext cx="1567540" cy="3104651"/>
              <a:chOff x="2678318" y="1487495"/>
              <a:chExt cx="1567540" cy="3104651"/>
            </a:xfrm>
          </p:grpSpPr>
          <p:sp>
            <p:nvSpPr>
              <p:cNvPr id="122" name="Google Shape;122;p16"/>
              <p:cNvSpPr/>
              <p:nvPr/>
            </p:nvSpPr>
            <p:spPr>
              <a:xfrm>
                <a:off x="2703018" y="1512454"/>
                <a:ext cx="1542840" cy="3054501"/>
              </a:xfrm>
              <a:custGeom>
                <a:avLst/>
                <a:gdLst/>
                <a:ahLst/>
                <a:cxnLst/>
                <a:rect l="l" t="t" r="r" b="b"/>
                <a:pathLst>
                  <a:path w="71403" h="141363" extrusionOk="0">
                    <a:moveTo>
                      <a:pt x="727" y="0"/>
                    </a:moveTo>
                    <a:cubicBezTo>
                      <a:pt x="322" y="0"/>
                      <a:pt x="1" y="322"/>
                      <a:pt x="1" y="714"/>
                    </a:cubicBezTo>
                    <a:cubicBezTo>
                      <a:pt x="1" y="1107"/>
                      <a:pt x="322" y="1429"/>
                      <a:pt x="727" y="1429"/>
                    </a:cubicBezTo>
                    <a:cubicBezTo>
                      <a:pt x="10074" y="1429"/>
                      <a:pt x="19134" y="3262"/>
                      <a:pt x="27683" y="6870"/>
                    </a:cubicBezTo>
                    <a:cubicBezTo>
                      <a:pt x="35922" y="10359"/>
                      <a:pt x="43328" y="15359"/>
                      <a:pt x="49686" y="21717"/>
                    </a:cubicBezTo>
                    <a:cubicBezTo>
                      <a:pt x="56044" y="28075"/>
                      <a:pt x="61044" y="35481"/>
                      <a:pt x="64533" y="43732"/>
                    </a:cubicBezTo>
                    <a:cubicBezTo>
                      <a:pt x="68140" y="52268"/>
                      <a:pt x="69974" y="61329"/>
                      <a:pt x="69974" y="70675"/>
                    </a:cubicBezTo>
                    <a:cubicBezTo>
                      <a:pt x="69974" y="80034"/>
                      <a:pt x="68140" y="89094"/>
                      <a:pt x="64533" y="97631"/>
                    </a:cubicBezTo>
                    <a:cubicBezTo>
                      <a:pt x="61044" y="105882"/>
                      <a:pt x="56044" y="113288"/>
                      <a:pt x="49686" y="119646"/>
                    </a:cubicBezTo>
                    <a:cubicBezTo>
                      <a:pt x="43328" y="126004"/>
                      <a:pt x="35922" y="131004"/>
                      <a:pt x="27683" y="134493"/>
                    </a:cubicBezTo>
                    <a:cubicBezTo>
                      <a:pt x="19134" y="138100"/>
                      <a:pt x="10074" y="139934"/>
                      <a:pt x="727" y="139934"/>
                    </a:cubicBezTo>
                    <a:cubicBezTo>
                      <a:pt x="322" y="139934"/>
                      <a:pt x="1" y="140255"/>
                      <a:pt x="1" y="140648"/>
                    </a:cubicBezTo>
                    <a:cubicBezTo>
                      <a:pt x="1" y="141041"/>
                      <a:pt x="322" y="141363"/>
                      <a:pt x="727" y="141363"/>
                    </a:cubicBezTo>
                    <a:cubicBezTo>
                      <a:pt x="10264" y="141363"/>
                      <a:pt x="19515" y="139493"/>
                      <a:pt x="28231" y="135802"/>
                    </a:cubicBezTo>
                    <a:cubicBezTo>
                      <a:pt x="36648" y="132243"/>
                      <a:pt x="44209" y="127147"/>
                      <a:pt x="50698" y="120658"/>
                    </a:cubicBezTo>
                    <a:cubicBezTo>
                      <a:pt x="57187" y="114169"/>
                      <a:pt x="62294" y="106608"/>
                      <a:pt x="65854" y="98191"/>
                    </a:cubicBezTo>
                    <a:cubicBezTo>
                      <a:pt x="69533" y="89475"/>
                      <a:pt x="71403" y="80224"/>
                      <a:pt x="71403" y="70675"/>
                    </a:cubicBezTo>
                    <a:cubicBezTo>
                      <a:pt x="71403" y="61139"/>
                      <a:pt x="69533" y="51887"/>
                      <a:pt x="65854" y="43172"/>
                    </a:cubicBezTo>
                    <a:cubicBezTo>
                      <a:pt x="62294" y="34754"/>
                      <a:pt x="57187" y="27194"/>
                      <a:pt x="50698" y="20705"/>
                    </a:cubicBezTo>
                    <a:cubicBezTo>
                      <a:pt x="44209" y="14216"/>
                      <a:pt x="36648" y="9120"/>
                      <a:pt x="28231" y="5560"/>
                    </a:cubicBezTo>
                    <a:cubicBezTo>
                      <a:pt x="19515" y="1869"/>
                      <a:pt x="10264" y="0"/>
                      <a:pt x="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2678318" y="1487495"/>
                <a:ext cx="80553" cy="80790"/>
              </a:xfrm>
              <a:custGeom>
                <a:avLst/>
                <a:gdLst/>
                <a:ahLst/>
                <a:cxnLst/>
                <a:rect l="l" t="t" r="r" b="b"/>
                <a:pathLst>
                  <a:path w="3728" h="3739" extrusionOk="0">
                    <a:moveTo>
                      <a:pt x="1870" y="0"/>
                    </a:moveTo>
                    <a:cubicBezTo>
                      <a:pt x="834" y="0"/>
                      <a:pt x="1" y="834"/>
                      <a:pt x="1" y="1869"/>
                    </a:cubicBezTo>
                    <a:cubicBezTo>
                      <a:pt x="1" y="2905"/>
                      <a:pt x="834" y="3739"/>
                      <a:pt x="1870" y="3739"/>
                    </a:cubicBezTo>
                    <a:cubicBezTo>
                      <a:pt x="2894" y="3739"/>
                      <a:pt x="3727" y="2905"/>
                      <a:pt x="3727" y="1869"/>
                    </a:cubicBezTo>
                    <a:cubicBezTo>
                      <a:pt x="3727" y="834"/>
                      <a:pt x="2894" y="0"/>
                      <a:pt x="1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2678318" y="4511356"/>
                <a:ext cx="80553" cy="80790"/>
              </a:xfrm>
              <a:custGeom>
                <a:avLst/>
                <a:gdLst/>
                <a:ahLst/>
                <a:cxnLst/>
                <a:rect l="l" t="t" r="r" b="b"/>
                <a:pathLst>
                  <a:path w="3728" h="3739" extrusionOk="0">
                    <a:moveTo>
                      <a:pt x="1870" y="0"/>
                    </a:moveTo>
                    <a:cubicBezTo>
                      <a:pt x="834" y="0"/>
                      <a:pt x="1" y="833"/>
                      <a:pt x="1" y="1869"/>
                    </a:cubicBezTo>
                    <a:cubicBezTo>
                      <a:pt x="1" y="2905"/>
                      <a:pt x="834" y="3739"/>
                      <a:pt x="1870" y="3739"/>
                    </a:cubicBezTo>
                    <a:cubicBezTo>
                      <a:pt x="2894" y="3739"/>
                      <a:pt x="3727" y="2905"/>
                      <a:pt x="3727" y="1869"/>
                    </a:cubicBezTo>
                    <a:cubicBezTo>
                      <a:pt x="3727" y="833"/>
                      <a:pt x="2894" y="0"/>
                      <a:pt x="1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5" name="Google Shape;125;p16"/>
            <p:cNvCxnSpPr/>
            <p:nvPr/>
          </p:nvCxnSpPr>
          <p:spPr>
            <a:xfrm>
              <a:off x="4267875" y="1309250"/>
              <a:ext cx="1590000" cy="0"/>
            </a:xfrm>
            <a:prstGeom prst="straightConnector1">
              <a:avLst/>
            </a:prstGeom>
            <a:noFill/>
            <a:ln w="19050" cap="flat" cmpd="sng">
              <a:solidFill>
                <a:schemeClr val="accent1"/>
              </a:solidFill>
              <a:prstDash val="solid"/>
              <a:round/>
              <a:headEnd type="none" w="med" len="med"/>
              <a:tailEnd type="oval" w="med" len="med"/>
            </a:ln>
          </p:spPr>
        </p:cxnSp>
        <p:sp>
          <p:nvSpPr>
            <p:cNvPr id="126" name="Google Shape;126;p16"/>
            <p:cNvSpPr/>
            <p:nvPr/>
          </p:nvSpPr>
          <p:spPr>
            <a:xfrm>
              <a:off x="3928713" y="1107568"/>
              <a:ext cx="403691" cy="403384"/>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01</a:t>
              </a:r>
              <a:endParaRPr sz="1500">
                <a:solidFill>
                  <a:srgbClr val="FFFFFF"/>
                </a:solidFill>
              </a:endParaRPr>
            </a:p>
          </p:txBody>
        </p:sp>
        <p:cxnSp>
          <p:nvCxnSpPr>
            <p:cNvPr id="127" name="Google Shape;127;p16"/>
            <p:cNvCxnSpPr/>
            <p:nvPr/>
          </p:nvCxnSpPr>
          <p:spPr>
            <a:xfrm>
              <a:off x="4267875" y="4188625"/>
              <a:ext cx="1590000" cy="0"/>
            </a:xfrm>
            <a:prstGeom prst="straightConnector1">
              <a:avLst/>
            </a:prstGeom>
            <a:noFill/>
            <a:ln w="19050" cap="flat" cmpd="sng">
              <a:solidFill>
                <a:schemeClr val="accent4"/>
              </a:solidFill>
              <a:prstDash val="solid"/>
              <a:round/>
              <a:headEnd type="none" w="med" len="med"/>
              <a:tailEnd type="oval" w="med" len="med"/>
            </a:ln>
          </p:spPr>
        </p:cxnSp>
        <p:sp>
          <p:nvSpPr>
            <p:cNvPr id="128" name="Google Shape;128;p16"/>
            <p:cNvSpPr/>
            <p:nvPr/>
          </p:nvSpPr>
          <p:spPr>
            <a:xfrm>
              <a:off x="3928708" y="3986762"/>
              <a:ext cx="403702" cy="403738"/>
            </a:xfrm>
            <a:custGeom>
              <a:avLst/>
              <a:gdLst/>
              <a:ahLst/>
              <a:cxnLst/>
              <a:rect l="l" t="t" r="r" b="b"/>
              <a:pathLst>
                <a:path w="14134" h="14134" extrusionOk="0">
                  <a:moveTo>
                    <a:pt x="7073" y="0"/>
                  </a:moveTo>
                  <a:cubicBezTo>
                    <a:pt x="3168" y="0"/>
                    <a:pt x="1" y="3168"/>
                    <a:pt x="1" y="7061"/>
                  </a:cubicBezTo>
                  <a:cubicBezTo>
                    <a:pt x="1" y="10966"/>
                    <a:pt x="3168" y="14133"/>
                    <a:pt x="7073" y="14133"/>
                  </a:cubicBezTo>
                  <a:cubicBezTo>
                    <a:pt x="10978" y="14133"/>
                    <a:pt x="14133" y="10966"/>
                    <a:pt x="14133" y="7061"/>
                  </a:cubicBezTo>
                  <a:cubicBezTo>
                    <a:pt x="14133" y="3168"/>
                    <a:pt x="10978" y="0"/>
                    <a:pt x="7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04</a:t>
              </a:r>
              <a:endParaRPr sz="1500">
                <a:solidFill>
                  <a:srgbClr val="FFFFFF"/>
                </a:solidFill>
              </a:endParaRPr>
            </a:p>
          </p:txBody>
        </p:sp>
        <p:cxnSp>
          <p:nvCxnSpPr>
            <p:cNvPr id="129" name="Google Shape;129;p16"/>
            <p:cNvCxnSpPr/>
            <p:nvPr/>
          </p:nvCxnSpPr>
          <p:spPr>
            <a:xfrm>
              <a:off x="4995700" y="3228850"/>
              <a:ext cx="862200" cy="0"/>
            </a:xfrm>
            <a:prstGeom prst="straightConnector1">
              <a:avLst/>
            </a:prstGeom>
            <a:noFill/>
            <a:ln w="19050" cap="flat" cmpd="sng">
              <a:solidFill>
                <a:schemeClr val="accent3"/>
              </a:solidFill>
              <a:prstDash val="solid"/>
              <a:round/>
              <a:headEnd type="none" w="med" len="med"/>
              <a:tailEnd type="oval" w="med" len="med"/>
            </a:ln>
          </p:spPr>
        </p:cxnSp>
        <p:sp>
          <p:nvSpPr>
            <p:cNvPr id="130" name="Google Shape;130;p16"/>
            <p:cNvSpPr/>
            <p:nvPr/>
          </p:nvSpPr>
          <p:spPr>
            <a:xfrm>
              <a:off x="4768391" y="3026968"/>
              <a:ext cx="403709" cy="403744"/>
            </a:xfrm>
            <a:custGeom>
              <a:avLst/>
              <a:gdLst/>
              <a:ahLst/>
              <a:cxnLst/>
              <a:rect l="l" t="t" r="r" b="b"/>
              <a:pathLst>
                <a:path w="14133" h="14133" extrusionOk="0">
                  <a:moveTo>
                    <a:pt x="7072" y="0"/>
                  </a:moveTo>
                  <a:cubicBezTo>
                    <a:pt x="3167" y="0"/>
                    <a:pt x="0" y="3167"/>
                    <a:pt x="0" y="7060"/>
                  </a:cubicBezTo>
                  <a:cubicBezTo>
                    <a:pt x="0" y="10966"/>
                    <a:pt x="3167" y="14133"/>
                    <a:pt x="7072" y="14133"/>
                  </a:cubicBezTo>
                  <a:cubicBezTo>
                    <a:pt x="10978" y="14133"/>
                    <a:pt x="14133" y="10966"/>
                    <a:pt x="14133" y="7060"/>
                  </a:cubicBezTo>
                  <a:cubicBezTo>
                    <a:pt x="14133" y="3167"/>
                    <a:pt x="10978" y="0"/>
                    <a:pt x="7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03</a:t>
              </a:r>
              <a:endParaRPr sz="1500">
                <a:solidFill>
                  <a:srgbClr val="FFFFFF"/>
                </a:solidFill>
              </a:endParaRPr>
            </a:p>
          </p:txBody>
        </p:sp>
        <p:cxnSp>
          <p:nvCxnSpPr>
            <p:cNvPr id="131" name="Google Shape;131;p16"/>
            <p:cNvCxnSpPr/>
            <p:nvPr/>
          </p:nvCxnSpPr>
          <p:spPr>
            <a:xfrm>
              <a:off x="5010475" y="2269050"/>
              <a:ext cx="847200" cy="0"/>
            </a:xfrm>
            <a:prstGeom prst="straightConnector1">
              <a:avLst/>
            </a:prstGeom>
            <a:noFill/>
            <a:ln w="19050" cap="flat" cmpd="sng">
              <a:solidFill>
                <a:schemeClr val="accent2"/>
              </a:solidFill>
              <a:prstDash val="solid"/>
              <a:round/>
              <a:headEnd type="none" w="med" len="med"/>
              <a:tailEnd type="oval" w="med" len="med"/>
            </a:ln>
          </p:spPr>
        </p:cxnSp>
        <p:sp>
          <p:nvSpPr>
            <p:cNvPr id="132" name="Google Shape;132;p16"/>
            <p:cNvSpPr/>
            <p:nvPr/>
          </p:nvSpPr>
          <p:spPr>
            <a:xfrm>
              <a:off x="4768394" y="2067181"/>
              <a:ext cx="403702" cy="403738"/>
            </a:xfrm>
            <a:custGeom>
              <a:avLst/>
              <a:gdLst/>
              <a:ahLst/>
              <a:cxnLst/>
              <a:rect l="l" t="t" r="r" b="b"/>
              <a:pathLst>
                <a:path w="14134" h="14134" extrusionOk="0">
                  <a:moveTo>
                    <a:pt x="7073" y="1"/>
                  </a:moveTo>
                  <a:cubicBezTo>
                    <a:pt x="3168" y="1"/>
                    <a:pt x="1" y="3156"/>
                    <a:pt x="1" y="7061"/>
                  </a:cubicBezTo>
                  <a:cubicBezTo>
                    <a:pt x="1" y="10966"/>
                    <a:pt x="3168" y="14133"/>
                    <a:pt x="7073" y="14133"/>
                  </a:cubicBezTo>
                  <a:cubicBezTo>
                    <a:pt x="10966" y="14133"/>
                    <a:pt x="14133" y="10966"/>
                    <a:pt x="14133" y="7061"/>
                  </a:cubicBezTo>
                  <a:cubicBezTo>
                    <a:pt x="14133" y="3156"/>
                    <a:pt x="10966" y="1"/>
                    <a:pt x="7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02</a:t>
              </a:r>
              <a:endParaRPr sz="1500">
                <a:solidFill>
                  <a:srgbClr val="FFFFFF"/>
                </a:solidFill>
              </a:endParaRPr>
            </a:p>
          </p:txBody>
        </p:sp>
      </p:grpSp>
      <p:sp>
        <p:nvSpPr>
          <p:cNvPr id="133" name="Google Shape;133;p16"/>
          <p:cNvSpPr txBox="1"/>
          <p:nvPr/>
        </p:nvSpPr>
        <p:spPr>
          <a:xfrm>
            <a:off x="6064820" y="1822616"/>
            <a:ext cx="2361509"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800" b="1" dirty="0">
                <a:solidFill>
                  <a:schemeClr val="accent2"/>
                </a:solidFill>
                <a:latin typeface="Fira Sans Extra Condensed Medium"/>
                <a:ea typeface="Fira Sans Extra Condensed Medium"/>
                <a:cs typeface="Fira Sans Extra Condensed Medium"/>
                <a:sym typeface="Fira Sans Extra Condensed Medium"/>
              </a:rPr>
              <a:t>Tableau</a:t>
            </a:r>
            <a:endParaRPr sz="2800" b="1"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34" name="Google Shape;134;p16"/>
          <p:cNvSpPr txBox="1"/>
          <p:nvPr/>
        </p:nvSpPr>
        <p:spPr>
          <a:xfrm>
            <a:off x="6064822" y="2169467"/>
            <a:ext cx="2361509" cy="546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a:latin typeface="Roboto"/>
                <a:ea typeface="Roboto"/>
                <a:cs typeface="Roboto"/>
                <a:sym typeface="Roboto"/>
              </a:rPr>
              <a:t> 15</a:t>
            </a:r>
            <a:r>
              <a:rPr lang="en" sz="1200" b="1" baseline="30000" dirty="0">
                <a:latin typeface="Roboto"/>
                <a:ea typeface="Roboto"/>
                <a:cs typeface="Roboto"/>
                <a:sym typeface="Roboto"/>
              </a:rPr>
              <a:t>th</a:t>
            </a:r>
            <a:r>
              <a:rPr lang="en" sz="1200" b="1" dirty="0">
                <a:latin typeface="Roboto"/>
                <a:ea typeface="Roboto"/>
                <a:cs typeface="Roboto"/>
                <a:sym typeface="Roboto"/>
              </a:rPr>
              <a:t> to  22</a:t>
            </a:r>
            <a:r>
              <a:rPr lang="en" sz="1200" b="1" baseline="30000" dirty="0">
                <a:latin typeface="Roboto"/>
                <a:ea typeface="Roboto"/>
                <a:cs typeface="Roboto"/>
                <a:sym typeface="Roboto"/>
              </a:rPr>
              <a:t>nd</a:t>
            </a:r>
            <a:r>
              <a:rPr lang="en" sz="1200" b="1" dirty="0">
                <a:latin typeface="Roboto"/>
                <a:ea typeface="Roboto"/>
                <a:cs typeface="Roboto"/>
                <a:sym typeface="Roboto"/>
              </a:rPr>
              <a:t> August</a:t>
            </a:r>
            <a:endParaRPr sz="1200" b="1" dirty="0">
              <a:latin typeface="Roboto"/>
              <a:ea typeface="Roboto"/>
              <a:cs typeface="Roboto"/>
              <a:sym typeface="Roboto"/>
            </a:endParaRPr>
          </a:p>
        </p:txBody>
      </p:sp>
      <p:sp>
        <p:nvSpPr>
          <p:cNvPr id="135" name="Google Shape;135;p16"/>
          <p:cNvSpPr/>
          <p:nvPr/>
        </p:nvSpPr>
        <p:spPr>
          <a:xfrm>
            <a:off x="3458250" y="2514000"/>
            <a:ext cx="19200" cy="36700"/>
          </a:xfrm>
          <a:custGeom>
            <a:avLst/>
            <a:gdLst/>
            <a:ahLst/>
            <a:cxnLst/>
            <a:rect l="l" t="t" r="r" b="b"/>
            <a:pathLst>
              <a:path w="768" h="1468" fill="none" extrusionOk="0">
                <a:moveTo>
                  <a:pt x="768" y="1468"/>
                </a:moveTo>
                <a:cubicBezTo>
                  <a:pt x="534" y="968"/>
                  <a:pt x="267" y="467"/>
                  <a:pt x="0" y="0"/>
                </a:cubicBezTo>
              </a:path>
            </a:pathLst>
          </a:custGeom>
          <a:noFill/>
          <a:ln w="417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458438" y="2381966"/>
            <a:ext cx="1831569" cy="2761480"/>
          </a:xfrm>
          <a:custGeom>
            <a:avLst/>
            <a:gdLst/>
            <a:ahLst/>
            <a:cxnLst/>
            <a:rect l="l" t="t" r="r" b="b"/>
            <a:pathLst>
              <a:path w="50304" h="75844" extrusionOk="0">
                <a:moveTo>
                  <a:pt x="10290" y="0"/>
                </a:moveTo>
                <a:cubicBezTo>
                  <a:pt x="9560" y="0"/>
                  <a:pt x="8996" y="196"/>
                  <a:pt x="8707" y="423"/>
                </a:cubicBezTo>
                <a:cubicBezTo>
                  <a:pt x="7473" y="1424"/>
                  <a:pt x="9307" y="13999"/>
                  <a:pt x="9374" y="17902"/>
                </a:cubicBezTo>
                <a:cubicBezTo>
                  <a:pt x="9541" y="27309"/>
                  <a:pt x="7539" y="33780"/>
                  <a:pt x="7139" y="36315"/>
                </a:cubicBezTo>
                <a:cubicBezTo>
                  <a:pt x="6572" y="40018"/>
                  <a:pt x="7206" y="46489"/>
                  <a:pt x="9307" y="53494"/>
                </a:cubicBezTo>
                <a:lnTo>
                  <a:pt x="1" y="75844"/>
                </a:lnTo>
                <a:lnTo>
                  <a:pt x="30289" y="75844"/>
                </a:lnTo>
                <a:lnTo>
                  <a:pt x="30856" y="60066"/>
                </a:lnTo>
                <a:cubicBezTo>
                  <a:pt x="32224" y="60032"/>
                  <a:pt x="33591" y="59832"/>
                  <a:pt x="34926" y="59499"/>
                </a:cubicBezTo>
                <a:cubicBezTo>
                  <a:pt x="47902" y="56129"/>
                  <a:pt x="50303" y="47723"/>
                  <a:pt x="50303" y="47723"/>
                </a:cubicBezTo>
                <a:cubicBezTo>
                  <a:pt x="50303" y="47723"/>
                  <a:pt x="22050" y="24840"/>
                  <a:pt x="19081" y="11965"/>
                </a:cubicBezTo>
                <a:cubicBezTo>
                  <a:pt x="16834" y="2084"/>
                  <a:pt x="12672" y="0"/>
                  <a:pt x="10290" y="0"/>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2129694" y="2351891"/>
            <a:ext cx="521064" cy="555070"/>
          </a:xfrm>
          <a:custGeom>
            <a:avLst/>
            <a:gdLst/>
            <a:ahLst/>
            <a:cxnLst/>
            <a:rect l="l" t="t" r="r" b="b"/>
            <a:pathLst>
              <a:path w="14311" h="15245" extrusionOk="0">
                <a:moveTo>
                  <a:pt x="9564" y="0"/>
                </a:moveTo>
                <a:cubicBezTo>
                  <a:pt x="8587" y="0"/>
                  <a:pt x="7664" y="385"/>
                  <a:pt x="7038" y="1149"/>
                </a:cubicBezTo>
                <a:lnTo>
                  <a:pt x="1201" y="9188"/>
                </a:lnTo>
                <a:cubicBezTo>
                  <a:pt x="0" y="10656"/>
                  <a:pt x="400" y="12924"/>
                  <a:pt x="2102" y="14292"/>
                </a:cubicBezTo>
                <a:cubicBezTo>
                  <a:pt x="2896" y="14927"/>
                  <a:pt x="3834" y="15245"/>
                  <a:pt x="4728" y="15245"/>
                </a:cubicBezTo>
                <a:cubicBezTo>
                  <a:pt x="5712" y="15245"/>
                  <a:pt x="6643" y="14860"/>
                  <a:pt x="7272" y="14091"/>
                </a:cubicBezTo>
                <a:lnTo>
                  <a:pt x="13109" y="6052"/>
                </a:lnTo>
                <a:cubicBezTo>
                  <a:pt x="14310" y="4618"/>
                  <a:pt x="13877" y="2316"/>
                  <a:pt x="12209" y="982"/>
                </a:cubicBezTo>
                <a:cubicBezTo>
                  <a:pt x="11409" y="326"/>
                  <a:pt x="10464" y="0"/>
                  <a:pt x="9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963711" y="1702615"/>
            <a:ext cx="1473258" cy="2699947"/>
          </a:xfrm>
          <a:custGeom>
            <a:avLst/>
            <a:gdLst/>
            <a:ahLst/>
            <a:cxnLst/>
            <a:rect l="l" t="t" r="r" b="b"/>
            <a:pathLst>
              <a:path w="40463" h="74154" extrusionOk="0">
                <a:moveTo>
                  <a:pt x="3369" y="1"/>
                </a:moveTo>
                <a:cubicBezTo>
                  <a:pt x="1668" y="1"/>
                  <a:pt x="267" y="1368"/>
                  <a:pt x="267" y="3103"/>
                </a:cubicBezTo>
                <a:lnTo>
                  <a:pt x="34" y="70918"/>
                </a:lnTo>
                <a:cubicBezTo>
                  <a:pt x="0" y="72653"/>
                  <a:pt x="1401" y="74054"/>
                  <a:pt x="3136" y="74054"/>
                </a:cubicBezTo>
                <a:lnTo>
                  <a:pt x="37093" y="74154"/>
                </a:lnTo>
                <a:cubicBezTo>
                  <a:pt x="38795" y="74154"/>
                  <a:pt x="40196" y="72786"/>
                  <a:pt x="40229" y="71051"/>
                </a:cubicBezTo>
                <a:lnTo>
                  <a:pt x="40462" y="3236"/>
                </a:lnTo>
                <a:cubicBezTo>
                  <a:pt x="40462" y="1502"/>
                  <a:pt x="39061" y="101"/>
                  <a:pt x="37327" y="101"/>
                </a:cubicBezTo>
                <a:lnTo>
                  <a:pt x="33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964912" y="1926104"/>
            <a:ext cx="1470855" cy="2034372"/>
          </a:xfrm>
          <a:custGeom>
            <a:avLst/>
            <a:gdLst/>
            <a:ahLst/>
            <a:cxnLst/>
            <a:rect l="l" t="t" r="r" b="b"/>
            <a:pathLst>
              <a:path w="40397" h="55874" extrusionOk="0">
                <a:moveTo>
                  <a:pt x="201" y="0"/>
                </a:moveTo>
                <a:lnTo>
                  <a:pt x="1" y="55740"/>
                </a:lnTo>
                <a:lnTo>
                  <a:pt x="40196" y="55874"/>
                </a:lnTo>
                <a:lnTo>
                  <a:pt x="40396" y="134"/>
                </a:lnTo>
                <a:lnTo>
                  <a:pt x="2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1100943" y="2076699"/>
            <a:ext cx="1065175" cy="765193"/>
          </a:xfrm>
          <a:custGeom>
            <a:avLst/>
            <a:gdLst/>
            <a:ahLst/>
            <a:cxnLst/>
            <a:rect l="l" t="t" r="r" b="b"/>
            <a:pathLst>
              <a:path w="29255" h="21016" extrusionOk="0">
                <a:moveTo>
                  <a:pt x="27387" y="7639"/>
                </a:moveTo>
                <a:lnTo>
                  <a:pt x="24385" y="19415"/>
                </a:lnTo>
                <a:lnTo>
                  <a:pt x="8173" y="19415"/>
                </a:lnTo>
                <a:lnTo>
                  <a:pt x="6505" y="7639"/>
                </a:lnTo>
                <a:close/>
                <a:moveTo>
                  <a:pt x="2903" y="1"/>
                </a:moveTo>
                <a:cubicBezTo>
                  <a:pt x="1302" y="1"/>
                  <a:pt x="1" y="1302"/>
                  <a:pt x="1" y="2869"/>
                </a:cubicBezTo>
                <a:lnTo>
                  <a:pt x="1" y="4737"/>
                </a:lnTo>
                <a:cubicBezTo>
                  <a:pt x="1" y="5171"/>
                  <a:pt x="368" y="5538"/>
                  <a:pt x="801" y="5538"/>
                </a:cubicBezTo>
                <a:cubicBezTo>
                  <a:pt x="1268" y="5538"/>
                  <a:pt x="1602" y="5171"/>
                  <a:pt x="1602" y="4737"/>
                </a:cubicBezTo>
                <a:lnTo>
                  <a:pt x="1602" y="2869"/>
                </a:lnTo>
                <a:cubicBezTo>
                  <a:pt x="1602" y="2169"/>
                  <a:pt x="2202" y="1602"/>
                  <a:pt x="2903" y="1602"/>
                </a:cubicBezTo>
                <a:cubicBezTo>
                  <a:pt x="3503" y="1602"/>
                  <a:pt x="4070" y="2069"/>
                  <a:pt x="4170" y="2703"/>
                </a:cubicBezTo>
                <a:lnTo>
                  <a:pt x="6672" y="20315"/>
                </a:lnTo>
                <a:cubicBezTo>
                  <a:pt x="6739" y="20715"/>
                  <a:pt x="7072" y="21016"/>
                  <a:pt x="7473" y="21016"/>
                </a:cubicBezTo>
                <a:lnTo>
                  <a:pt x="25018" y="21016"/>
                </a:lnTo>
                <a:cubicBezTo>
                  <a:pt x="25385" y="21016"/>
                  <a:pt x="25686" y="20749"/>
                  <a:pt x="25786" y="20382"/>
                </a:cubicBezTo>
                <a:lnTo>
                  <a:pt x="29188" y="7039"/>
                </a:lnTo>
                <a:cubicBezTo>
                  <a:pt x="29255" y="6805"/>
                  <a:pt x="29188" y="6539"/>
                  <a:pt x="29055" y="6338"/>
                </a:cubicBezTo>
                <a:cubicBezTo>
                  <a:pt x="28888" y="6138"/>
                  <a:pt x="28654" y="6038"/>
                  <a:pt x="28421" y="6038"/>
                </a:cubicBezTo>
                <a:lnTo>
                  <a:pt x="6272" y="6038"/>
                </a:lnTo>
                <a:lnTo>
                  <a:pt x="5738" y="2469"/>
                </a:lnTo>
                <a:cubicBezTo>
                  <a:pt x="5538" y="1068"/>
                  <a:pt x="4304" y="1"/>
                  <a:pt x="2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1517555" y="2302518"/>
            <a:ext cx="112980" cy="539378"/>
          </a:xfrm>
          <a:custGeom>
            <a:avLst/>
            <a:gdLst/>
            <a:ahLst/>
            <a:cxnLst/>
            <a:rect l="l" t="t" r="r" b="b"/>
            <a:pathLst>
              <a:path w="3103" h="14814" extrusionOk="0">
                <a:moveTo>
                  <a:pt x="798" y="1"/>
                </a:moveTo>
                <a:cubicBezTo>
                  <a:pt x="777" y="1"/>
                  <a:pt x="756" y="2"/>
                  <a:pt x="734" y="3"/>
                </a:cubicBezTo>
                <a:cubicBezTo>
                  <a:pt x="300" y="70"/>
                  <a:pt x="0" y="470"/>
                  <a:pt x="33" y="904"/>
                </a:cubicBezTo>
                <a:lnTo>
                  <a:pt x="1468" y="14080"/>
                </a:lnTo>
                <a:cubicBezTo>
                  <a:pt x="1501" y="14513"/>
                  <a:pt x="1868" y="14814"/>
                  <a:pt x="2268" y="14814"/>
                </a:cubicBezTo>
                <a:lnTo>
                  <a:pt x="2368" y="14814"/>
                </a:lnTo>
                <a:cubicBezTo>
                  <a:pt x="2802" y="14747"/>
                  <a:pt x="3102" y="14347"/>
                  <a:pt x="3069" y="13913"/>
                </a:cubicBezTo>
                <a:lnTo>
                  <a:pt x="1635" y="737"/>
                </a:lnTo>
                <a:cubicBezTo>
                  <a:pt x="1603" y="323"/>
                  <a:pt x="1237" y="1"/>
                  <a:pt x="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1784738" y="2302518"/>
            <a:ext cx="106936" cy="539378"/>
          </a:xfrm>
          <a:custGeom>
            <a:avLst/>
            <a:gdLst/>
            <a:ahLst/>
            <a:cxnLst/>
            <a:rect l="l" t="t" r="r" b="b"/>
            <a:pathLst>
              <a:path w="2937" h="14814" extrusionOk="0">
                <a:moveTo>
                  <a:pt x="2109" y="1"/>
                </a:moveTo>
                <a:cubicBezTo>
                  <a:pt x="1699" y="1"/>
                  <a:pt x="1333" y="323"/>
                  <a:pt x="1302" y="737"/>
                </a:cubicBezTo>
                <a:lnTo>
                  <a:pt x="34" y="13913"/>
                </a:lnTo>
                <a:cubicBezTo>
                  <a:pt x="1" y="14380"/>
                  <a:pt x="334" y="14747"/>
                  <a:pt x="768" y="14814"/>
                </a:cubicBezTo>
                <a:lnTo>
                  <a:pt x="835" y="14814"/>
                </a:lnTo>
                <a:cubicBezTo>
                  <a:pt x="1235" y="14814"/>
                  <a:pt x="1602" y="14480"/>
                  <a:pt x="1635" y="14080"/>
                </a:cubicBezTo>
                <a:lnTo>
                  <a:pt x="2903" y="904"/>
                </a:lnTo>
                <a:cubicBezTo>
                  <a:pt x="2936" y="437"/>
                  <a:pt x="2603" y="70"/>
                  <a:pt x="2169" y="3"/>
                </a:cubicBezTo>
                <a:cubicBezTo>
                  <a:pt x="2149" y="2"/>
                  <a:pt x="2129" y="1"/>
                  <a:pt x="2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1325634" y="2459302"/>
            <a:ext cx="772475" cy="58329"/>
          </a:xfrm>
          <a:custGeom>
            <a:avLst/>
            <a:gdLst/>
            <a:ahLst/>
            <a:cxnLst/>
            <a:rect l="l" t="t" r="r" b="b"/>
            <a:pathLst>
              <a:path w="21216" h="1602" extrusionOk="0">
                <a:moveTo>
                  <a:pt x="801" y="0"/>
                </a:moveTo>
                <a:cubicBezTo>
                  <a:pt x="334" y="0"/>
                  <a:pt x="1" y="367"/>
                  <a:pt x="1" y="801"/>
                </a:cubicBezTo>
                <a:cubicBezTo>
                  <a:pt x="1" y="1268"/>
                  <a:pt x="334" y="1601"/>
                  <a:pt x="801" y="1601"/>
                </a:cubicBezTo>
                <a:lnTo>
                  <a:pt x="20415" y="1601"/>
                </a:lnTo>
                <a:cubicBezTo>
                  <a:pt x="20849" y="1601"/>
                  <a:pt x="21216" y="1268"/>
                  <a:pt x="21216" y="801"/>
                </a:cubicBezTo>
                <a:cubicBezTo>
                  <a:pt x="21216" y="367"/>
                  <a:pt x="20849" y="0"/>
                  <a:pt x="204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345077" y="2617179"/>
            <a:ext cx="733625" cy="58329"/>
          </a:xfrm>
          <a:custGeom>
            <a:avLst/>
            <a:gdLst/>
            <a:ahLst/>
            <a:cxnLst/>
            <a:rect l="l" t="t" r="r" b="b"/>
            <a:pathLst>
              <a:path w="20149" h="1602" extrusionOk="0">
                <a:moveTo>
                  <a:pt x="801" y="1"/>
                </a:moveTo>
                <a:cubicBezTo>
                  <a:pt x="367" y="1"/>
                  <a:pt x="0" y="334"/>
                  <a:pt x="0" y="801"/>
                </a:cubicBezTo>
                <a:cubicBezTo>
                  <a:pt x="0" y="1235"/>
                  <a:pt x="367" y="1602"/>
                  <a:pt x="801" y="1602"/>
                </a:cubicBezTo>
                <a:lnTo>
                  <a:pt x="19348" y="1602"/>
                </a:lnTo>
                <a:cubicBezTo>
                  <a:pt x="19781" y="1602"/>
                  <a:pt x="20148" y="1235"/>
                  <a:pt x="20148" y="801"/>
                </a:cubicBezTo>
                <a:cubicBezTo>
                  <a:pt x="20148" y="334"/>
                  <a:pt x="19781" y="1"/>
                  <a:pt x="19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1453181" y="2871035"/>
            <a:ext cx="166430" cy="166430"/>
          </a:xfrm>
          <a:custGeom>
            <a:avLst/>
            <a:gdLst/>
            <a:ahLst/>
            <a:cxnLst/>
            <a:rect l="l" t="t" r="r" b="b"/>
            <a:pathLst>
              <a:path w="4571" h="4571" extrusionOk="0">
                <a:moveTo>
                  <a:pt x="2302" y="1601"/>
                </a:moveTo>
                <a:cubicBezTo>
                  <a:pt x="2669" y="1601"/>
                  <a:pt x="2969" y="1902"/>
                  <a:pt x="2969" y="2269"/>
                </a:cubicBezTo>
                <a:cubicBezTo>
                  <a:pt x="2969" y="2635"/>
                  <a:pt x="2669" y="2936"/>
                  <a:pt x="2302" y="2936"/>
                </a:cubicBezTo>
                <a:cubicBezTo>
                  <a:pt x="1935" y="2936"/>
                  <a:pt x="1635" y="2635"/>
                  <a:pt x="1635" y="2269"/>
                </a:cubicBezTo>
                <a:cubicBezTo>
                  <a:pt x="1635" y="1902"/>
                  <a:pt x="1935" y="1601"/>
                  <a:pt x="2302" y="1601"/>
                </a:cubicBezTo>
                <a:close/>
                <a:moveTo>
                  <a:pt x="2302" y="0"/>
                </a:moveTo>
                <a:cubicBezTo>
                  <a:pt x="1034" y="0"/>
                  <a:pt x="0" y="1034"/>
                  <a:pt x="0" y="2269"/>
                </a:cubicBezTo>
                <a:cubicBezTo>
                  <a:pt x="0" y="3536"/>
                  <a:pt x="1034" y="4570"/>
                  <a:pt x="2302" y="4570"/>
                </a:cubicBezTo>
                <a:cubicBezTo>
                  <a:pt x="3536" y="4570"/>
                  <a:pt x="4570" y="3536"/>
                  <a:pt x="4570" y="2269"/>
                </a:cubicBezTo>
                <a:cubicBezTo>
                  <a:pt x="4570" y="1034"/>
                  <a:pt x="3536" y="0"/>
                  <a:pt x="2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1790818" y="2871035"/>
            <a:ext cx="166430" cy="166430"/>
          </a:xfrm>
          <a:custGeom>
            <a:avLst/>
            <a:gdLst/>
            <a:ahLst/>
            <a:cxnLst/>
            <a:rect l="l" t="t" r="r" b="b"/>
            <a:pathLst>
              <a:path w="4571" h="4571" extrusionOk="0">
                <a:moveTo>
                  <a:pt x="2269" y="1601"/>
                </a:moveTo>
                <a:cubicBezTo>
                  <a:pt x="2636" y="1601"/>
                  <a:pt x="2936" y="1902"/>
                  <a:pt x="2936" y="2269"/>
                </a:cubicBezTo>
                <a:cubicBezTo>
                  <a:pt x="2936" y="2635"/>
                  <a:pt x="2636" y="2936"/>
                  <a:pt x="2269" y="2936"/>
                </a:cubicBezTo>
                <a:cubicBezTo>
                  <a:pt x="1902" y="2936"/>
                  <a:pt x="1602" y="2635"/>
                  <a:pt x="1602" y="2269"/>
                </a:cubicBezTo>
                <a:cubicBezTo>
                  <a:pt x="1602" y="1902"/>
                  <a:pt x="1902" y="1601"/>
                  <a:pt x="2269" y="1601"/>
                </a:cubicBezTo>
                <a:close/>
                <a:moveTo>
                  <a:pt x="2269" y="0"/>
                </a:moveTo>
                <a:cubicBezTo>
                  <a:pt x="1035" y="0"/>
                  <a:pt x="0" y="1034"/>
                  <a:pt x="0" y="2269"/>
                </a:cubicBezTo>
                <a:cubicBezTo>
                  <a:pt x="0" y="3536"/>
                  <a:pt x="1035" y="4570"/>
                  <a:pt x="2269" y="4570"/>
                </a:cubicBezTo>
                <a:cubicBezTo>
                  <a:pt x="3536" y="4570"/>
                  <a:pt x="4570" y="3536"/>
                  <a:pt x="4537" y="2269"/>
                </a:cubicBezTo>
                <a:cubicBezTo>
                  <a:pt x="4537" y="1034"/>
                  <a:pt x="3536" y="0"/>
                  <a:pt x="2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1100943" y="3333779"/>
            <a:ext cx="1200001" cy="414200"/>
          </a:xfrm>
          <a:custGeom>
            <a:avLst/>
            <a:gdLst/>
            <a:ahLst/>
            <a:cxnLst/>
            <a:rect l="l" t="t" r="r" b="b"/>
            <a:pathLst>
              <a:path w="32958" h="11376" extrusionOk="0">
                <a:moveTo>
                  <a:pt x="2035" y="0"/>
                </a:moveTo>
                <a:cubicBezTo>
                  <a:pt x="901" y="0"/>
                  <a:pt x="1" y="901"/>
                  <a:pt x="1" y="2035"/>
                </a:cubicBezTo>
                <a:lnTo>
                  <a:pt x="1" y="9340"/>
                </a:lnTo>
                <a:cubicBezTo>
                  <a:pt x="1" y="10474"/>
                  <a:pt x="901" y="11375"/>
                  <a:pt x="2035" y="11375"/>
                </a:cubicBezTo>
                <a:lnTo>
                  <a:pt x="30923" y="11375"/>
                </a:lnTo>
                <a:cubicBezTo>
                  <a:pt x="32023" y="11375"/>
                  <a:pt x="32957" y="10474"/>
                  <a:pt x="32957" y="9340"/>
                </a:cubicBezTo>
                <a:lnTo>
                  <a:pt x="32957" y="2035"/>
                </a:lnTo>
                <a:cubicBezTo>
                  <a:pt x="32957" y="901"/>
                  <a:pt x="32023" y="0"/>
                  <a:pt x="309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1510237" y="1796154"/>
            <a:ext cx="400838" cy="32805"/>
          </a:xfrm>
          <a:custGeom>
            <a:avLst/>
            <a:gdLst/>
            <a:ahLst/>
            <a:cxnLst/>
            <a:rect l="l" t="t" r="r" b="b"/>
            <a:pathLst>
              <a:path w="11009" h="901" extrusionOk="0">
                <a:moveTo>
                  <a:pt x="401" y="0"/>
                </a:moveTo>
                <a:cubicBezTo>
                  <a:pt x="168" y="0"/>
                  <a:pt x="1" y="200"/>
                  <a:pt x="1" y="434"/>
                </a:cubicBezTo>
                <a:cubicBezTo>
                  <a:pt x="1" y="667"/>
                  <a:pt x="168" y="867"/>
                  <a:pt x="401" y="867"/>
                </a:cubicBezTo>
                <a:lnTo>
                  <a:pt x="10575" y="901"/>
                </a:lnTo>
                <a:cubicBezTo>
                  <a:pt x="10809" y="901"/>
                  <a:pt x="11009" y="701"/>
                  <a:pt x="11009" y="467"/>
                </a:cubicBezTo>
                <a:cubicBezTo>
                  <a:pt x="11009" y="234"/>
                  <a:pt x="10809" y="67"/>
                  <a:pt x="10575" y="33"/>
                </a:cubicBez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1550325" y="4034539"/>
            <a:ext cx="291535" cy="29037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C9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1550325" y="4034539"/>
            <a:ext cx="291535" cy="29037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1586772" y="4069785"/>
            <a:ext cx="219880" cy="218678"/>
          </a:xfrm>
          <a:custGeom>
            <a:avLst/>
            <a:gdLst/>
            <a:ahLst/>
            <a:cxnLst/>
            <a:rect l="l" t="t" r="r" b="b"/>
            <a:pathLst>
              <a:path w="6039" h="6006" extrusionOk="0">
                <a:moveTo>
                  <a:pt x="3036" y="1"/>
                </a:moveTo>
                <a:cubicBezTo>
                  <a:pt x="1368" y="1"/>
                  <a:pt x="0" y="1335"/>
                  <a:pt x="0" y="3003"/>
                </a:cubicBezTo>
                <a:cubicBezTo>
                  <a:pt x="0" y="4671"/>
                  <a:pt x="1335" y="6005"/>
                  <a:pt x="3003" y="6005"/>
                </a:cubicBezTo>
                <a:cubicBezTo>
                  <a:pt x="3023" y="6006"/>
                  <a:pt x="3043" y="6006"/>
                  <a:pt x="3064" y="6006"/>
                </a:cubicBezTo>
                <a:cubicBezTo>
                  <a:pt x="4703" y="6006"/>
                  <a:pt x="6005" y="4684"/>
                  <a:pt x="6005" y="3036"/>
                </a:cubicBezTo>
                <a:cubicBezTo>
                  <a:pt x="6038" y="1368"/>
                  <a:pt x="4670" y="34"/>
                  <a:pt x="3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155181" y="2727358"/>
            <a:ext cx="598799" cy="500201"/>
          </a:xfrm>
          <a:custGeom>
            <a:avLst/>
            <a:gdLst/>
            <a:ahLst/>
            <a:cxnLst/>
            <a:rect l="l" t="t" r="r" b="b"/>
            <a:pathLst>
              <a:path w="16446" h="13738" extrusionOk="0">
                <a:moveTo>
                  <a:pt x="11947" y="1"/>
                </a:moveTo>
                <a:cubicBezTo>
                  <a:pt x="11284" y="1"/>
                  <a:pt x="10643" y="197"/>
                  <a:pt x="10108" y="611"/>
                </a:cubicBezTo>
                <a:lnTo>
                  <a:pt x="1668" y="6882"/>
                </a:lnTo>
                <a:cubicBezTo>
                  <a:pt x="167" y="8016"/>
                  <a:pt x="1" y="10317"/>
                  <a:pt x="1302" y="12052"/>
                </a:cubicBezTo>
                <a:cubicBezTo>
                  <a:pt x="2123" y="13148"/>
                  <a:pt x="3331" y="13738"/>
                  <a:pt x="4488" y="13738"/>
                </a:cubicBezTo>
                <a:cubicBezTo>
                  <a:pt x="5162" y="13738"/>
                  <a:pt x="5819" y="13537"/>
                  <a:pt x="6372" y="13119"/>
                </a:cubicBezTo>
                <a:lnTo>
                  <a:pt x="14778" y="6848"/>
                </a:lnTo>
                <a:cubicBezTo>
                  <a:pt x="16279" y="5714"/>
                  <a:pt x="16446" y="3413"/>
                  <a:pt x="15145" y="1678"/>
                </a:cubicBezTo>
                <a:cubicBezTo>
                  <a:pt x="14318" y="597"/>
                  <a:pt x="13101" y="1"/>
                  <a:pt x="11947"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201350" y="3027382"/>
            <a:ext cx="597561" cy="500164"/>
          </a:xfrm>
          <a:custGeom>
            <a:avLst/>
            <a:gdLst/>
            <a:ahLst/>
            <a:cxnLst/>
            <a:rect l="l" t="t" r="r" b="b"/>
            <a:pathLst>
              <a:path w="16412" h="13737" extrusionOk="0">
                <a:moveTo>
                  <a:pt x="11936" y="0"/>
                </a:moveTo>
                <a:cubicBezTo>
                  <a:pt x="11271" y="0"/>
                  <a:pt x="10621" y="196"/>
                  <a:pt x="10074" y="610"/>
                </a:cubicBezTo>
                <a:lnTo>
                  <a:pt x="1635" y="6881"/>
                </a:lnTo>
                <a:cubicBezTo>
                  <a:pt x="134" y="8015"/>
                  <a:pt x="0" y="10317"/>
                  <a:pt x="1301" y="12051"/>
                </a:cubicBezTo>
                <a:cubicBezTo>
                  <a:pt x="2102" y="13147"/>
                  <a:pt x="3302" y="13737"/>
                  <a:pt x="4456" y="13737"/>
                </a:cubicBezTo>
                <a:cubicBezTo>
                  <a:pt x="5128" y="13737"/>
                  <a:pt x="5785" y="13536"/>
                  <a:pt x="6338" y="13119"/>
                </a:cubicBezTo>
                <a:lnTo>
                  <a:pt x="14777" y="6848"/>
                </a:lnTo>
                <a:cubicBezTo>
                  <a:pt x="16278" y="5713"/>
                  <a:pt x="16412" y="3412"/>
                  <a:pt x="15111" y="1677"/>
                </a:cubicBezTo>
                <a:cubicBezTo>
                  <a:pt x="14306" y="596"/>
                  <a:pt x="13096" y="0"/>
                  <a:pt x="11936" y="0"/>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2253563" y="3390507"/>
            <a:ext cx="518660" cy="445185"/>
          </a:xfrm>
          <a:custGeom>
            <a:avLst/>
            <a:gdLst/>
            <a:ahLst/>
            <a:cxnLst/>
            <a:rect l="l" t="t" r="r" b="b"/>
            <a:pathLst>
              <a:path w="14245" h="12227" extrusionOk="0">
                <a:moveTo>
                  <a:pt x="9736" y="1"/>
                </a:moveTo>
                <a:cubicBezTo>
                  <a:pt x="9069" y="1"/>
                  <a:pt x="8420" y="197"/>
                  <a:pt x="7873" y="611"/>
                </a:cubicBezTo>
                <a:lnTo>
                  <a:pt x="1668" y="5381"/>
                </a:lnTo>
                <a:cubicBezTo>
                  <a:pt x="167" y="6515"/>
                  <a:pt x="1" y="8816"/>
                  <a:pt x="1301" y="10518"/>
                </a:cubicBezTo>
                <a:cubicBezTo>
                  <a:pt x="2130" y="11622"/>
                  <a:pt x="3351" y="12227"/>
                  <a:pt x="4516" y="12227"/>
                </a:cubicBezTo>
                <a:cubicBezTo>
                  <a:pt x="5181" y="12227"/>
                  <a:pt x="5827" y="12030"/>
                  <a:pt x="6372" y="11618"/>
                </a:cubicBezTo>
                <a:lnTo>
                  <a:pt x="12576" y="6848"/>
                </a:lnTo>
                <a:cubicBezTo>
                  <a:pt x="14077" y="5714"/>
                  <a:pt x="14244" y="3413"/>
                  <a:pt x="12943" y="1678"/>
                </a:cubicBezTo>
                <a:cubicBezTo>
                  <a:pt x="12116" y="597"/>
                  <a:pt x="10899" y="1"/>
                  <a:pt x="9736"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2157621" y="2346575"/>
            <a:ext cx="489496" cy="420353"/>
          </a:xfrm>
          <a:custGeom>
            <a:avLst/>
            <a:gdLst/>
            <a:ahLst/>
            <a:cxnLst/>
            <a:rect l="l" t="t" r="r" b="b"/>
            <a:pathLst>
              <a:path w="13444" h="11545" extrusionOk="0">
                <a:moveTo>
                  <a:pt x="8940" y="1"/>
                </a:moveTo>
                <a:cubicBezTo>
                  <a:pt x="8279" y="1"/>
                  <a:pt x="7639" y="194"/>
                  <a:pt x="7105" y="594"/>
                </a:cubicBezTo>
                <a:lnTo>
                  <a:pt x="1635" y="4697"/>
                </a:lnTo>
                <a:cubicBezTo>
                  <a:pt x="167" y="5831"/>
                  <a:pt x="0" y="8133"/>
                  <a:pt x="1301" y="9868"/>
                </a:cubicBezTo>
                <a:cubicBezTo>
                  <a:pt x="2128" y="10949"/>
                  <a:pt x="3332" y="11545"/>
                  <a:pt x="4485" y="11545"/>
                </a:cubicBezTo>
                <a:cubicBezTo>
                  <a:pt x="5146" y="11545"/>
                  <a:pt x="5791" y="11349"/>
                  <a:pt x="6338" y="10935"/>
                </a:cubicBezTo>
                <a:lnTo>
                  <a:pt x="11775" y="6832"/>
                </a:lnTo>
                <a:cubicBezTo>
                  <a:pt x="13276" y="5698"/>
                  <a:pt x="13443" y="3396"/>
                  <a:pt x="12142" y="1695"/>
                </a:cubicBezTo>
                <a:cubicBezTo>
                  <a:pt x="11315" y="591"/>
                  <a:pt x="10095" y="1"/>
                  <a:pt x="8940"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919981" y="2424057"/>
            <a:ext cx="174914" cy="642527"/>
          </a:xfrm>
          <a:custGeom>
            <a:avLst/>
            <a:gdLst/>
            <a:ahLst/>
            <a:cxnLst/>
            <a:rect l="l" t="t" r="r" b="b"/>
            <a:pathLst>
              <a:path w="4804" h="17647" extrusionOk="0">
                <a:moveTo>
                  <a:pt x="801" y="1"/>
                </a:moveTo>
                <a:lnTo>
                  <a:pt x="0" y="7073"/>
                </a:lnTo>
                <a:lnTo>
                  <a:pt x="1335" y="17647"/>
                </a:lnTo>
                <a:cubicBezTo>
                  <a:pt x="1335" y="17647"/>
                  <a:pt x="4804" y="11042"/>
                  <a:pt x="4303" y="6772"/>
                </a:cubicBezTo>
                <a:cubicBezTo>
                  <a:pt x="3836" y="2503"/>
                  <a:pt x="801" y="1"/>
                  <a:pt x="801"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1524843" y="1504504"/>
            <a:ext cx="342509" cy="124049"/>
          </a:xfrm>
          <a:custGeom>
            <a:avLst/>
            <a:gdLst/>
            <a:ahLst/>
            <a:cxnLst/>
            <a:rect l="l" t="t" r="r" b="b"/>
            <a:pathLst>
              <a:path w="9407" h="3407" extrusionOk="0">
                <a:moveTo>
                  <a:pt x="4707" y="0"/>
                </a:moveTo>
                <a:cubicBezTo>
                  <a:pt x="3130" y="0"/>
                  <a:pt x="1555" y="601"/>
                  <a:pt x="367" y="1806"/>
                </a:cubicBezTo>
                <a:cubicBezTo>
                  <a:pt x="0" y="2173"/>
                  <a:pt x="0" y="2773"/>
                  <a:pt x="367" y="3140"/>
                </a:cubicBezTo>
                <a:cubicBezTo>
                  <a:pt x="567" y="3307"/>
                  <a:pt x="801" y="3407"/>
                  <a:pt x="1034" y="3407"/>
                </a:cubicBezTo>
                <a:cubicBezTo>
                  <a:pt x="1268" y="3407"/>
                  <a:pt x="1535" y="3307"/>
                  <a:pt x="1701" y="3140"/>
                </a:cubicBezTo>
                <a:cubicBezTo>
                  <a:pt x="2523" y="2302"/>
                  <a:pt x="3614" y="1885"/>
                  <a:pt x="4707" y="1885"/>
                </a:cubicBezTo>
                <a:cubicBezTo>
                  <a:pt x="5790" y="1885"/>
                  <a:pt x="6876" y="2293"/>
                  <a:pt x="7706" y="3107"/>
                </a:cubicBezTo>
                <a:cubicBezTo>
                  <a:pt x="7889" y="3290"/>
                  <a:pt x="8131" y="3382"/>
                  <a:pt x="8373" y="3382"/>
                </a:cubicBezTo>
                <a:cubicBezTo>
                  <a:pt x="8615" y="3382"/>
                  <a:pt x="8856" y="3290"/>
                  <a:pt x="9040" y="3107"/>
                </a:cubicBezTo>
                <a:cubicBezTo>
                  <a:pt x="9407" y="2740"/>
                  <a:pt x="9407" y="2139"/>
                  <a:pt x="9040" y="1772"/>
                </a:cubicBezTo>
                <a:cubicBezTo>
                  <a:pt x="7843" y="592"/>
                  <a:pt x="6274" y="0"/>
                  <a:pt x="4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1162901" y="1106280"/>
            <a:ext cx="1066376" cy="275733"/>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1346903" y="1305447"/>
            <a:ext cx="698380" cy="198034"/>
          </a:xfrm>
          <a:custGeom>
            <a:avLst/>
            <a:gdLst/>
            <a:ahLst/>
            <a:cxnLst/>
            <a:rect l="l" t="t" r="r" b="b"/>
            <a:pathLst>
              <a:path w="19181" h="5439" extrusionOk="0">
                <a:moveTo>
                  <a:pt x="9611" y="1"/>
                </a:moveTo>
                <a:cubicBezTo>
                  <a:pt x="6260" y="1"/>
                  <a:pt x="2911" y="1277"/>
                  <a:pt x="368" y="3837"/>
                </a:cubicBezTo>
                <a:cubicBezTo>
                  <a:pt x="1" y="4204"/>
                  <a:pt x="1" y="4804"/>
                  <a:pt x="368" y="5171"/>
                </a:cubicBezTo>
                <a:cubicBezTo>
                  <a:pt x="568" y="5371"/>
                  <a:pt x="801" y="5438"/>
                  <a:pt x="1035" y="5438"/>
                </a:cubicBezTo>
                <a:cubicBezTo>
                  <a:pt x="1302" y="5438"/>
                  <a:pt x="1535" y="5371"/>
                  <a:pt x="1735" y="5171"/>
                </a:cubicBezTo>
                <a:cubicBezTo>
                  <a:pt x="3895" y="2995"/>
                  <a:pt x="6752" y="1902"/>
                  <a:pt x="9611" y="1902"/>
                </a:cubicBezTo>
                <a:cubicBezTo>
                  <a:pt x="12448" y="1902"/>
                  <a:pt x="15287" y="2978"/>
                  <a:pt x="17446" y="5138"/>
                </a:cubicBezTo>
                <a:cubicBezTo>
                  <a:pt x="17647" y="5321"/>
                  <a:pt x="17897" y="5413"/>
                  <a:pt x="18143" y="5413"/>
                </a:cubicBezTo>
                <a:cubicBezTo>
                  <a:pt x="18389" y="5413"/>
                  <a:pt x="18631" y="5321"/>
                  <a:pt x="18814" y="5138"/>
                </a:cubicBezTo>
                <a:cubicBezTo>
                  <a:pt x="19181" y="4771"/>
                  <a:pt x="19181" y="4170"/>
                  <a:pt x="18814" y="3770"/>
                </a:cubicBezTo>
                <a:cubicBezTo>
                  <a:pt x="16271" y="1260"/>
                  <a:pt x="12940" y="1"/>
                  <a:pt x="9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1823625" y="3607551"/>
            <a:ext cx="1900784" cy="1535919"/>
          </a:xfrm>
          <a:custGeom>
            <a:avLst/>
            <a:gdLst/>
            <a:ahLst/>
            <a:cxnLst/>
            <a:rect l="l" t="t" r="r" b="b"/>
            <a:pathLst>
              <a:path w="52205" h="42184" extrusionOk="0">
                <a:moveTo>
                  <a:pt x="7606" y="0"/>
                </a:moveTo>
                <a:cubicBezTo>
                  <a:pt x="7207" y="0"/>
                  <a:pt x="6801" y="71"/>
                  <a:pt x="6405" y="220"/>
                </a:cubicBezTo>
                <a:cubicBezTo>
                  <a:pt x="4637" y="887"/>
                  <a:pt x="3736" y="2855"/>
                  <a:pt x="4403" y="4623"/>
                </a:cubicBezTo>
                <a:lnTo>
                  <a:pt x="12609" y="33044"/>
                </a:lnTo>
                <a:cubicBezTo>
                  <a:pt x="11241" y="31009"/>
                  <a:pt x="9740" y="28974"/>
                  <a:pt x="8473" y="27707"/>
                </a:cubicBezTo>
                <a:cubicBezTo>
                  <a:pt x="6686" y="25979"/>
                  <a:pt x="4314" y="25555"/>
                  <a:pt x="2473" y="25555"/>
                </a:cubicBezTo>
                <a:cubicBezTo>
                  <a:pt x="2252" y="25555"/>
                  <a:pt x="2039" y="25561"/>
                  <a:pt x="1835" y="25572"/>
                </a:cubicBezTo>
                <a:cubicBezTo>
                  <a:pt x="734" y="25605"/>
                  <a:pt x="0" y="26773"/>
                  <a:pt x="500" y="27807"/>
                </a:cubicBezTo>
                <a:cubicBezTo>
                  <a:pt x="1901" y="30742"/>
                  <a:pt x="4670" y="36546"/>
                  <a:pt x="7305" y="42184"/>
                </a:cubicBezTo>
                <a:lnTo>
                  <a:pt x="52204" y="42184"/>
                </a:lnTo>
                <a:cubicBezTo>
                  <a:pt x="51870" y="40149"/>
                  <a:pt x="51403" y="38347"/>
                  <a:pt x="50870" y="37113"/>
                </a:cubicBezTo>
                <a:cubicBezTo>
                  <a:pt x="48601" y="31876"/>
                  <a:pt x="46867" y="24004"/>
                  <a:pt x="44065" y="22936"/>
                </a:cubicBezTo>
                <a:cubicBezTo>
                  <a:pt x="43690" y="22795"/>
                  <a:pt x="43329" y="22734"/>
                  <a:pt x="42985" y="22734"/>
                </a:cubicBezTo>
                <a:cubicBezTo>
                  <a:pt x="40727" y="22734"/>
                  <a:pt x="39195" y="25372"/>
                  <a:pt x="39195" y="25372"/>
                </a:cubicBezTo>
                <a:cubicBezTo>
                  <a:pt x="39195" y="25372"/>
                  <a:pt x="37711" y="20209"/>
                  <a:pt x="33681" y="20209"/>
                </a:cubicBezTo>
                <a:cubicBezTo>
                  <a:pt x="33438" y="20209"/>
                  <a:pt x="33186" y="20228"/>
                  <a:pt x="32924" y="20268"/>
                </a:cubicBezTo>
                <a:cubicBezTo>
                  <a:pt x="29888" y="20768"/>
                  <a:pt x="28854" y="26172"/>
                  <a:pt x="28854" y="26172"/>
                </a:cubicBezTo>
                <a:cubicBezTo>
                  <a:pt x="28854" y="26172"/>
                  <a:pt x="26647" y="18891"/>
                  <a:pt x="22870" y="18891"/>
                </a:cubicBezTo>
                <a:cubicBezTo>
                  <a:pt x="22573" y="18891"/>
                  <a:pt x="22266" y="18936"/>
                  <a:pt x="21949" y="19034"/>
                </a:cubicBezTo>
                <a:cubicBezTo>
                  <a:pt x="20248" y="19567"/>
                  <a:pt x="19281" y="21402"/>
                  <a:pt x="18713" y="23470"/>
                </a:cubicBezTo>
                <a:lnTo>
                  <a:pt x="10808" y="2222"/>
                </a:lnTo>
                <a:cubicBezTo>
                  <a:pt x="10290" y="850"/>
                  <a:pt x="8989" y="0"/>
                  <a:pt x="7606" y="0"/>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960672" y="862825"/>
            <a:ext cx="1470843" cy="380316"/>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txBox="1">
            <a:spLocks noGrp="1"/>
          </p:cNvSpPr>
          <p:nvPr>
            <p:ph type="ctrTitle" idx="4294967295"/>
          </p:nvPr>
        </p:nvSpPr>
        <p:spPr>
          <a:xfrm>
            <a:off x="1105677" y="3355722"/>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rPr>
              <a:t>PAY</a:t>
            </a:r>
            <a:endParaRPr sz="25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2020881" y="41221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Short Insights of Project</a:t>
            </a:r>
            <a:endParaRPr b="1" dirty="0">
              <a:latin typeface="Times New Roman" panose="02020603050405020304" pitchFamily="18" charset="0"/>
              <a:cs typeface="Times New Roman" panose="02020603050405020304" pitchFamily="18" charset="0"/>
            </a:endParaRPr>
          </a:p>
        </p:txBody>
      </p:sp>
      <p:sp>
        <p:nvSpPr>
          <p:cNvPr id="172" name="Google Shape;172;p17"/>
          <p:cNvSpPr txBox="1"/>
          <p:nvPr/>
        </p:nvSpPr>
        <p:spPr>
          <a:xfrm>
            <a:off x="1144110" y="2942843"/>
            <a:ext cx="1661241" cy="54371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It's the closest planet to the Sun</a:t>
            </a:r>
            <a:endParaRPr sz="1200">
              <a:solidFill>
                <a:srgbClr val="FFFFFF"/>
              </a:solidFill>
              <a:latin typeface="Roboto"/>
              <a:ea typeface="Roboto"/>
              <a:cs typeface="Roboto"/>
              <a:sym typeface="Roboto"/>
            </a:endParaRPr>
          </a:p>
        </p:txBody>
      </p:sp>
      <p:sp>
        <p:nvSpPr>
          <p:cNvPr id="177" name="Google Shape;177;p17"/>
          <p:cNvSpPr txBox="1"/>
          <p:nvPr/>
        </p:nvSpPr>
        <p:spPr>
          <a:xfrm>
            <a:off x="2875751" y="2942843"/>
            <a:ext cx="1660927" cy="54371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Despite being red, Mars is a cold place</a:t>
            </a:r>
            <a:endParaRPr sz="1200">
              <a:solidFill>
                <a:srgbClr val="FFFFFF"/>
              </a:solidFill>
              <a:latin typeface="Roboto"/>
              <a:ea typeface="Roboto"/>
              <a:cs typeface="Roboto"/>
              <a:sym typeface="Roboto"/>
            </a:endParaRPr>
          </a:p>
        </p:txBody>
      </p:sp>
      <p:sp>
        <p:nvSpPr>
          <p:cNvPr id="182" name="Google Shape;182;p17"/>
          <p:cNvSpPr txBox="1"/>
          <p:nvPr/>
        </p:nvSpPr>
        <p:spPr>
          <a:xfrm flipH="1">
            <a:off x="4607243" y="2942843"/>
            <a:ext cx="1661241" cy="54371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It's a gas giant and the biggest planet</a:t>
            </a:r>
            <a:endParaRPr sz="1200">
              <a:solidFill>
                <a:srgbClr val="FFFFFF"/>
              </a:solidFill>
              <a:latin typeface="Roboto"/>
              <a:ea typeface="Roboto"/>
              <a:cs typeface="Roboto"/>
              <a:sym typeface="Roboto"/>
            </a:endParaRPr>
          </a:p>
        </p:txBody>
      </p:sp>
      <p:grpSp>
        <p:nvGrpSpPr>
          <p:cNvPr id="2" name="Group 1">
            <a:extLst>
              <a:ext uri="{FF2B5EF4-FFF2-40B4-BE49-F238E27FC236}">
                <a16:creationId xmlns:a16="http://schemas.microsoft.com/office/drawing/2014/main" id="{D5FE5891-5BDE-C7C9-F0EF-E3CE3D555256}"/>
              </a:ext>
            </a:extLst>
          </p:cNvPr>
          <p:cNvGrpSpPr/>
          <p:nvPr/>
        </p:nvGrpSpPr>
        <p:grpSpPr>
          <a:xfrm rot="5400000">
            <a:off x="6063436" y="2172875"/>
            <a:ext cx="5143500" cy="797750"/>
            <a:chOff x="-10270" y="1084038"/>
            <a:chExt cx="9164540" cy="797750"/>
          </a:xfrm>
        </p:grpSpPr>
        <p:sp>
          <p:nvSpPr>
            <p:cNvPr id="168" name="Google Shape;168;p17"/>
            <p:cNvSpPr/>
            <p:nvPr/>
          </p:nvSpPr>
          <p:spPr>
            <a:xfrm>
              <a:off x="0" y="1084038"/>
              <a:ext cx="9154270" cy="140829"/>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10269" y="1286373"/>
              <a:ext cx="9154269" cy="140830"/>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1" y="1513664"/>
              <a:ext cx="9154269" cy="140831"/>
            </a:xfrm>
            <a:prstGeom prst="rect">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10270" y="1740956"/>
              <a:ext cx="9143999" cy="140832"/>
            </a:xfrm>
            <a:prstGeom prst="rect">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ardrop 6">
            <a:extLst>
              <a:ext uri="{FF2B5EF4-FFF2-40B4-BE49-F238E27FC236}">
                <a16:creationId xmlns:a16="http://schemas.microsoft.com/office/drawing/2014/main" id="{1B34CF6F-6030-4802-D1F8-2C51381B2974}"/>
              </a:ext>
            </a:extLst>
          </p:cNvPr>
          <p:cNvSpPr/>
          <p:nvPr/>
        </p:nvSpPr>
        <p:spPr>
          <a:xfrm rot="10800000">
            <a:off x="-43559" y="2200657"/>
            <a:ext cx="3043865" cy="2943249"/>
          </a:xfrm>
          <a:prstGeom prst="teardrop">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1B65307-8541-0F15-EDB1-EC560B0482EC}"/>
              </a:ext>
            </a:extLst>
          </p:cNvPr>
          <p:cNvSpPr/>
          <p:nvPr/>
        </p:nvSpPr>
        <p:spPr>
          <a:xfrm>
            <a:off x="312274" y="1204405"/>
            <a:ext cx="1861966" cy="1876426"/>
          </a:xfrm>
          <a:prstGeom prst="ellipse">
            <a:avLst/>
          </a:prstGeom>
          <a:solidFill>
            <a:schemeClr val="accent2">
              <a:lumMod val="40000"/>
              <a:lumOff val="60000"/>
            </a:schemeClr>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23FFE1ED-3347-0957-027D-3AB6A821AF84}"/>
              </a:ext>
            </a:extLst>
          </p:cNvPr>
          <p:cNvSpPr txBox="1"/>
          <p:nvPr/>
        </p:nvSpPr>
        <p:spPr>
          <a:xfrm>
            <a:off x="766857" y="1115362"/>
            <a:ext cx="7066503" cy="2462213"/>
          </a:xfrm>
          <a:prstGeom prst="rect">
            <a:avLst/>
          </a:prstGeom>
          <a:noFill/>
        </p:spPr>
        <p:txBody>
          <a:bodyPr wrap="square" rtlCol="0">
            <a:spAutoFit/>
          </a:bodyPr>
          <a:lstStyle/>
          <a:p>
            <a:pPr algn="just"/>
            <a:r>
              <a:rPr lang="en-US" dirty="0">
                <a:latin typeface="Times New Roman" panose="02020603050405020304" pitchFamily="18" charset="0"/>
                <a:ea typeface="Roboto" panose="02000000000000000000" pitchFamily="2" charset="0"/>
                <a:cs typeface="Times New Roman" panose="02020603050405020304" pitchFamily="18" charset="0"/>
              </a:rPr>
              <a:t>In our E-Commerce project, we focused on analyzing and visualizing key performance indicators (KPIs) across various tools like Excel, Tableau, Power BI, and SQL. Each module was used to address specific aspects of the data, such as sales trends, customer behavior, and product performance.</a:t>
            </a:r>
          </a:p>
          <a:p>
            <a:pPr algn="just"/>
            <a:endParaRPr lang="en-US" dirty="0">
              <a:latin typeface="Times New Roman" panose="02020603050405020304" pitchFamily="18" charset="0"/>
              <a:ea typeface="Roboto" panose="02000000000000000000" pitchFamily="2" charset="0"/>
              <a:cs typeface="Times New Roman" panose="02020603050405020304" pitchFamily="18" charset="0"/>
            </a:endParaRPr>
          </a:p>
          <a:p>
            <a:pPr algn="just"/>
            <a:r>
              <a:rPr lang="en-US" dirty="0">
                <a:latin typeface="Times New Roman" panose="02020603050405020304" pitchFamily="18" charset="0"/>
                <a:ea typeface="Roboto" panose="02000000000000000000" pitchFamily="2" charset="0"/>
                <a:cs typeface="Times New Roman" panose="02020603050405020304" pitchFamily="18" charset="0"/>
              </a:rPr>
              <a:t>We solved different KPIs, including revenue, order stats, and customer segmentation, and combined the insights into an interactive dashboard that provided a comprehensive overview of the eCommerce store's performance.</a:t>
            </a:r>
          </a:p>
          <a:p>
            <a:pPr algn="just"/>
            <a:endParaRPr lang="en-US" dirty="0">
              <a:latin typeface="Times New Roman" panose="02020603050405020304" pitchFamily="18" charset="0"/>
              <a:ea typeface="Roboto" panose="02000000000000000000" pitchFamily="2" charset="0"/>
              <a:cs typeface="Times New Roman" panose="02020603050405020304" pitchFamily="18" charset="0"/>
            </a:endParaRPr>
          </a:p>
          <a:p>
            <a:pPr algn="just"/>
            <a:r>
              <a:rPr lang="en-US" dirty="0">
                <a:latin typeface="Times New Roman" panose="02020603050405020304" pitchFamily="18" charset="0"/>
                <a:ea typeface="Roboto" panose="02000000000000000000" pitchFamily="2" charset="0"/>
                <a:cs typeface="Times New Roman" panose="02020603050405020304" pitchFamily="18" charset="0"/>
              </a:rPr>
              <a:t>This integrated approach allowed us to gain a deep understanding of the data and make informed decisions.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2335981" y="252412"/>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Excel Module</a:t>
            </a:r>
            <a:endParaRPr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8D4A26F-975F-8875-D7CA-384D5B71445C}"/>
              </a:ext>
            </a:extLst>
          </p:cNvPr>
          <p:cNvPicPr>
            <a:picLocks noChangeAspect="1"/>
          </p:cNvPicPr>
          <p:nvPr/>
        </p:nvPicPr>
        <p:blipFill>
          <a:blip r:embed="rId3"/>
          <a:stretch>
            <a:fillRect/>
          </a:stretch>
        </p:blipFill>
        <p:spPr>
          <a:xfrm>
            <a:off x="244098" y="995953"/>
            <a:ext cx="8698184" cy="3490806"/>
          </a:xfrm>
          <a:prstGeom prst="rect">
            <a:avLst/>
          </a:prstGeom>
        </p:spPr>
      </p:pic>
    </p:spTree>
    <p:extLst>
      <p:ext uri="{BB962C8B-B14F-4D97-AF65-F5344CB8AC3E}">
        <p14:creationId xmlns:p14="http://schemas.microsoft.com/office/powerpoint/2010/main" val="174437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2335981" y="252412"/>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Tableau Module</a:t>
            </a:r>
            <a:endParaRPr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A54B2C6-DE35-C210-0F4F-C64512F92A25}"/>
              </a:ext>
            </a:extLst>
          </p:cNvPr>
          <p:cNvPicPr>
            <a:picLocks noChangeAspect="1"/>
          </p:cNvPicPr>
          <p:nvPr/>
        </p:nvPicPr>
        <p:blipFill>
          <a:blip r:embed="rId3"/>
          <a:stretch>
            <a:fillRect/>
          </a:stretch>
        </p:blipFill>
        <p:spPr>
          <a:xfrm>
            <a:off x="182105" y="788881"/>
            <a:ext cx="8779790" cy="4102207"/>
          </a:xfrm>
          <a:prstGeom prst="rect">
            <a:avLst/>
          </a:prstGeom>
        </p:spPr>
      </p:pic>
    </p:spTree>
    <p:extLst>
      <p:ext uri="{BB962C8B-B14F-4D97-AF65-F5344CB8AC3E}">
        <p14:creationId xmlns:p14="http://schemas.microsoft.com/office/powerpoint/2010/main" val="1763488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2335981" y="252412"/>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PowerBI Module</a:t>
            </a:r>
            <a:endParaRPr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0958C7E-2096-37CD-FC57-19715B5708BC}"/>
              </a:ext>
            </a:extLst>
          </p:cNvPr>
          <p:cNvPicPr>
            <a:picLocks noChangeAspect="1"/>
          </p:cNvPicPr>
          <p:nvPr/>
        </p:nvPicPr>
        <p:blipFill>
          <a:blip r:embed="rId3"/>
          <a:stretch>
            <a:fillRect/>
          </a:stretch>
        </p:blipFill>
        <p:spPr>
          <a:xfrm>
            <a:off x="92988" y="1084881"/>
            <a:ext cx="4479012" cy="2837157"/>
          </a:xfrm>
          <a:prstGeom prst="rect">
            <a:avLst/>
          </a:prstGeom>
        </p:spPr>
      </p:pic>
      <p:pic>
        <p:nvPicPr>
          <p:cNvPr id="5" name="Picture 4">
            <a:extLst>
              <a:ext uri="{FF2B5EF4-FFF2-40B4-BE49-F238E27FC236}">
                <a16:creationId xmlns:a16="http://schemas.microsoft.com/office/drawing/2014/main" id="{17B8FCD8-3397-5DA9-F1AD-70533EAEB302}"/>
              </a:ext>
            </a:extLst>
          </p:cNvPr>
          <p:cNvPicPr>
            <a:picLocks noChangeAspect="1"/>
          </p:cNvPicPr>
          <p:nvPr/>
        </p:nvPicPr>
        <p:blipFill>
          <a:blip r:embed="rId4"/>
          <a:stretch>
            <a:fillRect/>
          </a:stretch>
        </p:blipFill>
        <p:spPr>
          <a:xfrm>
            <a:off x="4626246" y="1076164"/>
            <a:ext cx="4347275" cy="2837158"/>
          </a:xfrm>
          <a:prstGeom prst="rect">
            <a:avLst/>
          </a:prstGeom>
        </p:spPr>
      </p:pic>
    </p:spTree>
    <p:extLst>
      <p:ext uri="{BB962C8B-B14F-4D97-AF65-F5344CB8AC3E}">
        <p14:creationId xmlns:p14="http://schemas.microsoft.com/office/powerpoint/2010/main" val="197672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41" name="Teardrop 40">
            <a:extLst>
              <a:ext uri="{FF2B5EF4-FFF2-40B4-BE49-F238E27FC236}">
                <a16:creationId xmlns:a16="http://schemas.microsoft.com/office/drawing/2014/main" id="{DDB8494A-61C9-4BB0-F767-DA3F9BEE7EDF}"/>
              </a:ext>
            </a:extLst>
          </p:cNvPr>
          <p:cNvSpPr/>
          <p:nvPr/>
        </p:nvSpPr>
        <p:spPr>
          <a:xfrm rot="10800000">
            <a:off x="-43559" y="2200657"/>
            <a:ext cx="3043865" cy="2943249"/>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Google Shape;167;p17"/>
          <p:cNvSpPr txBox="1">
            <a:spLocks noGrp="1"/>
          </p:cNvSpPr>
          <p:nvPr>
            <p:ph type="title"/>
          </p:nvPr>
        </p:nvSpPr>
        <p:spPr>
          <a:xfrm>
            <a:off x="2335981" y="252412"/>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SQL Module</a:t>
            </a:r>
            <a:endParaRPr b="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CC5CA454-E614-FB76-6BCB-985C867E4F4A}"/>
              </a:ext>
            </a:extLst>
          </p:cNvPr>
          <p:cNvPicPr>
            <a:picLocks noChangeAspect="1"/>
          </p:cNvPicPr>
          <p:nvPr/>
        </p:nvPicPr>
        <p:blipFill>
          <a:blip r:embed="rId3"/>
          <a:srcRect l="-2397" b="31661"/>
          <a:stretch/>
        </p:blipFill>
        <p:spPr>
          <a:xfrm>
            <a:off x="539564" y="1098791"/>
            <a:ext cx="2231755" cy="911372"/>
          </a:xfrm>
          <a:prstGeom prst="rect">
            <a:avLst/>
          </a:prstGeom>
        </p:spPr>
      </p:pic>
      <p:pic>
        <p:nvPicPr>
          <p:cNvPr id="19" name="Picture 18">
            <a:extLst>
              <a:ext uri="{FF2B5EF4-FFF2-40B4-BE49-F238E27FC236}">
                <a16:creationId xmlns:a16="http://schemas.microsoft.com/office/drawing/2014/main" id="{6520C592-F87B-40E1-4690-C337B4BC9F40}"/>
              </a:ext>
            </a:extLst>
          </p:cNvPr>
          <p:cNvPicPr>
            <a:picLocks noChangeAspect="1"/>
          </p:cNvPicPr>
          <p:nvPr/>
        </p:nvPicPr>
        <p:blipFill>
          <a:blip r:embed="rId4"/>
          <a:srcRect b="30303"/>
          <a:stretch/>
        </p:blipFill>
        <p:spPr>
          <a:xfrm>
            <a:off x="190317" y="2612544"/>
            <a:ext cx="2781541" cy="701101"/>
          </a:xfrm>
          <a:prstGeom prst="rect">
            <a:avLst/>
          </a:prstGeom>
        </p:spPr>
      </p:pic>
      <p:pic>
        <p:nvPicPr>
          <p:cNvPr id="21" name="Picture 20">
            <a:extLst>
              <a:ext uri="{FF2B5EF4-FFF2-40B4-BE49-F238E27FC236}">
                <a16:creationId xmlns:a16="http://schemas.microsoft.com/office/drawing/2014/main" id="{63649529-7062-F27C-B363-03C069AC9BA2}"/>
              </a:ext>
            </a:extLst>
          </p:cNvPr>
          <p:cNvPicPr>
            <a:picLocks noChangeAspect="1"/>
          </p:cNvPicPr>
          <p:nvPr/>
        </p:nvPicPr>
        <p:blipFill>
          <a:blip r:embed="rId5"/>
          <a:stretch>
            <a:fillRect/>
          </a:stretch>
        </p:blipFill>
        <p:spPr>
          <a:xfrm>
            <a:off x="320252" y="3995933"/>
            <a:ext cx="2751058" cy="701101"/>
          </a:xfrm>
          <a:prstGeom prst="rect">
            <a:avLst/>
          </a:prstGeom>
        </p:spPr>
      </p:pic>
      <p:pic>
        <p:nvPicPr>
          <p:cNvPr id="23" name="Picture 22">
            <a:extLst>
              <a:ext uri="{FF2B5EF4-FFF2-40B4-BE49-F238E27FC236}">
                <a16:creationId xmlns:a16="http://schemas.microsoft.com/office/drawing/2014/main" id="{952B86A4-97ED-795F-6282-83D4B5B43867}"/>
              </a:ext>
            </a:extLst>
          </p:cNvPr>
          <p:cNvPicPr>
            <a:picLocks noChangeAspect="1"/>
          </p:cNvPicPr>
          <p:nvPr/>
        </p:nvPicPr>
        <p:blipFill>
          <a:blip r:embed="rId6"/>
          <a:srcRect b="24109"/>
          <a:stretch/>
        </p:blipFill>
        <p:spPr>
          <a:xfrm>
            <a:off x="3798162" y="1098791"/>
            <a:ext cx="1966130" cy="734492"/>
          </a:xfrm>
          <a:prstGeom prst="rect">
            <a:avLst/>
          </a:prstGeom>
        </p:spPr>
      </p:pic>
      <p:pic>
        <p:nvPicPr>
          <p:cNvPr id="25" name="Picture 24">
            <a:extLst>
              <a:ext uri="{FF2B5EF4-FFF2-40B4-BE49-F238E27FC236}">
                <a16:creationId xmlns:a16="http://schemas.microsoft.com/office/drawing/2014/main" id="{78FDCA60-0BA8-2358-5963-A1D8E6BF06C0}"/>
              </a:ext>
            </a:extLst>
          </p:cNvPr>
          <p:cNvPicPr>
            <a:picLocks noChangeAspect="1"/>
          </p:cNvPicPr>
          <p:nvPr/>
        </p:nvPicPr>
        <p:blipFill>
          <a:blip r:embed="rId7"/>
          <a:srcRect r="15961" b="25860"/>
          <a:stretch/>
        </p:blipFill>
        <p:spPr>
          <a:xfrm>
            <a:off x="3798162" y="1897098"/>
            <a:ext cx="1966130" cy="734492"/>
          </a:xfrm>
          <a:prstGeom prst="rect">
            <a:avLst/>
          </a:prstGeom>
        </p:spPr>
      </p:pic>
      <p:pic>
        <p:nvPicPr>
          <p:cNvPr id="27" name="Picture 26">
            <a:extLst>
              <a:ext uri="{FF2B5EF4-FFF2-40B4-BE49-F238E27FC236}">
                <a16:creationId xmlns:a16="http://schemas.microsoft.com/office/drawing/2014/main" id="{617965C4-5795-E749-5977-E8CAD8CDF935}"/>
              </a:ext>
            </a:extLst>
          </p:cNvPr>
          <p:cNvPicPr>
            <a:picLocks noChangeAspect="1"/>
          </p:cNvPicPr>
          <p:nvPr/>
        </p:nvPicPr>
        <p:blipFill>
          <a:blip r:embed="rId8"/>
          <a:srcRect r="5868" b="10552"/>
          <a:stretch/>
        </p:blipFill>
        <p:spPr>
          <a:xfrm>
            <a:off x="3648341" y="3202169"/>
            <a:ext cx="2202269" cy="1315587"/>
          </a:xfrm>
          <a:prstGeom prst="rect">
            <a:avLst/>
          </a:prstGeom>
        </p:spPr>
      </p:pic>
      <p:sp>
        <p:nvSpPr>
          <p:cNvPr id="30" name="TextBox 29">
            <a:extLst>
              <a:ext uri="{FF2B5EF4-FFF2-40B4-BE49-F238E27FC236}">
                <a16:creationId xmlns:a16="http://schemas.microsoft.com/office/drawing/2014/main" id="{77873A61-2D37-C590-1CD0-870B0C00BE57}"/>
              </a:ext>
            </a:extLst>
          </p:cNvPr>
          <p:cNvSpPr txBox="1"/>
          <p:nvPr/>
        </p:nvSpPr>
        <p:spPr>
          <a:xfrm>
            <a:off x="1293139" y="615967"/>
            <a:ext cx="805284" cy="369332"/>
          </a:xfrm>
          <a:prstGeom prst="rect">
            <a:avLst/>
          </a:prstGeom>
          <a:noFill/>
        </p:spPr>
        <p:txBody>
          <a:bodyPr wrap="square" rtlCol="0">
            <a:spAutoFit/>
          </a:bodyPr>
          <a:lstStyle/>
          <a:p>
            <a:r>
              <a:rPr lang="en-US" b="1" dirty="0">
                <a:highlight>
                  <a:srgbClr val="CDCCC7"/>
                </a:highlight>
              </a:rPr>
              <a:t>KPI 1</a:t>
            </a:r>
          </a:p>
        </p:txBody>
      </p:sp>
      <p:sp>
        <p:nvSpPr>
          <p:cNvPr id="31" name="TextBox 30">
            <a:extLst>
              <a:ext uri="{FF2B5EF4-FFF2-40B4-BE49-F238E27FC236}">
                <a16:creationId xmlns:a16="http://schemas.microsoft.com/office/drawing/2014/main" id="{C92ED882-8222-B6C5-98FD-561BC0F2E20B}"/>
              </a:ext>
            </a:extLst>
          </p:cNvPr>
          <p:cNvSpPr txBox="1"/>
          <p:nvPr/>
        </p:nvSpPr>
        <p:spPr>
          <a:xfrm>
            <a:off x="1286121" y="2183957"/>
            <a:ext cx="805284" cy="369332"/>
          </a:xfrm>
          <a:prstGeom prst="rect">
            <a:avLst/>
          </a:prstGeom>
          <a:noFill/>
        </p:spPr>
        <p:txBody>
          <a:bodyPr wrap="square" rtlCol="0">
            <a:spAutoFit/>
          </a:bodyPr>
          <a:lstStyle/>
          <a:p>
            <a:r>
              <a:rPr lang="en-US" b="1" dirty="0">
                <a:highlight>
                  <a:srgbClr val="CDCCC7"/>
                </a:highlight>
              </a:rPr>
              <a:t>KPI 2</a:t>
            </a:r>
          </a:p>
        </p:txBody>
      </p:sp>
      <p:sp>
        <p:nvSpPr>
          <p:cNvPr id="32" name="TextBox 31">
            <a:extLst>
              <a:ext uri="{FF2B5EF4-FFF2-40B4-BE49-F238E27FC236}">
                <a16:creationId xmlns:a16="http://schemas.microsoft.com/office/drawing/2014/main" id="{F02482F0-404D-1D08-FA9A-5C6CCEFAEB86}"/>
              </a:ext>
            </a:extLst>
          </p:cNvPr>
          <p:cNvSpPr txBox="1"/>
          <p:nvPr/>
        </p:nvSpPr>
        <p:spPr>
          <a:xfrm>
            <a:off x="1278923" y="3609901"/>
            <a:ext cx="805284" cy="369332"/>
          </a:xfrm>
          <a:prstGeom prst="rect">
            <a:avLst/>
          </a:prstGeom>
          <a:noFill/>
        </p:spPr>
        <p:txBody>
          <a:bodyPr wrap="square" rtlCol="0">
            <a:spAutoFit/>
          </a:bodyPr>
          <a:lstStyle/>
          <a:p>
            <a:r>
              <a:rPr lang="en-US" b="1" dirty="0">
                <a:highlight>
                  <a:srgbClr val="CDCCC7"/>
                </a:highlight>
              </a:rPr>
              <a:t>KPI 3</a:t>
            </a:r>
          </a:p>
        </p:txBody>
      </p:sp>
      <p:sp>
        <p:nvSpPr>
          <p:cNvPr id="33" name="TextBox 32">
            <a:extLst>
              <a:ext uri="{FF2B5EF4-FFF2-40B4-BE49-F238E27FC236}">
                <a16:creationId xmlns:a16="http://schemas.microsoft.com/office/drawing/2014/main" id="{B9C216C8-4BFB-09BC-1549-174BB30048E9}"/>
              </a:ext>
            </a:extLst>
          </p:cNvPr>
          <p:cNvSpPr txBox="1"/>
          <p:nvPr/>
        </p:nvSpPr>
        <p:spPr>
          <a:xfrm>
            <a:off x="4378585" y="709874"/>
            <a:ext cx="805284" cy="369332"/>
          </a:xfrm>
          <a:prstGeom prst="rect">
            <a:avLst/>
          </a:prstGeom>
          <a:noFill/>
        </p:spPr>
        <p:txBody>
          <a:bodyPr wrap="square" rtlCol="0">
            <a:spAutoFit/>
          </a:bodyPr>
          <a:lstStyle/>
          <a:p>
            <a:r>
              <a:rPr lang="en-US" b="1" dirty="0">
                <a:highlight>
                  <a:srgbClr val="CDCCC7"/>
                </a:highlight>
              </a:rPr>
              <a:t>KPI 4</a:t>
            </a:r>
          </a:p>
        </p:txBody>
      </p:sp>
      <p:sp>
        <p:nvSpPr>
          <p:cNvPr id="34" name="TextBox 33">
            <a:extLst>
              <a:ext uri="{FF2B5EF4-FFF2-40B4-BE49-F238E27FC236}">
                <a16:creationId xmlns:a16="http://schemas.microsoft.com/office/drawing/2014/main" id="{813EA17D-7B86-94AF-93CC-0EC79AD24435}"/>
              </a:ext>
            </a:extLst>
          </p:cNvPr>
          <p:cNvSpPr txBox="1"/>
          <p:nvPr/>
        </p:nvSpPr>
        <p:spPr>
          <a:xfrm>
            <a:off x="4393381" y="2778428"/>
            <a:ext cx="805284" cy="369332"/>
          </a:xfrm>
          <a:prstGeom prst="rect">
            <a:avLst/>
          </a:prstGeom>
          <a:noFill/>
        </p:spPr>
        <p:txBody>
          <a:bodyPr wrap="square" rtlCol="0">
            <a:spAutoFit/>
          </a:bodyPr>
          <a:lstStyle/>
          <a:p>
            <a:r>
              <a:rPr lang="en-US" b="1" dirty="0">
                <a:highlight>
                  <a:srgbClr val="CDCCC7"/>
                </a:highlight>
              </a:rPr>
              <a:t>KPI 5</a:t>
            </a:r>
          </a:p>
        </p:txBody>
      </p:sp>
      <p:sp>
        <p:nvSpPr>
          <p:cNvPr id="35" name="TextBox 34">
            <a:extLst>
              <a:ext uri="{FF2B5EF4-FFF2-40B4-BE49-F238E27FC236}">
                <a16:creationId xmlns:a16="http://schemas.microsoft.com/office/drawing/2014/main" id="{E36CA7AE-FF30-1651-6591-4FE4F425E029}"/>
              </a:ext>
            </a:extLst>
          </p:cNvPr>
          <p:cNvSpPr txBox="1"/>
          <p:nvPr/>
        </p:nvSpPr>
        <p:spPr>
          <a:xfrm>
            <a:off x="7154663" y="1281371"/>
            <a:ext cx="805284" cy="369332"/>
          </a:xfrm>
          <a:prstGeom prst="rect">
            <a:avLst/>
          </a:prstGeom>
          <a:noFill/>
        </p:spPr>
        <p:txBody>
          <a:bodyPr wrap="square" rtlCol="0">
            <a:spAutoFit/>
          </a:bodyPr>
          <a:lstStyle/>
          <a:p>
            <a:r>
              <a:rPr lang="en-US" b="1" dirty="0">
                <a:highlight>
                  <a:srgbClr val="CDCCC7"/>
                </a:highlight>
              </a:rPr>
              <a:t>KPI 6</a:t>
            </a:r>
          </a:p>
        </p:txBody>
      </p:sp>
      <p:grpSp>
        <p:nvGrpSpPr>
          <p:cNvPr id="36" name="Group 35">
            <a:extLst>
              <a:ext uri="{FF2B5EF4-FFF2-40B4-BE49-F238E27FC236}">
                <a16:creationId xmlns:a16="http://schemas.microsoft.com/office/drawing/2014/main" id="{F36B1B7F-6A82-DD7A-9322-F0D8A2698A2E}"/>
              </a:ext>
            </a:extLst>
          </p:cNvPr>
          <p:cNvGrpSpPr/>
          <p:nvPr/>
        </p:nvGrpSpPr>
        <p:grpSpPr>
          <a:xfrm rot="5400000">
            <a:off x="6063436" y="2172875"/>
            <a:ext cx="5143500" cy="797750"/>
            <a:chOff x="-10270" y="1084038"/>
            <a:chExt cx="9164540" cy="797750"/>
          </a:xfrm>
        </p:grpSpPr>
        <p:sp>
          <p:nvSpPr>
            <p:cNvPr id="37" name="Google Shape;168;p17">
              <a:extLst>
                <a:ext uri="{FF2B5EF4-FFF2-40B4-BE49-F238E27FC236}">
                  <a16:creationId xmlns:a16="http://schemas.microsoft.com/office/drawing/2014/main" id="{6CC417D8-0D21-B7B5-5DF2-D9D61605B666}"/>
                </a:ext>
              </a:extLst>
            </p:cNvPr>
            <p:cNvSpPr/>
            <p:nvPr/>
          </p:nvSpPr>
          <p:spPr>
            <a:xfrm>
              <a:off x="0" y="1084038"/>
              <a:ext cx="9154270" cy="140829"/>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3;p17">
              <a:extLst>
                <a:ext uri="{FF2B5EF4-FFF2-40B4-BE49-F238E27FC236}">
                  <a16:creationId xmlns:a16="http://schemas.microsoft.com/office/drawing/2014/main" id="{84535563-228C-374C-1963-21ADE0FBAA5B}"/>
                </a:ext>
              </a:extLst>
            </p:cNvPr>
            <p:cNvSpPr/>
            <p:nvPr/>
          </p:nvSpPr>
          <p:spPr>
            <a:xfrm>
              <a:off x="-10269" y="1286373"/>
              <a:ext cx="9154269" cy="140830"/>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8;p17">
              <a:extLst>
                <a:ext uri="{FF2B5EF4-FFF2-40B4-BE49-F238E27FC236}">
                  <a16:creationId xmlns:a16="http://schemas.microsoft.com/office/drawing/2014/main" id="{F82BF2AA-3725-4BB8-ABFF-06F55675D1F7}"/>
                </a:ext>
              </a:extLst>
            </p:cNvPr>
            <p:cNvSpPr/>
            <p:nvPr/>
          </p:nvSpPr>
          <p:spPr>
            <a:xfrm>
              <a:off x="1" y="1513664"/>
              <a:ext cx="9154269" cy="140831"/>
            </a:xfrm>
            <a:prstGeom prst="rect">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3;p17">
              <a:extLst>
                <a:ext uri="{FF2B5EF4-FFF2-40B4-BE49-F238E27FC236}">
                  <a16:creationId xmlns:a16="http://schemas.microsoft.com/office/drawing/2014/main" id="{E5D943F2-35F1-BCF4-2824-A01B7AF25BF6}"/>
                </a:ext>
              </a:extLst>
            </p:cNvPr>
            <p:cNvSpPr/>
            <p:nvPr/>
          </p:nvSpPr>
          <p:spPr>
            <a:xfrm>
              <a:off x="-10270" y="1740956"/>
              <a:ext cx="9143999" cy="140832"/>
            </a:xfrm>
            <a:prstGeom prst="rect">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a:extLst>
              <a:ext uri="{FF2B5EF4-FFF2-40B4-BE49-F238E27FC236}">
                <a16:creationId xmlns:a16="http://schemas.microsoft.com/office/drawing/2014/main" id="{378D428D-4ABF-16CB-1563-A1726E12C5D9}"/>
              </a:ext>
            </a:extLst>
          </p:cNvPr>
          <p:cNvPicPr>
            <a:picLocks noChangeAspect="1"/>
          </p:cNvPicPr>
          <p:nvPr/>
        </p:nvPicPr>
        <p:blipFill>
          <a:blip r:embed="rId9"/>
          <a:stretch>
            <a:fillRect/>
          </a:stretch>
        </p:blipFill>
        <p:spPr>
          <a:xfrm>
            <a:off x="6427641" y="1800729"/>
            <a:ext cx="2138748" cy="2178504"/>
          </a:xfrm>
          <a:prstGeom prst="rect">
            <a:avLst/>
          </a:prstGeom>
        </p:spPr>
      </p:pic>
    </p:spTree>
    <p:extLst>
      <p:ext uri="{BB962C8B-B14F-4D97-AF65-F5344CB8AC3E}">
        <p14:creationId xmlns:p14="http://schemas.microsoft.com/office/powerpoint/2010/main" val="126767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grpSp>
        <p:nvGrpSpPr>
          <p:cNvPr id="410" name="Google Shape;410;p22"/>
          <p:cNvGrpSpPr/>
          <p:nvPr/>
        </p:nvGrpSpPr>
        <p:grpSpPr>
          <a:xfrm>
            <a:off x="685666" y="1736139"/>
            <a:ext cx="369594" cy="525619"/>
            <a:chOff x="3342275" y="2615925"/>
            <a:chExt cx="339700" cy="483150"/>
          </a:xfrm>
        </p:grpSpPr>
        <p:sp>
          <p:nvSpPr>
            <p:cNvPr id="411" name="Google Shape;411;p22"/>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2" name="Google Shape;412;p22"/>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3" name="Google Shape;413;p22"/>
          <p:cNvSpPr/>
          <p:nvPr/>
        </p:nvSpPr>
        <p:spPr>
          <a:xfrm>
            <a:off x="607629" y="3755918"/>
            <a:ext cx="525667" cy="492764"/>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4" name="Google Shape;414;p22"/>
          <p:cNvSpPr/>
          <p:nvPr/>
        </p:nvSpPr>
        <p:spPr>
          <a:xfrm>
            <a:off x="607629" y="2754269"/>
            <a:ext cx="525667" cy="492764"/>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Title 6">
            <a:extLst>
              <a:ext uri="{FF2B5EF4-FFF2-40B4-BE49-F238E27FC236}">
                <a16:creationId xmlns:a16="http://schemas.microsoft.com/office/drawing/2014/main" id="{4A674095-D942-753C-2D1C-4997C124ADDB}"/>
              </a:ext>
            </a:extLst>
          </p:cNvPr>
          <p:cNvSpPr>
            <a:spLocks noGrp="1"/>
          </p:cNvSpPr>
          <p:nvPr>
            <p:ph type="title"/>
          </p:nvPr>
        </p:nvSpPr>
        <p:spPr/>
        <p:txBody>
          <a:bodyPr/>
          <a:lstStyle/>
          <a:p>
            <a:endParaRPr lang="en-US"/>
          </a:p>
        </p:txBody>
      </p:sp>
      <p:sp>
        <p:nvSpPr>
          <p:cNvPr id="9" name="Title 8">
            <a:extLst>
              <a:ext uri="{FF2B5EF4-FFF2-40B4-BE49-F238E27FC236}">
                <a16:creationId xmlns:a16="http://schemas.microsoft.com/office/drawing/2014/main" id="{D615075B-5004-E440-D680-BDEB30379246}"/>
              </a:ext>
            </a:extLst>
          </p:cNvPr>
          <p:cNvSpPr>
            <a:spLocks noGrp="1"/>
          </p:cNvSpPr>
          <p:nvPr>
            <p:ph type="title"/>
          </p:nvPr>
        </p:nvSpPr>
        <p:spPr/>
        <p:txBody>
          <a:bodyPr/>
          <a:lstStyle/>
          <a:p>
            <a:endParaRPr lang="en-US"/>
          </a:p>
        </p:txBody>
      </p:sp>
      <p:sp>
        <p:nvSpPr>
          <p:cNvPr id="11" name="Title 10">
            <a:extLst>
              <a:ext uri="{FF2B5EF4-FFF2-40B4-BE49-F238E27FC236}">
                <a16:creationId xmlns:a16="http://schemas.microsoft.com/office/drawing/2014/main" id="{7176187F-14CC-5277-BF05-CE9400A1311E}"/>
              </a:ext>
            </a:extLst>
          </p:cNvPr>
          <p:cNvSpPr>
            <a:spLocks noGrp="1"/>
          </p:cNvSpPr>
          <p:nvPr>
            <p:ph type="title"/>
          </p:nvPr>
        </p:nvSpPr>
        <p:spPr/>
        <p:txBody>
          <a:bodyPr/>
          <a:lstStyle/>
          <a:p>
            <a:endParaRPr lang="en-US"/>
          </a:p>
        </p:txBody>
      </p:sp>
      <p:sp>
        <p:nvSpPr>
          <p:cNvPr id="28" name="Rectangle 27">
            <a:extLst>
              <a:ext uri="{FF2B5EF4-FFF2-40B4-BE49-F238E27FC236}">
                <a16:creationId xmlns:a16="http://schemas.microsoft.com/office/drawing/2014/main" id="{939A6623-CEB0-1A98-BA82-7AA8A0F56643}"/>
              </a:ext>
            </a:extLst>
          </p:cNvPr>
          <p:cNvSpPr/>
          <p:nvPr/>
        </p:nvSpPr>
        <p:spPr>
          <a:xfrm>
            <a:off x="2228850" y="221456"/>
            <a:ext cx="4729163" cy="857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ardrop 28">
            <a:extLst>
              <a:ext uri="{FF2B5EF4-FFF2-40B4-BE49-F238E27FC236}">
                <a16:creationId xmlns:a16="http://schemas.microsoft.com/office/drawing/2014/main" id="{B3B4F61B-3015-8C8F-7405-364F7B229900}"/>
              </a:ext>
            </a:extLst>
          </p:cNvPr>
          <p:cNvSpPr/>
          <p:nvPr/>
        </p:nvSpPr>
        <p:spPr>
          <a:xfrm>
            <a:off x="7191367" y="0"/>
            <a:ext cx="1952633" cy="2028825"/>
          </a:xfrm>
          <a:prstGeom prst="teardrop">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A60E5BE-AC50-D547-2FA3-5EE9C0728971}"/>
              </a:ext>
            </a:extLst>
          </p:cNvPr>
          <p:cNvSpPr/>
          <p:nvPr/>
        </p:nvSpPr>
        <p:spPr>
          <a:xfrm>
            <a:off x="6265031" y="95972"/>
            <a:ext cx="1300137" cy="1269206"/>
          </a:xfrm>
          <a:prstGeom prst="ellips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CDDB575-42CA-2CC7-C84A-D6C4336F3B64}"/>
              </a:ext>
            </a:extLst>
          </p:cNvPr>
          <p:cNvSpPr txBox="1"/>
          <p:nvPr/>
        </p:nvSpPr>
        <p:spPr>
          <a:xfrm>
            <a:off x="502898" y="1014412"/>
            <a:ext cx="3855883" cy="3077766"/>
          </a:xfrm>
          <a:prstGeom prst="rect">
            <a:avLst/>
          </a:prstGeom>
          <a:noFill/>
        </p:spPr>
        <p:txBody>
          <a:bodyPr wrap="square" rtlCol="0">
            <a:spAutoFit/>
          </a:bodyPr>
          <a:lstStyle/>
          <a:p>
            <a:pPr marL="285750" indent="-285750">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Weekday Vs Weekend Payment Statistics</a:t>
            </a:r>
          </a:p>
          <a:p>
            <a:endParaRPr lang="en-IN" sz="18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KPI analyzes the payment trends by categorizing the order dates into weekdays and weekends. The goal is to understand whether customers spend more during the week or on weekends.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analysis helps identify if promotional efforts should focus on weekends or weekdays. For example, higher sales on weekends could suggest a good time for weekend-only promotions.</a:t>
            </a:r>
          </a:p>
        </p:txBody>
      </p:sp>
      <p:sp>
        <p:nvSpPr>
          <p:cNvPr id="352" name="TextBox 351">
            <a:extLst>
              <a:ext uri="{FF2B5EF4-FFF2-40B4-BE49-F238E27FC236}">
                <a16:creationId xmlns:a16="http://schemas.microsoft.com/office/drawing/2014/main" id="{B675C660-8054-D048-8EF5-5F801BB2ABFB}"/>
              </a:ext>
            </a:extLst>
          </p:cNvPr>
          <p:cNvSpPr txBox="1"/>
          <p:nvPr/>
        </p:nvSpPr>
        <p:spPr>
          <a:xfrm>
            <a:off x="2599929" y="84683"/>
            <a:ext cx="29831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Key Point Indicators</a:t>
            </a:r>
          </a:p>
        </p:txBody>
      </p:sp>
      <p:pic>
        <p:nvPicPr>
          <p:cNvPr id="4" name="Picture 3">
            <a:extLst>
              <a:ext uri="{FF2B5EF4-FFF2-40B4-BE49-F238E27FC236}">
                <a16:creationId xmlns:a16="http://schemas.microsoft.com/office/drawing/2014/main" id="{E997D39C-07EF-F7E4-345A-117CB537BFFE}"/>
              </a:ext>
            </a:extLst>
          </p:cNvPr>
          <p:cNvPicPr>
            <a:picLocks noChangeAspect="1"/>
          </p:cNvPicPr>
          <p:nvPr/>
        </p:nvPicPr>
        <p:blipFill>
          <a:blip r:embed="rId3"/>
          <a:stretch>
            <a:fillRect/>
          </a:stretch>
        </p:blipFill>
        <p:spPr>
          <a:xfrm>
            <a:off x="4794965" y="1098678"/>
            <a:ext cx="3981923" cy="29692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grpSp>
        <p:nvGrpSpPr>
          <p:cNvPr id="410" name="Google Shape;410;p22"/>
          <p:cNvGrpSpPr/>
          <p:nvPr/>
        </p:nvGrpSpPr>
        <p:grpSpPr>
          <a:xfrm>
            <a:off x="685666" y="1736139"/>
            <a:ext cx="369594" cy="525619"/>
            <a:chOff x="3342275" y="2615925"/>
            <a:chExt cx="339700" cy="483150"/>
          </a:xfrm>
        </p:grpSpPr>
        <p:sp>
          <p:nvSpPr>
            <p:cNvPr id="411" name="Google Shape;411;p22"/>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2" name="Google Shape;412;p22"/>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3" name="Google Shape;413;p22"/>
          <p:cNvSpPr/>
          <p:nvPr/>
        </p:nvSpPr>
        <p:spPr>
          <a:xfrm>
            <a:off x="607629" y="3755918"/>
            <a:ext cx="525667" cy="492764"/>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4" name="Google Shape;414;p22"/>
          <p:cNvSpPr/>
          <p:nvPr/>
        </p:nvSpPr>
        <p:spPr>
          <a:xfrm>
            <a:off x="607629" y="2754269"/>
            <a:ext cx="525667" cy="492764"/>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Title 6">
            <a:extLst>
              <a:ext uri="{FF2B5EF4-FFF2-40B4-BE49-F238E27FC236}">
                <a16:creationId xmlns:a16="http://schemas.microsoft.com/office/drawing/2014/main" id="{4A674095-D942-753C-2D1C-4997C124ADDB}"/>
              </a:ext>
            </a:extLst>
          </p:cNvPr>
          <p:cNvSpPr>
            <a:spLocks noGrp="1"/>
          </p:cNvSpPr>
          <p:nvPr>
            <p:ph type="title"/>
          </p:nvPr>
        </p:nvSpPr>
        <p:spPr/>
        <p:txBody>
          <a:bodyPr/>
          <a:lstStyle/>
          <a:p>
            <a:endParaRPr lang="en-US"/>
          </a:p>
        </p:txBody>
      </p:sp>
      <p:sp>
        <p:nvSpPr>
          <p:cNvPr id="9" name="Title 8">
            <a:extLst>
              <a:ext uri="{FF2B5EF4-FFF2-40B4-BE49-F238E27FC236}">
                <a16:creationId xmlns:a16="http://schemas.microsoft.com/office/drawing/2014/main" id="{D615075B-5004-E440-D680-BDEB30379246}"/>
              </a:ext>
            </a:extLst>
          </p:cNvPr>
          <p:cNvSpPr>
            <a:spLocks noGrp="1"/>
          </p:cNvSpPr>
          <p:nvPr>
            <p:ph type="title"/>
          </p:nvPr>
        </p:nvSpPr>
        <p:spPr/>
        <p:txBody>
          <a:bodyPr/>
          <a:lstStyle/>
          <a:p>
            <a:endParaRPr lang="en-US"/>
          </a:p>
        </p:txBody>
      </p:sp>
      <p:sp>
        <p:nvSpPr>
          <p:cNvPr id="11" name="Title 10">
            <a:extLst>
              <a:ext uri="{FF2B5EF4-FFF2-40B4-BE49-F238E27FC236}">
                <a16:creationId xmlns:a16="http://schemas.microsoft.com/office/drawing/2014/main" id="{7176187F-14CC-5277-BF05-CE9400A1311E}"/>
              </a:ext>
            </a:extLst>
          </p:cNvPr>
          <p:cNvSpPr>
            <a:spLocks noGrp="1"/>
          </p:cNvSpPr>
          <p:nvPr>
            <p:ph type="title"/>
          </p:nvPr>
        </p:nvSpPr>
        <p:spPr/>
        <p:txBody>
          <a:bodyPr/>
          <a:lstStyle/>
          <a:p>
            <a:endParaRPr lang="en-US"/>
          </a:p>
        </p:txBody>
      </p:sp>
      <p:sp>
        <p:nvSpPr>
          <p:cNvPr id="28" name="Rectangle 27">
            <a:extLst>
              <a:ext uri="{FF2B5EF4-FFF2-40B4-BE49-F238E27FC236}">
                <a16:creationId xmlns:a16="http://schemas.microsoft.com/office/drawing/2014/main" id="{939A6623-CEB0-1A98-BA82-7AA8A0F56643}"/>
              </a:ext>
            </a:extLst>
          </p:cNvPr>
          <p:cNvSpPr/>
          <p:nvPr/>
        </p:nvSpPr>
        <p:spPr>
          <a:xfrm>
            <a:off x="2228850" y="221456"/>
            <a:ext cx="4729163" cy="857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ardrop 28">
            <a:extLst>
              <a:ext uri="{FF2B5EF4-FFF2-40B4-BE49-F238E27FC236}">
                <a16:creationId xmlns:a16="http://schemas.microsoft.com/office/drawing/2014/main" id="{B3B4F61B-3015-8C8F-7405-364F7B229900}"/>
              </a:ext>
            </a:extLst>
          </p:cNvPr>
          <p:cNvSpPr/>
          <p:nvPr/>
        </p:nvSpPr>
        <p:spPr>
          <a:xfrm>
            <a:off x="7191367" y="0"/>
            <a:ext cx="1952633" cy="2028825"/>
          </a:xfrm>
          <a:prstGeom prst="teardrop">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A60E5BE-AC50-D547-2FA3-5EE9C0728971}"/>
              </a:ext>
            </a:extLst>
          </p:cNvPr>
          <p:cNvSpPr/>
          <p:nvPr/>
        </p:nvSpPr>
        <p:spPr>
          <a:xfrm>
            <a:off x="6265031" y="95972"/>
            <a:ext cx="1300137" cy="1269206"/>
          </a:xfrm>
          <a:prstGeom prst="ellips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CDDB575-42CA-2CC7-C84A-D6C4336F3B64}"/>
              </a:ext>
            </a:extLst>
          </p:cNvPr>
          <p:cNvSpPr txBox="1"/>
          <p:nvPr/>
        </p:nvSpPr>
        <p:spPr>
          <a:xfrm>
            <a:off x="260477" y="552398"/>
            <a:ext cx="4001557" cy="2862322"/>
          </a:xfrm>
          <a:prstGeom prst="rect">
            <a:avLst/>
          </a:prstGeom>
          <a:noFill/>
        </p:spPr>
        <p:txBody>
          <a:bodyPr wrap="square" rtlCol="0">
            <a:spAutoFit/>
          </a:bodyPr>
          <a:lstStyle/>
          <a:p>
            <a:pPr marL="285750" indent="-285750">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Number of Orders with review score 5 and payment type as credit card.</a:t>
            </a:r>
          </a:p>
          <a:p>
            <a:endParaRPr lang="en-IN" b="1" dirty="0">
              <a:latin typeface="+mj-lt"/>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KPI tracks the number of highly-rated orders (review score 5) that were paid for using a credit card. This metric provides insights into customer satisfaction and payment preferences.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high number of such orders indicate a strong preference for credit card payments among satisfied customers, which might guide payment method promotions or loyalty programs.</a:t>
            </a:r>
          </a:p>
        </p:txBody>
      </p:sp>
      <p:pic>
        <p:nvPicPr>
          <p:cNvPr id="3" name="Picture 2">
            <a:extLst>
              <a:ext uri="{FF2B5EF4-FFF2-40B4-BE49-F238E27FC236}">
                <a16:creationId xmlns:a16="http://schemas.microsoft.com/office/drawing/2014/main" id="{A250BDEE-76BD-120D-8931-D294FDA35617}"/>
              </a:ext>
            </a:extLst>
          </p:cNvPr>
          <p:cNvPicPr>
            <a:picLocks noChangeAspect="1"/>
          </p:cNvPicPr>
          <p:nvPr/>
        </p:nvPicPr>
        <p:blipFill>
          <a:blip r:embed="rId3"/>
          <a:stretch>
            <a:fillRect/>
          </a:stretch>
        </p:blipFill>
        <p:spPr>
          <a:xfrm>
            <a:off x="4838775" y="552398"/>
            <a:ext cx="3619559" cy="3998741"/>
          </a:xfrm>
          <a:prstGeom prst="rect">
            <a:avLst/>
          </a:prstGeom>
        </p:spPr>
      </p:pic>
    </p:spTree>
    <p:extLst>
      <p:ext uri="{BB962C8B-B14F-4D97-AF65-F5344CB8AC3E}">
        <p14:creationId xmlns:p14="http://schemas.microsoft.com/office/powerpoint/2010/main" val="1444423589"/>
      </p:ext>
    </p:extLst>
  </p:cSld>
  <p:clrMapOvr>
    <a:masterClrMapping/>
  </p:clrMapOvr>
</p:sld>
</file>

<file path=ppt/theme/theme1.xml><?xml version="1.0" encoding="utf-8"?>
<a:theme xmlns:a="http://schemas.openxmlformats.org/drawingml/2006/main"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684</Words>
  <Application>Microsoft Office PowerPoint</Application>
  <PresentationFormat>On-screen Show (16:9)</PresentationFormat>
  <Paragraphs>76</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Roboto</vt:lpstr>
      <vt:lpstr>Comic Sans MS</vt:lpstr>
      <vt:lpstr>Arial</vt:lpstr>
      <vt:lpstr>Fira Sans Extra Condensed Medium</vt:lpstr>
      <vt:lpstr>Bebas Neue</vt:lpstr>
      <vt:lpstr>Times New Roman</vt:lpstr>
      <vt:lpstr>Wingdings</vt:lpstr>
      <vt:lpstr>E-Commerce Infographics by Slidesgo</vt:lpstr>
      <vt:lpstr>OLIST STORE</vt:lpstr>
      <vt:lpstr>Project Timeline</vt:lpstr>
      <vt:lpstr>Short Insights of Project</vt:lpstr>
      <vt:lpstr>Excel Module</vt:lpstr>
      <vt:lpstr>Tableau Module</vt:lpstr>
      <vt:lpstr>PowerBI Module</vt:lpstr>
      <vt:lpstr>SQL Module</vt:lpstr>
      <vt:lpstr>PowerPoint Presentation</vt:lpstr>
      <vt:lpstr>PowerPoint Presentation</vt:lpstr>
      <vt:lpstr>PowerPoint Presentation</vt:lpstr>
      <vt:lpstr>PowerPoint Presentation</vt:lpstr>
      <vt:lpstr>PowerPoint Presentation</vt:lpstr>
      <vt:lpstr>PowerPoint Presentation</vt:lpstr>
      <vt:lpstr>Challenges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sakshi gorivale</dc:creator>
  <cp:lastModifiedBy>Umang Patel</cp:lastModifiedBy>
  <cp:revision>4</cp:revision>
  <dcterms:modified xsi:type="dcterms:W3CDTF">2024-09-04T16:05:50Z</dcterms:modified>
</cp:coreProperties>
</file>