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65" r:id="rId7"/>
    <p:sldId id="261" r:id="rId8"/>
    <p:sldId id="259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03" autoAdjust="0"/>
    <p:restoredTop sz="94660"/>
  </p:normalViewPr>
  <p:slideViewPr>
    <p:cSldViewPr snapToGrid="0">
      <p:cViewPr>
        <p:scale>
          <a:sx n="87" d="100"/>
          <a:sy n="87" d="100"/>
        </p:scale>
        <p:origin x="4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66B0-B97F-4924-89EF-9EA87DAA4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2B93A-A433-4FB4-9D70-34C38704C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87AFC-3710-4384-80D9-F14D73C2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2EB-8714-449D-BCBE-1F8F964CCAEB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0E22-C699-471F-97BA-4EB27245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0E977-2AA1-4930-B2EC-82591085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A741-4297-443D-8514-462F50786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78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59B3-5E3B-4851-9AC6-DE97D949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BD4D7-B9A6-4D83-9C09-218BD257A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81E67-AC65-4606-A3AA-D21B457D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2EB-8714-449D-BCBE-1F8F964CCAEB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51CC-6FBD-4B5F-A511-987478F7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B4D2C-D8B6-4464-BF9B-870C92A6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A741-4297-443D-8514-462F50786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04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40423-F7BF-45FE-B0EC-43C67E645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47DAE-E434-4375-8D37-5C6351CA9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6DB1-30CD-44D1-B185-A9984423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2EB-8714-449D-BCBE-1F8F964CCAEB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FC349-B1A9-454F-B4A3-0903BF80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FC534-9AE8-431D-9214-1651982E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A741-4297-443D-8514-462F50786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0A8A-1362-486B-98C8-9FEAB1E0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50630-6FD0-4440-800B-EBCB0DFAB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CC734-C422-48BD-8F42-B29CF333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2EB-8714-449D-BCBE-1F8F964CCAEB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3E0A9-D60F-4505-A987-A7969E38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45643-0FFD-494E-A9A5-87418471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A741-4297-443D-8514-462F50786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44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F7C3-77EA-401A-9BC4-498C20D3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EB1D9-EC5F-452D-AA27-9B32737A3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D1BD6-39F9-49B1-9D62-6BC0F809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2EB-8714-449D-BCBE-1F8F964CCAEB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AF32F-D467-4175-9154-A1B0652C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BC479-E2E8-4485-921C-8A23E4C7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A741-4297-443D-8514-462F50786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63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DB18-6817-43EE-9514-3B9E4509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1698-3D03-4F69-AA5D-60CA0A57D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946A1-7420-406F-AC3C-CD8AE15B3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24812-257F-491A-A46A-B9709F25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2EB-8714-449D-BCBE-1F8F964CCAEB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B6C26-F023-43AA-82F8-C6258655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C1144-6306-4DAD-B49B-387FE604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A741-4297-443D-8514-462F50786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3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7A45-42A7-4320-905C-D84C46D8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23BCC-395C-4A67-A82C-5101BB572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1F70C-983F-48A6-B2CC-C8726E39A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A5BEBB-5A19-4BDD-B19F-BE1EB8CE2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9417D-6C5A-4DC9-AB07-5102C9C3B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184F6-353F-49C1-8AD1-23C8BB1B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2EB-8714-449D-BCBE-1F8F964CCAEB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38B33B-D320-43FF-936D-3F99FA90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7F4B3C-F644-4498-9F26-160D39E0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A741-4297-443D-8514-462F50786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95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8D6D-E09E-40F0-81EB-492A6261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19D2C6-639F-4DE6-BCE5-89B5B7CA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2EB-8714-449D-BCBE-1F8F964CCAEB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467ED-94FB-4EBB-92EC-412EE370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16A38-F84D-49BF-9785-44CB1273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A741-4297-443D-8514-462F50786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8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82C40-EA35-4E7A-8D88-D642581D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2EB-8714-449D-BCBE-1F8F964CCAEB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BC0D2-3D67-4A53-98F0-D2F199A8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CF647-D85A-45D5-8413-8AD57966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A741-4297-443D-8514-462F50786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15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3E49-5C9A-4C48-9E36-4E72E029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88997-7AC4-419A-BC80-51A75AE98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783E2-A1B6-42CD-8538-80D280D33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FB905-9E5C-4C38-B7E8-5AD582DB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2EB-8714-449D-BCBE-1F8F964CCAEB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5847D-4036-4997-9CFB-0B91FA04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A8E0D-6F1E-4CA9-9515-09B501D4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A741-4297-443D-8514-462F50786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59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5FF0-4506-4ABE-B374-E61630F0B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0FEB1-F81A-4D5D-A326-52986C430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83F4E-D956-44F0-8E3E-86EE45322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B7176-562F-4883-A4C2-4AD4BECD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2EB-8714-449D-BCBE-1F8F964CCAEB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1B09C-F065-4F59-9F7E-8D1D1E0B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C1D55-C2CE-4B12-A3AF-A263C651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A741-4297-443D-8514-462F50786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9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D1EE5-DBCA-49E3-B110-E8F26811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327FF-955B-44AF-BC9E-64DF5A5A8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8C5D5-97A2-4BC4-8C41-DEF8568A0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4B2EB-8714-449D-BCBE-1F8F964CCAEB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ED5C-3573-4B00-A01F-1DE302AA8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E00EE-264E-4007-9B6D-0C9532257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8A741-4297-443D-8514-462F50786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33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F181AB-E21A-4E89-B375-E9B985728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4" y="1270007"/>
            <a:ext cx="5845097" cy="4317987"/>
          </a:xfrm>
        </p:spPr>
        <p:txBody>
          <a:bodyPr anchor="ctr">
            <a:normAutofit/>
          </a:bodyPr>
          <a:lstStyle/>
          <a:p>
            <a:pPr algn="r"/>
            <a:r>
              <a:rPr lang="en-IN" sz="7200" dirty="0">
                <a:solidFill>
                  <a:schemeClr val="bg1"/>
                </a:solidFill>
              </a:rPr>
              <a:t>Café Coffee Night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0B48F-1736-4C6E-95BB-9635E2F33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2278" y="2251873"/>
            <a:ext cx="3681454" cy="2354256"/>
          </a:xfrm>
        </p:spPr>
        <p:txBody>
          <a:bodyPr anchor="ctr">
            <a:normAutofit/>
          </a:bodyPr>
          <a:lstStyle/>
          <a:p>
            <a:pPr algn="l"/>
            <a:r>
              <a:rPr lang="en-IN"/>
              <a:t>Marketing analysis </a:t>
            </a:r>
            <a:r>
              <a:rPr lang="en-IN" dirty="0"/>
              <a:t>Report to increase revenue </a:t>
            </a:r>
          </a:p>
        </p:txBody>
      </p:sp>
    </p:spTree>
    <p:extLst>
      <p:ext uri="{BB962C8B-B14F-4D97-AF65-F5344CB8AC3E}">
        <p14:creationId xmlns:p14="http://schemas.microsoft.com/office/powerpoint/2010/main" val="3820308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D1BFC5-F31B-407A-A33B-C70DD8DC42F9}"/>
              </a:ext>
            </a:extLst>
          </p:cNvPr>
          <p:cNvSpPr/>
          <p:nvPr/>
        </p:nvSpPr>
        <p:spPr>
          <a:xfrm>
            <a:off x="369137" y="140963"/>
            <a:ext cx="10615525" cy="1041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C046D-00AC-4D83-B184-C15274AC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049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Max – Min Profit vs Product Category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9FA3B2-D8B1-4A62-9409-6A2862AB39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750588"/>
              </p:ext>
            </p:extLst>
          </p:nvPr>
        </p:nvGraphicFramePr>
        <p:xfrm>
          <a:off x="838199" y="1351721"/>
          <a:ext cx="10515601" cy="436059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414363">
                  <a:extLst>
                    <a:ext uri="{9D8B030D-6E8A-4147-A177-3AD203B41FA5}">
                      <a16:colId xmlns:a16="http://schemas.microsoft.com/office/drawing/2014/main" val="1249227948"/>
                    </a:ext>
                  </a:extLst>
                </a:gridCol>
                <a:gridCol w="1889279">
                  <a:extLst>
                    <a:ext uri="{9D8B030D-6E8A-4147-A177-3AD203B41FA5}">
                      <a16:colId xmlns:a16="http://schemas.microsoft.com/office/drawing/2014/main" val="708523954"/>
                    </a:ext>
                  </a:extLst>
                </a:gridCol>
                <a:gridCol w="1948070">
                  <a:extLst>
                    <a:ext uri="{9D8B030D-6E8A-4147-A177-3AD203B41FA5}">
                      <a16:colId xmlns:a16="http://schemas.microsoft.com/office/drawing/2014/main" val="194574280"/>
                    </a:ext>
                  </a:extLst>
                </a:gridCol>
                <a:gridCol w="2781231">
                  <a:extLst>
                    <a:ext uri="{9D8B030D-6E8A-4147-A177-3AD203B41FA5}">
                      <a16:colId xmlns:a16="http://schemas.microsoft.com/office/drawing/2014/main" val="3245426396"/>
                    </a:ext>
                  </a:extLst>
                </a:gridCol>
                <a:gridCol w="1482658">
                  <a:extLst>
                    <a:ext uri="{9D8B030D-6E8A-4147-A177-3AD203B41FA5}">
                      <a16:colId xmlns:a16="http://schemas.microsoft.com/office/drawing/2014/main" val="1641428030"/>
                    </a:ext>
                  </a:extLst>
                </a:gridCol>
              </a:tblGrid>
              <a:tr h="40102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Max Profit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Least Profit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493303"/>
                  </a:ext>
                </a:extLst>
              </a:tr>
              <a:tr h="40659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Product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Profit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Product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Profit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9577006"/>
                  </a:ext>
                </a:extLst>
              </a:tr>
              <a:tr h="411573">
                <a:tc>
                  <a:txBody>
                    <a:bodyPr/>
                    <a:lstStyle/>
                    <a:p>
                      <a:r>
                        <a:rPr lang="en-IN" dirty="0"/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GL Shake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681340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Mother Day </a:t>
                      </a:r>
                      <a:r>
                        <a:rPr lang="en-IN" dirty="0" err="1">
                          <a:solidFill>
                            <a:srgbClr val="FF0000"/>
                          </a:solidFill>
                        </a:rPr>
                        <a:t>spl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9185012"/>
                  </a:ext>
                </a:extLst>
              </a:tr>
              <a:tr h="4065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BEVERAGE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B050"/>
                          </a:solidFill>
                        </a:rPr>
                        <a:t>Cappucino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444695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 cafe Hot chocolate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3709520"/>
                  </a:ext>
                </a:extLst>
              </a:tr>
              <a:tr h="406599">
                <a:tc>
                  <a:txBody>
                    <a:bodyPr/>
                    <a:lstStyle/>
                    <a:p>
                      <a:r>
                        <a:rPr lang="en-IN" dirty="0"/>
                        <a:t>TOBACCO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Nirvana </a:t>
                      </a:r>
                      <a:r>
                        <a:rPr lang="en-IN" dirty="0" err="1">
                          <a:solidFill>
                            <a:srgbClr val="00B050"/>
                          </a:solidFill>
                        </a:rPr>
                        <a:t>hookha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2237245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Gold flake light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8472113"/>
                  </a:ext>
                </a:extLst>
              </a:tr>
              <a:tr h="406599">
                <a:tc>
                  <a:txBody>
                    <a:bodyPr/>
                    <a:lstStyle/>
                    <a:p>
                      <a:r>
                        <a:rPr lang="en-IN" dirty="0"/>
                        <a:t>LIQUOR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Calsburg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410570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Whiskey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4915517"/>
                  </a:ext>
                </a:extLst>
              </a:tr>
              <a:tr h="406599">
                <a:tc>
                  <a:txBody>
                    <a:bodyPr/>
                    <a:lstStyle/>
                    <a:p>
                      <a:r>
                        <a:rPr lang="en-IN" dirty="0"/>
                        <a:t>WINES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Cab SUV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37820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Mandal valley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3485209"/>
                  </a:ext>
                </a:extLst>
              </a:tr>
              <a:tr h="406599">
                <a:tc>
                  <a:txBody>
                    <a:bodyPr/>
                    <a:lstStyle/>
                    <a:p>
                      <a:r>
                        <a:rPr lang="en-IN" dirty="0"/>
                        <a:t>MISC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Red bull </a:t>
                      </a:r>
                      <a:r>
                        <a:rPr lang="en-IN" dirty="0" err="1"/>
                        <a:t>sheesha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46305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Ground meet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2607246"/>
                  </a:ext>
                </a:extLst>
              </a:tr>
              <a:tr h="406599">
                <a:tc>
                  <a:txBody>
                    <a:bodyPr/>
                    <a:lstStyle/>
                    <a:p>
                      <a:r>
                        <a:rPr lang="en-IN" dirty="0"/>
                        <a:t>MERCHANDISE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GL </a:t>
                      </a:r>
                      <a:r>
                        <a:rPr lang="en-IN" dirty="0" err="1"/>
                        <a:t>Tshirt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12716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Cutting glass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9542443"/>
                  </a:ext>
                </a:extLst>
              </a:tr>
              <a:tr h="701801">
                <a:tc>
                  <a:txBody>
                    <a:bodyPr/>
                    <a:lstStyle/>
                    <a:p>
                      <a:r>
                        <a:rPr lang="en-IN" dirty="0"/>
                        <a:t>LIQUOR &amp; TOBACCO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Beer + </a:t>
                      </a:r>
                      <a:r>
                        <a:rPr lang="en-IN" dirty="0" err="1"/>
                        <a:t>Hookha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2Dom Beer + 1Sheesha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91123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F19B12A-6287-43A8-8617-0595F76ADDE2}"/>
              </a:ext>
            </a:extLst>
          </p:cNvPr>
          <p:cNvSpPr txBox="1"/>
          <p:nvPr/>
        </p:nvSpPr>
        <p:spPr>
          <a:xfrm>
            <a:off x="838199" y="595022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Since </a:t>
            </a:r>
            <a:r>
              <a:rPr lang="en-IN" b="1" dirty="0"/>
              <a:t>Mother Day special </a:t>
            </a:r>
            <a:r>
              <a:rPr lang="en-IN" dirty="0"/>
              <a:t>is giving 0 profit it can be removed from menu</a:t>
            </a:r>
          </a:p>
        </p:txBody>
      </p:sp>
    </p:spTree>
    <p:extLst>
      <p:ext uri="{BB962C8B-B14F-4D97-AF65-F5344CB8AC3E}">
        <p14:creationId xmlns:p14="http://schemas.microsoft.com/office/powerpoint/2010/main" val="296641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2A01-8371-4E35-A6B1-3A1C39F8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lato"/>
              </a:rPr>
              <a:t>Combos!!!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E4EE8E-3184-4B4C-BA45-08359BB35A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864504"/>
              </p:ext>
            </p:extLst>
          </p:nvPr>
        </p:nvGraphicFramePr>
        <p:xfrm>
          <a:off x="838200" y="3132614"/>
          <a:ext cx="8724900" cy="1737360"/>
        </p:xfrm>
        <a:graphic>
          <a:graphicData uri="http://schemas.openxmlformats.org/drawingml/2006/table">
            <a:tbl>
              <a:tblPr/>
              <a:tblGrid>
                <a:gridCol w="2908300">
                  <a:extLst>
                    <a:ext uri="{9D8B030D-6E8A-4147-A177-3AD203B41FA5}">
                      <a16:colId xmlns:a16="http://schemas.microsoft.com/office/drawing/2014/main" val="4284573900"/>
                    </a:ext>
                  </a:extLst>
                </a:gridCol>
                <a:gridCol w="2908300">
                  <a:extLst>
                    <a:ext uri="{9D8B030D-6E8A-4147-A177-3AD203B41FA5}">
                      <a16:colId xmlns:a16="http://schemas.microsoft.com/office/drawing/2014/main" val="2913305723"/>
                    </a:ext>
                  </a:extLst>
                </a:gridCol>
                <a:gridCol w="2908300">
                  <a:extLst>
                    <a:ext uri="{9D8B030D-6E8A-4147-A177-3AD203B41FA5}">
                      <a16:colId xmlns:a16="http://schemas.microsoft.com/office/drawing/2014/main" val="3866353605"/>
                    </a:ext>
                  </a:extLst>
                </a:gridCol>
              </a:tblGrid>
              <a:tr h="328352">
                <a:tc>
                  <a:txBody>
                    <a:bodyPr/>
                    <a:lstStyle/>
                    <a:p>
                      <a:r>
                        <a:rPr lang="en-IN" dirty="0"/>
                        <a:t>LEMON INFUSED CHAR GRILLED VEG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&lt;---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HERB ROAST CHICKEN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593602"/>
                  </a:ext>
                </a:extLst>
              </a:tr>
              <a:tr h="187630">
                <a:tc>
                  <a:txBody>
                    <a:bodyPr/>
                    <a:lstStyle/>
                    <a:p>
                      <a:r>
                        <a:rPr lang="en-IN" dirty="0"/>
                        <a:t>GREAT LAKES SHAKE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&lt;---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VANILLA ICECREAM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262167"/>
                  </a:ext>
                </a:extLst>
              </a:tr>
              <a:tr h="328352">
                <a:tc>
                  <a:txBody>
                    <a:bodyPr/>
                    <a:lstStyle/>
                    <a:p>
                      <a:r>
                        <a:rPr lang="en-IN" dirty="0"/>
                        <a:t>CAPPUCCINO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&lt;---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HAZELNUT FLAVOUR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5116"/>
                  </a:ext>
                </a:extLst>
              </a:tr>
              <a:tr h="328352">
                <a:tc>
                  <a:txBody>
                    <a:bodyPr/>
                    <a:lstStyle/>
                    <a:p>
                      <a:r>
                        <a:rPr lang="en-IN" dirty="0"/>
                        <a:t>CAFFE LATTE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&lt;---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HAZELNUT FLAVOUR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476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D676C92-4138-4D2F-8DD3-F6147A0423F6}"/>
              </a:ext>
            </a:extLst>
          </p:cNvPr>
          <p:cNvSpPr txBox="1"/>
          <p:nvPr/>
        </p:nvSpPr>
        <p:spPr>
          <a:xfrm>
            <a:off x="838200" y="2527300"/>
            <a:ext cx="645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lato"/>
              </a:rPr>
              <a:t>M</a:t>
            </a:r>
            <a:r>
              <a:rPr lang="en-IN" b="0" i="0" dirty="0">
                <a:solidFill>
                  <a:srgbClr val="000000"/>
                </a:solidFill>
                <a:effectLst/>
                <a:latin typeface="lato"/>
              </a:rPr>
              <a:t>ost popular combos that can be suggested would be: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3395C-155E-4DB5-8851-54681E4E6A17}"/>
              </a:ext>
            </a:extLst>
          </p:cNvPr>
          <p:cNvSpPr txBox="1"/>
          <p:nvPr/>
        </p:nvSpPr>
        <p:spPr>
          <a:xfrm>
            <a:off x="838200" y="5397500"/>
            <a:ext cx="826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IN" dirty="0"/>
              <a:t>Customers most favourite will be 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CAFFE LATTE</a:t>
            </a:r>
            <a:r>
              <a:rPr lang="en-IN" kern="1200" dirty="0">
                <a:solidFill>
                  <a:srgbClr val="000000"/>
                </a:solidFill>
                <a:latin typeface="Arial" panose="020B0604020202020204" pitchFamily="34" charset="0"/>
              </a:rPr>
              <a:t> with 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HAZELNUT FLAVOUR</a:t>
            </a:r>
            <a:r>
              <a:rPr lang="en-IN" kern="1200" dirty="0">
                <a:solidFill>
                  <a:srgbClr val="000000"/>
                </a:solidFill>
                <a:latin typeface="Arial" panose="020B0604020202020204" pitchFamily="34" charset="0"/>
              </a:rPr>
              <a:t> with a Lif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t of 18.23!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60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DEE822-18C3-4E2A-9FDA-000A3B76C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04232"/>
            <a:ext cx="4538779" cy="22581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8E6D37-E423-4BEA-AA03-933A9BAEE089}"/>
              </a:ext>
            </a:extLst>
          </p:cNvPr>
          <p:cNvSpPr/>
          <p:nvPr/>
        </p:nvSpPr>
        <p:spPr>
          <a:xfrm>
            <a:off x="788237" y="351238"/>
            <a:ext cx="10615525" cy="1041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9D7D83-84BC-4FC6-AA3C-9060DD34BD4A}"/>
              </a:ext>
            </a:extLst>
          </p:cNvPr>
          <p:cNvSpPr txBox="1">
            <a:spLocks/>
          </p:cNvSpPr>
          <p:nvPr/>
        </p:nvSpPr>
        <p:spPr>
          <a:xfrm>
            <a:off x="838201" y="239644"/>
            <a:ext cx="1511299" cy="1264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dirty="0">
                <a:solidFill>
                  <a:srgbClr val="FFFFFF"/>
                </a:solidFill>
              </a:rPr>
              <a:t>EDA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E1974-2153-4857-9630-6EBFFA12B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075" y="1504232"/>
            <a:ext cx="4344740" cy="2179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84080A-FB2E-4490-92A7-886259C38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15" y="3885525"/>
            <a:ext cx="4377582" cy="23280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EE50F4-A848-4DED-BF0D-D93E7D87D77B}"/>
              </a:ext>
            </a:extLst>
          </p:cNvPr>
          <p:cNvSpPr txBox="1"/>
          <p:nvPr/>
        </p:nvSpPr>
        <p:spPr>
          <a:xfrm>
            <a:off x="5476429" y="2035478"/>
            <a:ext cx="15861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can understand the distribution of Monitory values. The range here is very large </a:t>
            </a:r>
            <a:r>
              <a:rPr lang="en-IN" dirty="0" err="1"/>
              <a:t>i.e</a:t>
            </a:r>
            <a:r>
              <a:rPr lang="en-IN" dirty="0"/>
              <a:t> we have outliers. We can discard / re arrange the IQR range accordingly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3396B9-C8E0-4AE4-9D08-A4D66C4990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6218" y="3872734"/>
            <a:ext cx="4530160" cy="265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6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427725-357E-4D08-8789-21BA68ED6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4417" y="3415444"/>
            <a:ext cx="4826000" cy="33711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1BDC97-DA7A-4CF9-9CAE-F3941FF4F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3716017"/>
            <a:ext cx="6157345" cy="29878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C6E964-B1E6-4D46-B017-BA0E27491D36}"/>
              </a:ext>
            </a:extLst>
          </p:cNvPr>
          <p:cNvSpPr txBox="1"/>
          <p:nvPr/>
        </p:nvSpPr>
        <p:spPr>
          <a:xfrm>
            <a:off x="6356350" y="630638"/>
            <a:ext cx="4991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Discount feature has a high correlation with all the numerical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understand the negative correlation between increase in rate and sell in Qty.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Visualize outliers using scatter plot.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628AE1-FD77-4B42-9873-2FC6E0DADEB6}"/>
              </a:ext>
            </a:extLst>
          </p:cNvPr>
          <p:cNvSpPr/>
          <p:nvPr/>
        </p:nvSpPr>
        <p:spPr>
          <a:xfrm>
            <a:off x="284939" y="153278"/>
            <a:ext cx="11424461" cy="1041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3E260-09C9-45EC-8AB1-3675760AD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88" y="521752"/>
            <a:ext cx="6037462" cy="289996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ADA10CD-6A66-4111-9E1E-58105D81BB01}"/>
              </a:ext>
            </a:extLst>
          </p:cNvPr>
          <p:cNvSpPr txBox="1">
            <a:spLocks/>
          </p:cNvSpPr>
          <p:nvPr/>
        </p:nvSpPr>
        <p:spPr>
          <a:xfrm>
            <a:off x="6356350" y="154156"/>
            <a:ext cx="5353050" cy="98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rgbClr val="FFFFFF"/>
                </a:solidFill>
              </a:rPr>
              <a:t>Correlations, Heat maps and Scatter plot  </a:t>
            </a:r>
          </a:p>
        </p:txBody>
      </p:sp>
    </p:spTree>
    <p:extLst>
      <p:ext uri="{BB962C8B-B14F-4D97-AF65-F5344CB8AC3E}">
        <p14:creationId xmlns:p14="http://schemas.microsoft.com/office/powerpoint/2010/main" val="423313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5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3B088-B696-431F-AAFA-0AA76D4D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89" y="5225921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Hourly distribution of Sales </a:t>
            </a:r>
          </a:p>
        </p:txBody>
      </p:sp>
      <p:cxnSp>
        <p:nvCxnSpPr>
          <p:cNvPr id="45" name="Straight Connector 17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295E89A-CB5C-4290-A023-07C936AB0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676" y="0"/>
            <a:ext cx="1943371" cy="8573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7B630C-B142-4FA6-823E-49D5DC84F23D}"/>
              </a:ext>
            </a:extLst>
          </p:cNvPr>
          <p:cNvSpPr txBox="1"/>
          <p:nvPr/>
        </p:nvSpPr>
        <p:spPr>
          <a:xfrm>
            <a:off x="8245676" y="1057041"/>
            <a:ext cx="35086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understand the max sales is at </a:t>
            </a:r>
            <a:r>
              <a:rPr lang="en-IN" b="1" dirty="0"/>
              <a:t>20:00</a:t>
            </a:r>
            <a:r>
              <a:rPr lang="en-IN" dirty="0"/>
              <a:t> and lowest in between 6:00 to 9:00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Tobacco</a:t>
            </a:r>
            <a:r>
              <a:rPr lang="en-IN" dirty="0"/>
              <a:t> being the most monitory category with highest Total and 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Max </a:t>
            </a:r>
            <a:r>
              <a:rPr lang="en-IN" b="1" dirty="0"/>
              <a:t>discount</a:t>
            </a:r>
            <a:r>
              <a:rPr lang="en-IN" dirty="0"/>
              <a:t> is given for </a:t>
            </a:r>
            <a:r>
              <a:rPr lang="en-IN" b="1" dirty="0"/>
              <a:t>Foods </a:t>
            </a:r>
            <a:r>
              <a:rPr lang="en-IN" dirty="0"/>
              <a:t>since they are ordered the most.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notice a small drop in customers at 21:00 this might me due to the </a:t>
            </a:r>
            <a:r>
              <a:rPr lang="en-IN" dirty="0" err="1"/>
              <a:t>wrighting</a:t>
            </a:r>
            <a:r>
              <a:rPr lang="en-IN" dirty="0"/>
              <a:t> queue since the restaurant is </a:t>
            </a:r>
            <a:r>
              <a:rPr lang="en-IN" dirty="0" err="1"/>
              <a:t>fullat</a:t>
            </a:r>
            <a:r>
              <a:rPr lang="en-IN" dirty="0"/>
              <a:t> 20:00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5FC64D-B4AD-4724-B538-20043638F9A7}"/>
              </a:ext>
            </a:extLst>
          </p:cNvPr>
          <p:cNvSpPr/>
          <p:nvPr/>
        </p:nvSpPr>
        <p:spPr>
          <a:xfrm>
            <a:off x="203216" y="4806404"/>
            <a:ext cx="11665696" cy="3720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970EA4-7985-47A4-8750-B043D1241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286430"/>
            <a:ext cx="8040222" cy="4892040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38FDD364-FA0F-4F73-A925-AAD841B94A46}"/>
              </a:ext>
            </a:extLst>
          </p:cNvPr>
          <p:cNvSpPr txBox="1">
            <a:spLocks/>
          </p:cNvSpPr>
          <p:nvPr/>
        </p:nvSpPr>
        <p:spPr>
          <a:xfrm>
            <a:off x="3428729" y="238846"/>
            <a:ext cx="1943371" cy="378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000" b="1"/>
              <a:t>Hourly distribution of Sales 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56747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87DDDC-A11D-4FC6-B50A-01E7C1435C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3" b="-1"/>
          <a:stretch/>
        </p:blipFill>
        <p:spPr>
          <a:xfrm>
            <a:off x="448391" y="4220359"/>
            <a:ext cx="6393178" cy="25489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6669AC8-46A8-41DF-9CE1-851A3BD3A527}"/>
              </a:ext>
            </a:extLst>
          </p:cNvPr>
          <p:cNvSpPr/>
          <p:nvPr/>
        </p:nvSpPr>
        <p:spPr>
          <a:xfrm>
            <a:off x="145144" y="391886"/>
            <a:ext cx="11901714" cy="12645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BE0A78-F73D-4450-8851-F18E6038E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8391" y="558800"/>
            <a:ext cx="6393178" cy="435133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9625D3E-8334-43E5-ABF3-7AEFD10D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070" y="391886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IN" sz="3200" dirty="0">
                <a:solidFill>
                  <a:srgbClr val="FFFFFF"/>
                </a:solidFill>
              </a:rPr>
              <a:t>Sales of Category of Products</a:t>
            </a:r>
            <a:br>
              <a:rPr lang="en-IN" sz="3200" dirty="0">
                <a:solidFill>
                  <a:srgbClr val="FFFFFF"/>
                </a:solidFill>
              </a:rPr>
            </a:br>
            <a:r>
              <a:rPr lang="en-IN" sz="3200" dirty="0">
                <a:solidFill>
                  <a:srgbClr val="FFFFFF"/>
                </a:solidFill>
              </a:rPr>
              <a:t>-Weekly		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1E262D-CA3B-42C1-8FA3-2511E3A61EF2}"/>
              </a:ext>
            </a:extLst>
          </p:cNvPr>
          <p:cNvSpPr txBox="1"/>
          <p:nvPr/>
        </p:nvSpPr>
        <p:spPr>
          <a:xfrm>
            <a:off x="7329714" y="2235200"/>
            <a:ext cx="44138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Max sales of </a:t>
            </a:r>
            <a:r>
              <a:rPr lang="en-IN" b="1" dirty="0" err="1">
                <a:solidFill>
                  <a:srgbClr val="002060"/>
                </a:solidFill>
              </a:rPr>
              <a:t>Tabacco</a:t>
            </a:r>
            <a:r>
              <a:rPr lang="en-IN" b="1" dirty="0">
                <a:solidFill>
                  <a:srgbClr val="002060"/>
                </a:solidFill>
              </a:rPr>
              <a:t>, Food, Beverage, Liquor, Wines </a:t>
            </a:r>
            <a:r>
              <a:rPr lang="en-IN" dirty="0"/>
              <a:t>are</a:t>
            </a:r>
            <a:r>
              <a:rPr lang="en-IN" b="1" dirty="0">
                <a:solidFill>
                  <a:srgbClr val="FFC000"/>
                </a:solidFill>
              </a:rPr>
              <a:t> </a:t>
            </a:r>
            <a:r>
              <a:rPr lang="en-IN" dirty="0"/>
              <a:t>on Week day 7 </a:t>
            </a:r>
            <a:r>
              <a:rPr lang="en-IN" dirty="0" err="1"/>
              <a:t>i.e</a:t>
            </a:r>
            <a:r>
              <a:rPr lang="en-IN" dirty="0"/>
              <a:t> </a:t>
            </a:r>
            <a:r>
              <a:rPr lang="en-IN" b="1" dirty="0"/>
              <a:t>Saturday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Max sale is of </a:t>
            </a:r>
            <a:r>
              <a:rPr lang="en-IN" b="1" dirty="0">
                <a:solidFill>
                  <a:srgbClr val="002060"/>
                </a:solidFill>
              </a:rPr>
              <a:t>Micaceous</a:t>
            </a:r>
            <a:r>
              <a:rPr lang="en-IN" dirty="0"/>
              <a:t> (Party) on Week day 6 </a:t>
            </a:r>
            <a:r>
              <a:rPr lang="en-IN" dirty="0" err="1"/>
              <a:t>i.e</a:t>
            </a:r>
            <a:r>
              <a:rPr lang="en-IN" dirty="0"/>
              <a:t> </a:t>
            </a:r>
            <a:r>
              <a:rPr lang="en-IN" b="1" dirty="0"/>
              <a:t>Thursday 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Max sale is of </a:t>
            </a:r>
            <a:r>
              <a:rPr lang="en-IN" b="1" dirty="0">
                <a:solidFill>
                  <a:srgbClr val="002060"/>
                </a:solidFill>
              </a:rPr>
              <a:t>Merchandize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on Week day 1 </a:t>
            </a:r>
            <a:r>
              <a:rPr lang="en-IN" dirty="0" err="1"/>
              <a:t>i.e</a:t>
            </a:r>
            <a:r>
              <a:rPr lang="en-IN" dirty="0"/>
              <a:t> </a:t>
            </a:r>
            <a:r>
              <a:rPr lang="en-IN" b="1" dirty="0"/>
              <a:t>Sunday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Max sale is of  </a:t>
            </a:r>
            <a:r>
              <a:rPr lang="en-IN" b="1" dirty="0">
                <a:solidFill>
                  <a:srgbClr val="002060"/>
                </a:solidFill>
              </a:rPr>
              <a:t>Liquor and Tobacco </a:t>
            </a:r>
            <a:r>
              <a:rPr lang="en-IN" dirty="0"/>
              <a:t>on Week day 4 </a:t>
            </a:r>
            <a:r>
              <a:rPr lang="en-IN" dirty="0" err="1"/>
              <a:t>i.e</a:t>
            </a:r>
            <a:r>
              <a:rPr lang="en-IN" dirty="0"/>
              <a:t> </a:t>
            </a:r>
            <a:r>
              <a:rPr lang="en-IN" b="1" dirty="0"/>
              <a:t>Wednesday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16EB88-FEB3-4A83-ABB9-B84C52777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712" y="5738945"/>
            <a:ext cx="1581371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3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0A916B4-AC51-401D-B170-1DE4739EE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10" y="3539064"/>
            <a:ext cx="6820690" cy="324808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8FA127-7FE0-4EE2-A747-632F1B786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9137" y="591075"/>
            <a:ext cx="6996863" cy="34245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2D2CB5-3AC4-48C1-B085-F2320354A3D4}"/>
              </a:ext>
            </a:extLst>
          </p:cNvPr>
          <p:cNvSpPr/>
          <p:nvPr/>
        </p:nvSpPr>
        <p:spPr>
          <a:xfrm>
            <a:off x="369137" y="140963"/>
            <a:ext cx="10615525" cy="1041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90382B-9864-48DD-A046-B674D5EE0D7C}"/>
              </a:ext>
            </a:extLst>
          </p:cNvPr>
          <p:cNvSpPr txBox="1">
            <a:spLocks/>
          </p:cNvSpPr>
          <p:nvPr/>
        </p:nvSpPr>
        <p:spPr>
          <a:xfrm>
            <a:off x="419101" y="70854"/>
            <a:ext cx="5676899" cy="1264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dirty="0">
                <a:solidFill>
                  <a:srgbClr val="FFFFFF"/>
                </a:solidFill>
              </a:rPr>
              <a:t>Monthly Product sales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4B8D1-4B4C-49B6-9DD9-72EB6FA5F219}"/>
              </a:ext>
            </a:extLst>
          </p:cNvPr>
          <p:cNvSpPr txBox="1"/>
          <p:nvPr/>
        </p:nvSpPr>
        <p:spPr>
          <a:xfrm>
            <a:off x="7542173" y="4015595"/>
            <a:ext cx="43704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December is the highest sales month w.r.t to Qty and Total.</a:t>
            </a:r>
          </a:p>
          <a:p>
            <a:endParaRPr lang="en-IN" dirty="0"/>
          </a:p>
          <a:p>
            <a:r>
              <a:rPr lang="en-IN" dirty="0"/>
              <a:t>While June being the lowest sale month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1B8A99-4980-4108-B1E7-A2CBF31CA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068" y="1325243"/>
            <a:ext cx="1381318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7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69ABCC4-8DFE-4EE8-A69E-04872C29B091}"/>
              </a:ext>
            </a:extLst>
          </p:cNvPr>
          <p:cNvSpPr/>
          <p:nvPr/>
        </p:nvSpPr>
        <p:spPr>
          <a:xfrm>
            <a:off x="127837" y="277889"/>
            <a:ext cx="11759363" cy="1169593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0FB589-9ACF-4455-B460-54D03D697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981" y="371317"/>
            <a:ext cx="9050919" cy="11695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IN" sz="3200" dirty="0">
                <a:solidFill>
                  <a:srgbClr val="FFFFFF"/>
                </a:solidFill>
              </a:rPr>
              <a:t>Product sold vs Quantity  	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530212-263F-4280-B212-01B26BD3F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37" y="206733"/>
            <a:ext cx="6171363" cy="38153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2AFEE-A3EA-4EE3-9E61-9B88362494F3}"/>
              </a:ext>
            </a:extLst>
          </p:cNvPr>
          <p:cNvSpPr txBox="1"/>
          <p:nvPr/>
        </p:nvSpPr>
        <p:spPr>
          <a:xfrm>
            <a:off x="725575" y="371317"/>
            <a:ext cx="12683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1050" dirty="0"/>
              <a:t>Total</a:t>
            </a:r>
          </a:p>
          <a:p>
            <a:pPr marL="285750" indent="-285750">
              <a:buFontTx/>
              <a:buChar char="-"/>
            </a:pPr>
            <a:r>
              <a:rPr lang="en-IN" sz="1050" dirty="0"/>
              <a:t>Qty</a:t>
            </a:r>
          </a:p>
          <a:p>
            <a:pPr marL="285750" indent="-285750">
              <a:buFontTx/>
              <a:buChar char="-"/>
            </a:pPr>
            <a:r>
              <a:rPr lang="en-IN" sz="1050" dirty="0"/>
              <a:t>Discount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C36886-86F1-4EA3-BF40-2B68A02DB619}"/>
              </a:ext>
            </a:extLst>
          </p:cNvPr>
          <p:cNvSpPr txBox="1"/>
          <p:nvPr/>
        </p:nvSpPr>
        <p:spPr>
          <a:xfrm>
            <a:off x="222669" y="4288302"/>
            <a:ext cx="58293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Product sold with highest bill cost was Tobacco but Product with max quantity was Food.</a:t>
            </a:r>
          </a:p>
          <a:p>
            <a:r>
              <a:rPr lang="en-IN" dirty="0"/>
              <a:t>The max discount coupons were applied to Food because it had the max qty.</a:t>
            </a:r>
          </a:p>
          <a:p>
            <a:r>
              <a:rPr lang="en-IN" dirty="0"/>
              <a:t> We can also infer that </a:t>
            </a:r>
            <a:r>
              <a:rPr lang="en-IN" b="1" dirty="0"/>
              <a:t>Most costly products of Liquor and tobacco are </a:t>
            </a:r>
            <a:r>
              <a:rPr lang="en-IN" sz="2000" b="1" dirty="0"/>
              <a:t>not</a:t>
            </a:r>
            <a:r>
              <a:rPr lang="en-IN" b="1" dirty="0"/>
              <a:t> customers favourite </a:t>
            </a:r>
            <a:r>
              <a:rPr lang="en-IN" dirty="0"/>
              <a:t>since it has the lowest sale and most costly and they can be discarded from the menu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037F29-8572-4CF4-9CFF-47ADC372CE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39"/>
          <a:stretch/>
        </p:blipFill>
        <p:spPr>
          <a:xfrm>
            <a:off x="6146800" y="3079217"/>
            <a:ext cx="6045200" cy="3902250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086A132-CDAA-4EC6-B62C-BFD41C12755D}"/>
              </a:ext>
            </a:extLst>
          </p:cNvPr>
          <p:cNvSpPr/>
          <p:nvPr/>
        </p:nvSpPr>
        <p:spPr>
          <a:xfrm>
            <a:off x="558800" y="4022054"/>
            <a:ext cx="166775" cy="19434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C04907-90B4-4883-9550-DF258BC4A1BA}"/>
              </a:ext>
            </a:extLst>
          </p:cNvPr>
          <p:cNvSpPr txBox="1"/>
          <p:nvPr/>
        </p:nvSpPr>
        <p:spPr>
          <a:xfrm>
            <a:off x="6299200" y="1663700"/>
            <a:ext cx="5764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Merging the Billing together we get 69000 unique bills. With size as the discount, The max </a:t>
            </a:r>
            <a:r>
              <a:rPr lang="en-IN" b="1" dirty="0"/>
              <a:t>discount</a:t>
            </a:r>
            <a:r>
              <a:rPr lang="en-IN" dirty="0"/>
              <a:t> was given for 1818 for Food Category and max sales/ Total was 7067 for the same bill with food items of </a:t>
            </a:r>
            <a:r>
              <a:rPr lang="en-IN" b="1" dirty="0"/>
              <a:t>max 39 Qty served </a:t>
            </a:r>
            <a:r>
              <a:rPr lang="en-IN" dirty="0"/>
              <a:t>in a single order.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D53F42A-0A8D-4C75-94E1-F9B6C946160F}"/>
              </a:ext>
            </a:extLst>
          </p:cNvPr>
          <p:cNvSpPr/>
          <p:nvPr/>
        </p:nvSpPr>
        <p:spPr>
          <a:xfrm rot="10800000">
            <a:off x="11385550" y="2862999"/>
            <a:ext cx="190500" cy="2413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38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E7C83E-4EC0-4010-A036-72C4B9417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222" b="1839"/>
          <a:stretch/>
        </p:blipFill>
        <p:spPr>
          <a:xfrm>
            <a:off x="6106080" y="312523"/>
            <a:ext cx="4666686" cy="48800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CBF240-2464-4901-9801-82E6E7BB4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85" y="483317"/>
            <a:ext cx="5728395" cy="45384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9ABCC4-8DFE-4EE8-A69E-04872C29B091}"/>
              </a:ext>
            </a:extLst>
          </p:cNvPr>
          <p:cNvSpPr/>
          <p:nvPr/>
        </p:nvSpPr>
        <p:spPr>
          <a:xfrm>
            <a:off x="941475" y="5704992"/>
            <a:ext cx="10615525" cy="1041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0FB589-9ACF-4455-B460-54D03D697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04992"/>
            <a:ext cx="9537700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IN" sz="3200" dirty="0">
                <a:solidFill>
                  <a:srgbClr val="FFFFFF"/>
                </a:solidFill>
              </a:rPr>
              <a:t>Café Coffee Night’s -  Rates	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E6AF4A-9BFD-4903-B0B8-8D1904326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6340" y="312523"/>
            <a:ext cx="1475660" cy="18845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63905E-E6FE-42D7-963A-67DDABF7CBF9}"/>
              </a:ext>
            </a:extLst>
          </p:cNvPr>
          <p:cNvSpPr txBox="1"/>
          <p:nvPr/>
        </p:nvSpPr>
        <p:spPr>
          <a:xfrm>
            <a:off x="519017" y="5192609"/>
            <a:ext cx="1137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Since </a:t>
            </a:r>
            <a:r>
              <a:rPr lang="en-IN" b="1" dirty="0"/>
              <a:t>Rates</a:t>
            </a:r>
            <a:r>
              <a:rPr lang="en-IN" dirty="0"/>
              <a:t> are high we can see the most costly items – Nirvana Hookah, Calcutta mint in Liquor &amp; Tobacco Category </a:t>
            </a:r>
          </a:p>
        </p:txBody>
      </p:sp>
    </p:spTree>
    <p:extLst>
      <p:ext uri="{BB962C8B-B14F-4D97-AF65-F5344CB8AC3E}">
        <p14:creationId xmlns:p14="http://schemas.microsoft.com/office/powerpoint/2010/main" val="145321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2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4A3A9-6B07-499F-8371-697D3A98EF18}"/>
              </a:ext>
            </a:extLst>
          </p:cNvPr>
          <p:cNvSpPr txBox="1"/>
          <p:nvPr/>
        </p:nvSpPr>
        <p:spPr>
          <a:xfrm>
            <a:off x="6754371" y="1550504"/>
            <a:ext cx="5062491" cy="4289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Liquor &amp; tobacco are most costly with avg 514, Highly taxed </a:t>
            </a:r>
            <a:r>
              <a:rPr lang="en-US" sz="2000" dirty="0"/>
              <a:t>and the Total and Qty both are less, the revenue is than 1%.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While the </a:t>
            </a:r>
            <a:r>
              <a:rPr lang="en-US" sz="2000" b="1" dirty="0"/>
              <a:t>max Selling </a:t>
            </a:r>
            <a:r>
              <a:rPr lang="en-US" sz="2000" dirty="0"/>
              <a:t>Product with respect to Qty is </a:t>
            </a:r>
            <a:r>
              <a:rPr lang="en-US" sz="2000" b="1" dirty="0"/>
              <a:t>Food with average of 130 </a:t>
            </a:r>
            <a:r>
              <a:rPr lang="en-US" sz="2000" dirty="0"/>
              <a:t>and with low Tax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Most </a:t>
            </a:r>
            <a:r>
              <a:rPr lang="en-US" sz="2000" b="1" dirty="0"/>
              <a:t>Monitory product Tobacco </a:t>
            </a:r>
            <a:r>
              <a:rPr lang="en-US" sz="2000" dirty="0"/>
              <a:t>has comparatively high rate of avg </a:t>
            </a:r>
            <a:r>
              <a:rPr lang="en-US" sz="2000" b="1" dirty="0"/>
              <a:t>240 </a:t>
            </a:r>
            <a:r>
              <a:rPr lang="en-US" sz="2000" dirty="0"/>
              <a:t>and </a:t>
            </a:r>
            <a:r>
              <a:rPr lang="en-US" sz="2000" b="1" dirty="0"/>
              <a:t>Maximum profit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costliest product is disliked.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663315-19CF-45B6-A250-06BB9C9BC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1" y="388229"/>
            <a:ext cx="1476581" cy="657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0643DC-A57F-4AAE-A8CE-A24B68D20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217" t="60730" r="16828" b="23270"/>
          <a:stretch/>
        </p:blipFill>
        <p:spPr>
          <a:xfrm>
            <a:off x="8184555" y="5701953"/>
            <a:ext cx="1702191" cy="10972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075FE3-196A-42EE-8984-51EFC6260B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77" t="64135" r="48601" b="21706"/>
          <a:stretch/>
        </p:blipFill>
        <p:spPr>
          <a:xfrm>
            <a:off x="6411077" y="5701953"/>
            <a:ext cx="1773478" cy="9722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F869F5-DE90-4C39-9F46-781DBE807F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663" t="59321" r="24288" b="28160"/>
          <a:stretch/>
        </p:blipFill>
        <p:spPr>
          <a:xfrm>
            <a:off x="9790736" y="5701953"/>
            <a:ext cx="1526194" cy="9722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6ACE0F-DB3B-45FD-A8A5-D82EB5D7FB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236" r="3981"/>
          <a:stretch/>
        </p:blipFill>
        <p:spPr>
          <a:xfrm>
            <a:off x="92541" y="1045546"/>
            <a:ext cx="6318536" cy="5753687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8ADF147D-794B-4E4D-BED7-B406F137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162" y="63224"/>
            <a:ext cx="9537700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IN" sz="4000" b="1" dirty="0">
                <a:solidFill>
                  <a:srgbClr val="C00000"/>
                </a:solidFill>
              </a:rPr>
              <a:t>Product’s - Profit, Sales and Tax Analysis	</a:t>
            </a:r>
            <a:endParaRPr lang="en-US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32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631</Words>
  <Application>Microsoft Office PowerPoint</Application>
  <PresentationFormat>Widescreen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Office Theme</vt:lpstr>
      <vt:lpstr>Café Coffee Night </vt:lpstr>
      <vt:lpstr>PowerPoint Presentation</vt:lpstr>
      <vt:lpstr>PowerPoint Presentation</vt:lpstr>
      <vt:lpstr>Hourly distribution of Sales </vt:lpstr>
      <vt:lpstr>Sales of Category of Products -Weekly  </vt:lpstr>
      <vt:lpstr>PowerPoint Presentation</vt:lpstr>
      <vt:lpstr>Product sold vs Quantity   </vt:lpstr>
      <vt:lpstr>Café Coffee Night’s -  Rates </vt:lpstr>
      <vt:lpstr>Product’s - Profit, Sales and Tax Analysis </vt:lpstr>
      <vt:lpstr>Max – Min Profit vs Product Category</vt:lpstr>
      <vt:lpstr>Combos!!!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Café Coffee Night </dc:title>
  <dc:creator>umang mahant</dc:creator>
  <cp:lastModifiedBy>umang mahant</cp:lastModifiedBy>
  <cp:revision>10</cp:revision>
  <dcterms:created xsi:type="dcterms:W3CDTF">2020-08-21T04:37:30Z</dcterms:created>
  <dcterms:modified xsi:type="dcterms:W3CDTF">2020-08-21T16:25:50Z</dcterms:modified>
</cp:coreProperties>
</file>