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308" r:id="rId6"/>
    <p:sldId id="263" r:id="rId7"/>
    <p:sldId id="283" r:id="rId8"/>
    <p:sldId id="289" r:id="rId9"/>
    <p:sldId id="290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3" r:id="rId21"/>
    <p:sldId id="275" r:id="rId22"/>
    <p:sldId id="284" r:id="rId23"/>
    <p:sldId id="304" r:id="rId24"/>
    <p:sldId id="305" r:id="rId25"/>
    <p:sldId id="306" r:id="rId26"/>
    <p:sldId id="307" r:id="rId27"/>
    <p:sldId id="285" r:id="rId28"/>
    <p:sldId id="286" r:id="rId29"/>
    <p:sldId id="302" r:id="rId30"/>
    <p:sldId id="281" r:id="rId31"/>
    <p:sldId id="288" r:id="rId32"/>
    <p:sldId id="265" r:id="rId3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D719B-FD4D-4DE2-A65C-8194BC42A81A}" v="1950" dt="2024-11-28T13:57:56.989"/>
    <p1510:client id="{1C82F008-48E3-88B1-6DCA-5A07CDF52C93}" v="1739" dt="2024-11-29T08:01:58.986"/>
    <p1510:client id="{45DDD343-EC79-EA08-BE14-4AD6A473F2DC}" v="788" dt="2024-11-28T16:58:28.247"/>
    <p1510:client id="{703DF032-B154-ABC8-DD05-DABD9364B5E8}" v="191" dt="2024-11-28T13:14:18.231"/>
    <p1510:client id="{BA51AF49-B908-8C11-946F-B2F63E0A76DF}" v="14" dt="2024-11-28T23:06:28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5F1387-7FF4-4C29-97DA-324B8750FFB4}" type="datetime1">
              <a:rPr lang="de-DE" smtClean="0"/>
              <a:t>29.11.2024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46852B-36C0-4DC1-AAE1-CF77ED7666A4}" type="datetime1">
              <a:rPr lang="de-DE" noProof="0" smtClean="0"/>
              <a:t>28.11.2024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284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7493F-3813-25B0-3404-D0CB77950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94D3DAC-1BBD-FA10-E257-E1FF224C2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9580D1-CA8B-75EB-9D4E-919475DC8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error occurring at an arbitrary unit u at time step t is propagated back into time for q time steps to an arbitrary unit v </a:t>
            </a:r>
          </a:p>
          <a:p>
            <a:endParaRPr lang="en-US"/>
          </a:p>
          <a:p>
            <a:r>
              <a:rPr lang="en-US"/>
              <a:t>This will scale the error by the following factor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963F2C-322B-EA89-C8FE-9C5B0587A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742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599D8-9DF0-1441-3238-7E89E15C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D5AE03-BEA6-2091-7273-2A7F80F84B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4A56563-ACCC-02B9-37D3-B97330040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error occurring at an arbitrary unit u at time step t is propagated back into time for q time steps to an arbitrary unit v </a:t>
            </a:r>
          </a:p>
          <a:p>
            <a:endParaRPr lang="en-US"/>
          </a:p>
          <a:p>
            <a:r>
              <a:rPr lang="en-US"/>
              <a:t>This will scale the error by the following factor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2E75EB-2FF7-5B5F-6DD1-1AC8B75F4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019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346D-01BD-0C8D-55A2-8B1D9D92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165EFBC-3FDF-27FA-9360-B8096FF60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3050FE9-3ABF-480E-DD4B-54B108B85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error occurring at an arbitrary unit u at time step t is propagated back into time for q time steps to an arbitrary unit v </a:t>
            </a:r>
          </a:p>
          <a:p>
            <a:endParaRPr lang="en-US"/>
          </a:p>
          <a:p>
            <a:r>
              <a:rPr lang="en-US"/>
              <a:t>This will scale the error by the following factor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29ECCC-1EC4-1D06-DBA0-D7A7FECCD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067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E7F6D-B8DF-518E-B2D2-C22D763F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A4C5653-626C-2B98-245D-ED92E915B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8554172-AAF7-C4FE-25B8-6F8F21D49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error occurring at an arbitrary unit u at time step t is propagated back into time for q time steps to an arbitrary unit v </a:t>
            </a:r>
          </a:p>
          <a:p>
            <a:endParaRPr lang="en-US"/>
          </a:p>
          <a:p>
            <a:r>
              <a:rPr lang="en-US"/>
              <a:t>This will scale the error by the following factor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850A42-22DE-C220-EDF2-16114C3748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8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54963-3346-1F20-C1A0-5B824921F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C3DCF0F-3500-9511-91AC-9746B9F16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A257DA5-BF77-1FCF-00C6-C47E14FBF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 weight conflict for simplicity let us focus on a single additional input weight </a:t>
            </a:r>
            <a:r>
              <a:rPr lang="en-US" err="1"/>
              <a:t>wji</a:t>
            </a:r>
            <a:r>
              <a:rPr lang="en-US"/>
              <a:t> Assume that the total error can be reduced by switching on unit j in response to a certain input and keeping it active for a long time until it helps to compute a desired output Provided </a:t>
            </a:r>
            <a:r>
              <a:rPr lang="en-US" err="1"/>
              <a:t>i</a:t>
            </a:r>
            <a:r>
              <a:rPr lang="en-US"/>
              <a:t> is non zero since the same incoming weight has to be used for both storing certain inputs and ignoring others </a:t>
            </a:r>
            <a:r>
              <a:rPr lang="en-US" err="1"/>
              <a:t>wji</a:t>
            </a:r>
            <a:r>
              <a:rPr lang="en-US"/>
              <a:t> will often receive conflicting weight update signals during this time recall that j is linear these signals will attempt to make </a:t>
            </a:r>
            <a:r>
              <a:rPr lang="en-US" err="1"/>
              <a:t>wji</a:t>
            </a:r>
            <a:r>
              <a:rPr lang="en-US"/>
              <a:t> participate in storing the input by switching on j and protecting the input by preventing j from being switched o by irrelevant later inputs This con </a:t>
            </a:r>
            <a:r>
              <a:rPr lang="en-US" err="1"/>
              <a:t>ict</a:t>
            </a:r>
            <a:r>
              <a:rPr lang="en-US"/>
              <a:t> makes learning di cult and calls for a more context sensitive mechanism for controlling write operations through input weights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FB4A0A-5915-03DB-FC0B-85CF7E493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75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BF310-3F34-BE7F-D08A-ED60CA178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B88E3A9-2231-775B-DE37-A96FDA732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EA74DE4-38D6-47FB-B4A2-067AC04BF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 weight conflict for simplicity let us focus on a single additional input weight </a:t>
            </a:r>
            <a:r>
              <a:rPr lang="en-US" err="1"/>
              <a:t>wji</a:t>
            </a:r>
            <a:r>
              <a:rPr lang="en-US"/>
              <a:t> Assume that the total error can be reduced by switching on unit j in response to a certain input and keeping it active for a long time until it helps to compute a desired output Provided </a:t>
            </a:r>
            <a:r>
              <a:rPr lang="en-US" err="1"/>
              <a:t>i</a:t>
            </a:r>
            <a:r>
              <a:rPr lang="en-US"/>
              <a:t> is non zero since the same incoming weight has to be used for both storing certain inputs and ignoring others </a:t>
            </a:r>
            <a:r>
              <a:rPr lang="en-US" err="1"/>
              <a:t>wji</a:t>
            </a:r>
            <a:r>
              <a:rPr lang="en-US"/>
              <a:t> will often receive conflicting weight update signals during this time recall that j is linear these signals will attempt to make </a:t>
            </a:r>
            <a:r>
              <a:rPr lang="en-US" err="1"/>
              <a:t>wji</a:t>
            </a:r>
            <a:r>
              <a:rPr lang="en-US"/>
              <a:t> participate in storing the input by switching on j and protecting the input by preventing j from being switched o by irrelevant later inputs This con </a:t>
            </a:r>
            <a:r>
              <a:rPr lang="en-US" err="1"/>
              <a:t>ict</a:t>
            </a:r>
            <a:r>
              <a:rPr lang="en-US"/>
              <a:t> makes learning di cult and calls for a more context sensitive mechanism for controlling write operations through input weights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C90B3B-971F-6337-BFB4-134EFD3B9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40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685DE-7DAF-4DF3-C2AD-73ECEC687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18CF797-5763-D350-DA78-168F7F2C0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415F304-5F73-DA15-D1B6-D316E7F61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Output weight </a:t>
            </a:r>
            <a:r>
              <a:rPr lang="en-US" err="1"/>
              <a:t>confict</a:t>
            </a:r>
            <a:r>
              <a:rPr lang="en-US"/>
              <a:t> assume j is switched on and currently stores some previous input For simplicity let us focus on a single additional outgoing weight </a:t>
            </a:r>
            <a:r>
              <a:rPr lang="en-US" err="1"/>
              <a:t>wkj</a:t>
            </a:r>
            <a:r>
              <a:rPr lang="en-US"/>
              <a:t> The same </a:t>
            </a:r>
            <a:r>
              <a:rPr lang="en-US" err="1"/>
              <a:t>wkj</a:t>
            </a:r>
            <a:r>
              <a:rPr lang="en-US"/>
              <a:t> has to be used for both retrieving j s content at certain times and preventing j from disturbing k at other times As long as unit j is nonzero </a:t>
            </a:r>
            <a:r>
              <a:rPr lang="en-US" err="1"/>
              <a:t>wkj</a:t>
            </a:r>
            <a:r>
              <a:rPr lang="en-US"/>
              <a:t> will attract </a:t>
            </a:r>
            <a:r>
              <a:rPr lang="en-US" err="1"/>
              <a:t>conficting</a:t>
            </a:r>
            <a:r>
              <a:rPr lang="en-US"/>
              <a:t> weight update signals generated during sequence processing these signals will attempt to make </a:t>
            </a:r>
            <a:r>
              <a:rPr lang="en-US" err="1"/>
              <a:t>wkj</a:t>
            </a:r>
            <a:r>
              <a:rPr lang="en-US"/>
              <a:t> participate in accessing the information stored in j and at di </a:t>
            </a:r>
            <a:r>
              <a:rPr lang="en-US" err="1"/>
              <a:t>erent</a:t>
            </a:r>
            <a:r>
              <a:rPr lang="en-US"/>
              <a:t> times protecting unit k from being perturbed by j For </a:t>
            </a:r>
            <a:r>
              <a:rPr lang="en-US" err="1"/>
              <a:t>instancewith</a:t>
            </a:r>
            <a:r>
              <a:rPr lang="en-US"/>
              <a:t> many tasks there are certain short time lag errors that can be reduced in early training stages However at later training stages j may suddenly start to cause avoidable errors in situations that already seemed under control by attempting to participate in reducing more di cult long time lag errors Again this con </a:t>
            </a:r>
            <a:r>
              <a:rPr lang="en-US" err="1"/>
              <a:t>ict</a:t>
            </a:r>
            <a:r>
              <a:rPr lang="en-US"/>
              <a:t> makes learning di cult and calls for a more </a:t>
            </a:r>
            <a:r>
              <a:rPr lang="en-US" err="1"/>
              <a:t>contextsensitive</a:t>
            </a:r>
            <a:r>
              <a:rPr lang="en-US"/>
              <a:t> mechanism for controlling read operations through output weights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20DE34-27FF-EAB4-D540-0DB4C7B55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98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697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321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9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BABEC3"/>
                </a:solidFill>
                <a:effectLst/>
                <a:latin typeface="IBM Plex Sans" panose="020F0502020204030204" pitchFamily="34" charset="0"/>
              </a:rPr>
              <a:t>RNNs by design are similar to deep neural networks. </a:t>
            </a:r>
          </a:p>
          <a:p>
            <a:endParaRPr lang="en-US" b="0" i="0">
              <a:solidFill>
                <a:srgbClr val="BABEC3"/>
              </a:solidFill>
              <a:effectLst/>
              <a:latin typeface="IBM Plex Sans" panose="020F0502020204030204" pitchFamily="34" charset="0"/>
            </a:endParaRPr>
          </a:p>
          <a:p>
            <a:r>
              <a:rPr lang="en-US" b="0" i="0">
                <a:solidFill>
                  <a:srgbClr val="BABEC3"/>
                </a:solidFill>
                <a:effectLst/>
                <a:latin typeface="IBM Plex Sans" panose="020F0502020204030204" pitchFamily="34" charset="0"/>
              </a:rPr>
              <a:t>They have input vectors, weight vectors, hidden states and output vectors. </a:t>
            </a:r>
          </a:p>
          <a:p>
            <a:endParaRPr lang="en-US" b="0" i="0">
              <a:solidFill>
                <a:srgbClr val="BABEC3"/>
              </a:solidFill>
              <a:effectLst/>
              <a:latin typeface="IBM Plex Sans" panose="020F0502020204030204" pitchFamily="34" charset="0"/>
            </a:endParaRPr>
          </a:p>
          <a:p>
            <a:r>
              <a:rPr lang="en-US" b="0" i="0">
                <a:solidFill>
                  <a:srgbClr val="BABEC3"/>
                </a:solidFill>
                <a:effectLst/>
                <a:latin typeface="IBM Plex Sans" panose="020F0502020204030204" pitchFamily="34" charset="0"/>
              </a:rPr>
              <a:t>The hidden state captures the patterns or the context of a sequence into a summary vector. </a:t>
            </a:r>
          </a:p>
          <a:p>
            <a:r>
              <a:rPr lang="en-US" b="0" i="0">
                <a:solidFill>
                  <a:srgbClr val="BABEC3"/>
                </a:solidFill>
                <a:effectLst/>
                <a:latin typeface="IBM Plex Sans" panose="020F0502020204030204" pitchFamily="34" charset="0"/>
              </a:rPr>
              <a:t>The outputs are influenced not just by </a:t>
            </a:r>
          </a:p>
          <a:p>
            <a:r>
              <a:rPr lang="en-US" b="0" i="0">
                <a:solidFill>
                  <a:srgbClr val="BABEC3"/>
                </a:solidFill>
                <a:effectLst/>
                <a:latin typeface="IBM Plex Sans" panose="020F0502020204030204" pitchFamily="34" charset="0"/>
              </a:rPr>
              <a:t>weights applied on inputs like a regular neural network, </a:t>
            </a:r>
          </a:p>
          <a:p>
            <a:r>
              <a:rPr lang="en-US" b="0" i="0">
                <a:solidFill>
                  <a:srgbClr val="BABEC3"/>
                </a:solidFill>
                <a:effectLst/>
                <a:latin typeface="IBM Plex Sans" panose="020F0502020204030204" pitchFamily="34" charset="0"/>
              </a:rPr>
              <a:t>but also by a “hidden” state vector representing the context based information on prior inputs, such that the same input could produce a different output depending on context of inputs in the sequence.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91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481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958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192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083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422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097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639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92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74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1AC7D-2FCD-A611-682B-E079883D7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467726-E22B-E6BF-6988-68AB9E0DA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B9221F-6DC8-A989-B152-B77AEE153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CAFC47-75A9-9B3E-2023-510C19F68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74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8F244-EB73-3C5F-84ED-F2D4FB793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9D45769-88C2-0022-EB3F-1047C0D301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CC3D3F6-36FF-15A4-8EB5-F1EFA6D2E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08C374-190D-539E-23F9-BEE859759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1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06298-3F0A-0DFF-0D8B-83F6A7F5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4018A6-49EF-D892-4803-47D7724A6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14204CE-2250-FBD9-D9C8-9CC869A51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E2EBC5-A624-B7B8-2D4E-F2AD8920B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1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36394-E3C2-06AD-EA5E-2164100CD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008B3DA-903A-1684-9A03-F9274DE55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0E9A35-D92F-8F93-58C3-49DE543EA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D30E5C-B400-EBD6-F576-45C681122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33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24E13-FA92-6083-102A-950186456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B5A588-97EC-9F35-66BA-77971E9C5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71B99B7-A333-61B0-6819-9B64DD059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error occurring at an arbitrary unit u at time step t is propagated back into time for q time steps to an arbitrary unit v </a:t>
            </a:r>
          </a:p>
          <a:p>
            <a:endParaRPr lang="en-US"/>
          </a:p>
          <a:p>
            <a:r>
              <a:rPr lang="en-US"/>
              <a:t>This will scale the error by the following factor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14C8B1-F912-DEC9-26CF-F489A45E1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101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F7883-3A81-0EE7-543C-9FB797238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638104-ED73-B7E1-2EFA-0123AEB98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23FB4F3-43E5-A19B-7EC6-17F434776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error occurring at an arbitrary unit u at time step t is propagated back into time for q time steps to an arbitrary unit v </a:t>
            </a:r>
          </a:p>
          <a:p>
            <a:endParaRPr lang="en-US"/>
          </a:p>
          <a:p>
            <a:r>
              <a:rPr lang="en-US"/>
              <a:t>This will scale the error by the following factor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1F779C-920D-8188-0253-BC108636E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de-DE" noProof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Bild einfügen oder ziehen und ablegen</a:t>
            </a:r>
          </a:p>
        </p:txBody>
      </p:sp>
      <p:sp>
        <p:nvSpPr>
          <p:cNvPr id="9" name="Grafik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>
              <a:solidFill>
                <a:schemeClr val="lt1"/>
              </a:solidFill>
            </a:endParaRPr>
          </a:p>
        </p:txBody>
      </p:sp>
      <p:sp>
        <p:nvSpPr>
          <p:cNvPr id="11" name="Grafik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B65D10-8D22-D83A-57CE-D367BA5F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Spalte links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Bild einfügen oder ziehen und ablegen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Bild einfügen oder ziehen und ablegen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Bild einfügen oder ziehen und ablegen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Spalte links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Bild einfügen oder ziehen und ablegen</a:t>
            </a:r>
          </a:p>
        </p:txBody>
      </p:sp>
      <p:sp>
        <p:nvSpPr>
          <p:cNvPr id="5" name="Beschriftung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Ihr Video einfügen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Beschriftung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7" name="E-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de-DE" noProof="0"/>
              <a:t>E-Mail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de-DE" noProof="0"/>
          </a:p>
        </p:txBody>
      </p:sp>
      <p:sp>
        <p:nvSpPr>
          <p:cNvPr id="19" name="Grafik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>
              <a:solidFill>
                <a:schemeClr val="lt1"/>
              </a:solidFill>
            </a:endParaRPr>
          </a:p>
        </p:txBody>
      </p:sp>
      <p:sp>
        <p:nvSpPr>
          <p:cNvPr id="20" name="Grafik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>
              <a:solidFill>
                <a:schemeClr val="lt1"/>
              </a:solidFill>
            </a:endParaRPr>
          </a:p>
        </p:txBody>
      </p:sp>
      <p:sp>
        <p:nvSpPr>
          <p:cNvPr id="2" name="Vielen Dank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Vielen Dank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de-DE" noProof="0"/>
          </a:p>
        </p:txBody>
      </p:sp>
      <p:sp>
        <p:nvSpPr>
          <p:cNvPr id="9" name="Grafik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>
              <a:solidFill>
                <a:schemeClr val="lt1"/>
              </a:solidFill>
            </a:endParaRPr>
          </a:p>
        </p:txBody>
      </p:sp>
      <p:sp>
        <p:nvSpPr>
          <p:cNvPr id="11" name="Grafik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</a:p>
        </p:txBody>
      </p:sp>
      <p:sp>
        <p:nvSpPr>
          <p:cNvPr id="8" name="Grafik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Grafik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>
              <a:solidFill>
                <a:schemeClr val="lt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>
              <a:solidFill>
                <a:schemeClr val="lt1"/>
              </a:solidFill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/>
          </a:p>
        </p:txBody>
      </p:sp>
      <p:sp>
        <p:nvSpPr>
          <p:cNvPr id="20" name="Grafik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de-DE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de-DE" smtClean="0"/>
              <a:pPr rtl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>
            <a:normAutofit/>
          </a:bodyPr>
          <a:lstStyle/>
          <a:p>
            <a:r>
              <a:rPr lang="en-IN"/>
              <a:t>Long Short-term Memory </a:t>
            </a:r>
            <a:br>
              <a:rPr lang="en-IN"/>
            </a:br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80" y="5286734"/>
            <a:ext cx="5469849" cy="1394626"/>
          </a:xfrm>
        </p:spPr>
        <p:txBody>
          <a:bodyPr vert="horz" lIns="0" tIns="0" rIns="0" bIns="0" rtlCol="0" anchor="t">
            <a:noAutofit/>
          </a:bodyPr>
          <a:lstStyle/>
          <a:p>
            <a:pPr algn="r"/>
            <a:r>
              <a:rPr lang="de-DE" noProof="1"/>
              <a:t>Presentation from:</a:t>
            </a:r>
            <a:br>
              <a:rPr lang="de-DE" noProof="1"/>
            </a:br>
            <a:r>
              <a:rPr lang="de-DE" noProof="1"/>
              <a:t>Umang</a:t>
            </a:r>
            <a:br>
              <a:rPr lang="de-DE" noProof="1"/>
            </a:br>
            <a:r>
              <a:rPr lang="de-DE" noProof="1"/>
              <a:t>Arun</a:t>
            </a:r>
            <a:br>
              <a:rPr lang="de-DE" noProof="1"/>
            </a:br>
            <a:r>
              <a:rPr lang="de-DE" noProof="1"/>
              <a:t>Blesson</a:t>
            </a:r>
            <a:br>
              <a:rPr lang="de-DE" noProof="1"/>
            </a:br>
            <a:endParaRPr lang="de-DE" noProof="1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4" t="2657" r="15554" b="2686"/>
          <a:stretch/>
        </p:blipFill>
        <p:spPr>
          <a:xfrm>
            <a:off x="6400800" y="487680"/>
            <a:ext cx="5060800" cy="5848772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0557D-EB7A-813F-DFBD-8C572A6A1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5A1D0A00-DF68-394D-6C04-BCB478FF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A1F78F-D7E5-EB25-ED0C-664F2649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872001" y="2275892"/>
            <a:ext cx="4887007" cy="809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CF086E-74CC-70BF-5FB9-26DCABA916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rcRect l="42805" t="22383" b="31909"/>
          <a:stretch/>
        </p:blipFill>
        <p:spPr>
          <a:xfrm>
            <a:off x="4963887" y="2449286"/>
            <a:ext cx="2795122" cy="3701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3B5FEA-7DCF-A465-7CB3-E9B47160FD4A}"/>
              </a:ext>
            </a:extLst>
          </p:cNvPr>
          <p:cNvCxnSpPr/>
          <p:nvPr/>
        </p:nvCxnSpPr>
        <p:spPr>
          <a:xfrm flipH="1">
            <a:off x="3200400" y="2906486"/>
            <a:ext cx="2492829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25A6F9-07D3-D5AD-36AE-E9F5A1D0E40E}"/>
              </a:ext>
            </a:extLst>
          </p:cNvPr>
          <p:cNvCxnSpPr/>
          <p:nvPr/>
        </p:nvCxnSpPr>
        <p:spPr>
          <a:xfrm>
            <a:off x="5736771" y="2939143"/>
            <a:ext cx="2383972" cy="4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2BFC9F-BE7E-5BCB-D817-861B96502A41}"/>
              </a:ext>
            </a:extLst>
          </p:cNvPr>
          <p:cNvSpPr txBox="1"/>
          <p:nvPr/>
        </p:nvSpPr>
        <p:spPr>
          <a:xfrm>
            <a:off x="3058886" y="364671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&gt;1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0DAFEC-0B8A-2F66-FC8D-E127D0D0B5FE}"/>
              </a:ext>
            </a:extLst>
          </p:cNvPr>
          <p:cNvSpPr txBox="1"/>
          <p:nvPr/>
        </p:nvSpPr>
        <p:spPr>
          <a:xfrm>
            <a:off x="8055428" y="36793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&lt;1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56B7A3-0E1E-EA1B-D342-DCD71255373F}"/>
              </a:ext>
            </a:extLst>
          </p:cNvPr>
          <p:cNvSpPr txBox="1"/>
          <p:nvPr/>
        </p:nvSpPr>
        <p:spPr>
          <a:xfrm>
            <a:off x="2275587" y="4059594"/>
            <a:ext cx="3178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as q increases the error value increases exponentially and </a:t>
            </a:r>
          </a:p>
          <a:p>
            <a:r>
              <a:rPr lang="en-IN"/>
              <a:t>blows up the error</a:t>
            </a:r>
          </a:p>
          <a:p>
            <a:endParaRPr lang="en-IN"/>
          </a:p>
          <a:p>
            <a:r>
              <a:rPr lang="en-IN"/>
              <a:t>leads to oscillating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E348F0-33F1-CA7A-BB8C-759D2BCDB5C5}"/>
              </a:ext>
            </a:extLst>
          </p:cNvPr>
          <p:cNvSpPr txBox="1"/>
          <p:nvPr/>
        </p:nvSpPr>
        <p:spPr>
          <a:xfrm>
            <a:off x="6727842" y="4070479"/>
            <a:ext cx="317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as q increases the error value decreases exponentially and vanishes</a:t>
            </a:r>
          </a:p>
        </p:txBody>
      </p:sp>
    </p:spTree>
    <p:extLst>
      <p:ext uri="{BB962C8B-B14F-4D97-AF65-F5344CB8AC3E}">
        <p14:creationId xmlns:p14="http://schemas.microsoft.com/office/powerpoint/2010/main" val="2225608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9BA75-ED89-51A6-7CA3-23279891D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BC13E2C1-312A-4FA5-BAB2-8273BC6C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404A2-CC67-21F0-6B04-487AED23426E}"/>
              </a:ext>
            </a:extLst>
          </p:cNvPr>
          <p:cNvSpPr txBox="1"/>
          <p:nvPr/>
        </p:nvSpPr>
        <p:spPr>
          <a:xfrm>
            <a:off x="1012372" y="2079171"/>
            <a:ext cx="370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to avoid vanishing error signals</a:t>
            </a:r>
          </a:p>
          <a:p>
            <a:r>
              <a:rPr lang="en-IN"/>
              <a:t>	enforce constant error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6FFB0-1BCE-0FC0-912B-1B6D8BA8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22" y="2841824"/>
            <a:ext cx="224821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6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CA88E-5BAE-0501-8A71-EDCF66DED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1ACEAECE-1B8D-8920-A729-3F4E0B3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8D7031-F107-0E8A-153E-A899AEC7A092}"/>
              </a:ext>
            </a:extLst>
          </p:cNvPr>
          <p:cNvSpPr txBox="1"/>
          <p:nvPr/>
        </p:nvSpPr>
        <p:spPr>
          <a:xfrm>
            <a:off x="1012372" y="2079171"/>
            <a:ext cx="370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to avoid vanishing error signals</a:t>
            </a:r>
          </a:p>
          <a:p>
            <a:r>
              <a:rPr lang="en-IN"/>
              <a:t>	enforce constant error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0DB72-BD0E-2E57-FAED-67205DCF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22" y="2841824"/>
            <a:ext cx="2248214" cy="3905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F1B2B1-4C2A-D7E5-BDE3-822AA3293EE5}"/>
              </a:ext>
            </a:extLst>
          </p:cNvPr>
          <p:cNvCxnSpPr>
            <a:stCxn id="4" idx="2"/>
          </p:cNvCxnSpPr>
          <p:nvPr/>
        </p:nvCxnSpPr>
        <p:spPr>
          <a:xfrm>
            <a:off x="4626429" y="3232404"/>
            <a:ext cx="0" cy="69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854C-C970-1E26-A453-6245835588DA}"/>
              </a:ext>
            </a:extLst>
          </p:cNvPr>
          <p:cNvSpPr txBox="1"/>
          <p:nvPr/>
        </p:nvSpPr>
        <p:spPr>
          <a:xfrm>
            <a:off x="4626429" y="334828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integrating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843840-CA13-357D-3776-A1B82AF0C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957" y="4002080"/>
            <a:ext cx="212437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3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3DBA6-0CE3-F405-2BE8-A11400DAC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16855B67-0D42-C94E-12C8-AC5506B4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67645-E1C4-3AC3-CF8A-03770F179B80}"/>
              </a:ext>
            </a:extLst>
          </p:cNvPr>
          <p:cNvSpPr txBox="1"/>
          <p:nvPr/>
        </p:nvSpPr>
        <p:spPr>
          <a:xfrm>
            <a:off x="1012372" y="2079171"/>
            <a:ext cx="370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to avoid vanishing error signals</a:t>
            </a:r>
          </a:p>
          <a:p>
            <a:r>
              <a:rPr lang="en-IN"/>
              <a:t>	enforce constant error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1E079-3558-88E3-3BE5-AEAB0033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22" y="2841824"/>
            <a:ext cx="2248214" cy="3905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03B2B1-5546-7B91-71CA-688F031B7033}"/>
              </a:ext>
            </a:extLst>
          </p:cNvPr>
          <p:cNvCxnSpPr>
            <a:stCxn id="4" idx="2"/>
          </p:cNvCxnSpPr>
          <p:nvPr/>
        </p:nvCxnSpPr>
        <p:spPr>
          <a:xfrm>
            <a:off x="4626429" y="3232404"/>
            <a:ext cx="0" cy="69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FBD29E-D07A-D95F-D773-B7FC7AF431B0}"/>
              </a:ext>
            </a:extLst>
          </p:cNvPr>
          <p:cNvSpPr txBox="1"/>
          <p:nvPr/>
        </p:nvSpPr>
        <p:spPr>
          <a:xfrm>
            <a:off x="4626429" y="334828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integrating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E877D1-DC2F-3E17-A4A6-27A38E8FD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957" y="4002080"/>
            <a:ext cx="2124371" cy="3905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0EF5F1-D99A-4C17-C751-E562ED939253}"/>
              </a:ext>
            </a:extLst>
          </p:cNvPr>
          <p:cNvCxnSpPr>
            <a:stCxn id="10" idx="2"/>
          </p:cNvCxnSpPr>
          <p:nvPr/>
        </p:nvCxnSpPr>
        <p:spPr>
          <a:xfrm flipH="1">
            <a:off x="4354286" y="4392660"/>
            <a:ext cx="489857" cy="79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867D31-99BD-CC1F-5B02-42095EC62C9A}"/>
              </a:ext>
            </a:extLst>
          </p:cNvPr>
          <p:cNvSpPr txBox="1"/>
          <p:nvPr/>
        </p:nvSpPr>
        <p:spPr>
          <a:xfrm>
            <a:off x="3502322" y="5164922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</a:t>
            </a:r>
            <a:r>
              <a:rPr lang="en-IN" baseline="-25000"/>
              <a:t>j</a:t>
            </a:r>
            <a:r>
              <a:rPr lang="en-IN"/>
              <a:t> has to be linear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88C9-819D-5ADC-A725-482F51C5EEA3}"/>
              </a:ext>
            </a:extLst>
          </p:cNvPr>
          <p:cNvSpPr txBox="1"/>
          <p:nvPr/>
        </p:nvSpPr>
        <p:spPr>
          <a:xfrm>
            <a:off x="4657339" y="45463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implies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7F906E-142B-3A73-8B50-C3B0410F4510}"/>
              </a:ext>
            </a:extLst>
          </p:cNvPr>
          <p:cNvCxnSpPr>
            <a:stCxn id="10" idx="2"/>
          </p:cNvCxnSpPr>
          <p:nvPr/>
        </p:nvCxnSpPr>
        <p:spPr>
          <a:xfrm>
            <a:off x="4844143" y="4392660"/>
            <a:ext cx="1817914" cy="77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14D54E-BFFD-5FC4-06E2-D93BAA785D7C}"/>
              </a:ext>
            </a:extLst>
          </p:cNvPr>
          <p:cNvSpPr txBox="1"/>
          <p:nvPr/>
        </p:nvSpPr>
        <p:spPr>
          <a:xfrm>
            <a:off x="5906328" y="5222015"/>
            <a:ext cx="476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unit j’s activation function has to remain constant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4117A0-25E3-4825-A5D4-0FCB1F63B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536" y="5679459"/>
            <a:ext cx="530616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3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5B8E6-C6FA-3BEF-7A56-D5127486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C59A1D7-0B46-2ADB-A5E9-9981F9D5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37307-E43D-53DC-068E-59986986E687}"/>
              </a:ext>
            </a:extLst>
          </p:cNvPr>
          <p:cNvSpPr txBox="1"/>
          <p:nvPr/>
        </p:nvSpPr>
        <p:spPr>
          <a:xfrm>
            <a:off x="1012372" y="2079171"/>
            <a:ext cx="3707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to avoid vanishing error signals</a:t>
            </a:r>
          </a:p>
          <a:p>
            <a:r>
              <a:rPr lang="en-IN"/>
              <a:t>	enforce constant error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67600-816D-769B-3A55-CFCEE2CCD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22" y="2841824"/>
            <a:ext cx="2248214" cy="3905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91DBF8-4064-3A0E-D97C-B77A8529B3F8}"/>
              </a:ext>
            </a:extLst>
          </p:cNvPr>
          <p:cNvCxnSpPr>
            <a:stCxn id="4" idx="2"/>
          </p:cNvCxnSpPr>
          <p:nvPr/>
        </p:nvCxnSpPr>
        <p:spPr>
          <a:xfrm>
            <a:off x="4626429" y="3232404"/>
            <a:ext cx="0" cy="69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BFADB-9D03-E771-624B-686B807F181F}"/>
              </a:ext>
            </a:extLst>
          </p:cNvPr>
          <p:cNvSpPr txBox="1"/>
          <p:nvPr/>
        </p:nvSpPr>
        <p:spPr>
          <a:xfrm>
            <a:off x="4626429" y="3348284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integrating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1EDB0A-B1BE-8A47-EFD9-B4688C9DE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957" y="4002080"/>
            <a:ext cx="2124371" cy="3905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C8917D-EF19-0064-5B54-88F6BF5247B3}"/>
              </a:ext>
            </a:extLst>
          </p:cNvPr>
          <p:cNvCxnSpPr>
            <a:stCxn id="10" idx="2"/>
          </p:cNvCxnSpPr>
          <p:nvPr/>
        </p:nvCxnSpPr>
        <p:spPr>
          <a:xfrm flipH="1">
            <a:off x="4354286" y="4392660"/>
            <a:ext cx="489857" cy="79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126F71-0252-1D52-C1D3-A43A02D227D6}"/>
              </a:ext>
            </a:extLst>
          </p:cNvPr>
          <p:cNvSpPr txBox="1"/>
          <p:nvPr/>
        </p:nvSpPr>
        <p:spPr>
          <a:xfrm>
            <a:off x="3502322" y="5164922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</a:t>
            </a:r>
            <a:r>
              <a:rPr lang="en-IN" baseline="-25000"/>
              <a:t>j</a:t>
            </a:r>
            <a:r>
              <a:rPr lang="en-IN"/>
              <a:t> has to be linear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6AA4C-B627-C63F-EA7D-15385A2C7B72}"/>
              </a:ext>
            </a:extLst>
          </p:cNvPr>
          <p:cNvSpPr txBox="1"/>
          <p:nvPr/>
        </p:nvSpPr>
        <p:spPr>
          <a:xfrm>
            <a:off x="4657339" y="45463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implies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9ECEBC-C2C5-19D9-20B4-8EDAD65E4C55}"/>
              </a:ext>
            </a:extLst>
          </p:cNvPr>
          <p:cNvCxnSpPr>
            <a:stCxn id="10" idx="2"/>
          </p:cNvCxnSpPr>
          <p:nvPr/>
        </p:nvCxnSpPr>
        <p:spPr>
          <a:xfrm>
            <a:off x="4844143" y="4392660"/>
            <a:ext cx="1817914" cy="77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7370BE-33EA-E3FD-F7B3-499420899255}"/>
              </a:ext>
            </a:extLst>
          </p:cNvPr>
          <p:cNvSpPr txBox="1"/>
          <p:nvPr/>
        </p:nvSpPr>
        <p:spPr>
          <a:xfrm>
            <a:off x="5906328" y="5222015"/>
            <a:ext cx="476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unit j’s activation function has to remain constant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43D9C8-F240-9EB9-DBFE-0444B6DBD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536" y="5679459"/>
            <a:ext cx="530616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8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3C1C8-E4E3-39E7-EC4E-B7C9573B3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81EA2B42-8E8A-DE02-056D-26827DAE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98463-B950-CD1E-6956-69179D15AE93}"/>
              </a:ext>
            </a:extLst>
          </p:cNvPr>
          <p:cNvSpPr txBox="1"/>
          <p:nvPr/>
        </p:nvSpPr>
        <p:spPr>
          <a:xfrm>
            <a:off x="1012372" y="2079171"/>
            <a:ext cx="5680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a single unit’s problem is solved,</a:t>
            </a:r>
          </a:p>
          <a:p>
            <a:endParaRPr lang="en-IN"/>
          </a:p>
          <a:p>
            <a:r>
              <a:rPr lang="en-IN"/>
              <a:t>now how to solve the problem w.r.t other connected units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60349-642E-F306-5E74-E6C0240095EE}"/>
              </a:ext>
            </a:extLst>
          </p:cNvPr>
          <p:cNvSpPr txBox="1"/>
          <p:nvPr/>
        </p:nvSpPr>
        <p:spPr>
          <a:xfrm>
            <a:off x="1153886" y="3635829"/>
            <a:ext cx="20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Input weight conflict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11E32-98DD-FED4-9990-9A76910C50E3}"/>
              </a:ext>
            </a:extLst>
          </p:cNvPr>
          <p:cNvSpPr txBox="1"/>
          <p:nvPr/>
        </p:nvSpPr>
        <p:spPr>
          <a:xfrm>
            <a:off x="5192485" y="3670834"/>
            <a:ext cx="22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Output weight conflict</a:t>
            </a:r>
          </a:p>
        </p:txBody>
      </p:sp>
    </p:spTree>
    <p:extLst>
      <p:ext uri="{BB962C8B-B14F-4D97-AF65-F5344CB8AC3E}">
        <p14:creationId xmlns:p14="http://schemas.microsoft.com/office/powerpoint/2010/main" val="69966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F24CC-1047-CB2D-11A0-71A41D955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69EF5900-117E-FD79-ABD0-9D773AD5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A72C7-DFFA-2B1F-31B3-E9E13E317C1C}"/>
              </a:ext>
            </a:extLst>
          </p:cNvPr>
          <p:cNvSpPr txBox="1"/>
          <p:nvPr/>
        </p:nvSpPr>
        <p:spPr>
          <a:xfrm>
            <a:off x="700142" y="2188029"/>
            <a:ext cx="20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Input weight conflict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51FC0E-A202-4D5A-9EC7-FF524BBE18EA}"/>
              </a:ext>
            </a:extLst>
          </p:cNvPr>
          <p:cNvSpPr/>
          <p:nvPr/>
        </p:nvSpPr>
        <p:spPr>
          <a:xfrm>
            <a:off x="9144000" y="2793555"/>
            <a:ext cx="1034143" cy="10232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/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F2C268-6258-E22A-232C-F45A06CC201C}"/>
              </a:ext>
            </a:extLst>
          </p:cNvPr>
          <p:cNvSpPr/>
          <p:nvPr/>
        </p:nvSpPr>
        <p:spPr>
          <a:xfrm>
            <a:off x="7239473" y="2782669"/>
            <a:ext cx="1034143" cy="10232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err="1"/>
              <a:t>i</a:t>
            </a:r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604434-5CC6-B624-4BAE-69C3599E9EA9}"/>
              </a:ext>
            </a:extLst>
          </p:cNvPr>
          <p:cNvCxnSpPr>
            <a:stCxn id="8" idx="6"/>
            <a:endCxn id="6" idx="2"/>
          </p:cNvCxnSpPr>
          <p:nvPr/>
        </p:nvCxnSpPr>
        <p:spPr>
          <a:xfrm>
            <a:off x="8273616" y="3294298"/>
            <a:ext cx="870384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AB429B-11CD-9C22-7DBD-C0FF5797FDD1}"/>
              </a:ext>
            </a:extLst>
          </p:cNvPr>
          <p:cNvSpPr txBox="1"/>
          <p:nvPr/>
        </p:nvSpPr>
        <p:spPr>
          <a:xfrm>
            <a:off x="896083" y="2782669"/>
            <a:ext cx="48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needs to be switched on for an input x {e.g. “}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6AF81-4632-9D07-F60C-32B8E24C4AB3}"/>
              </a:ext>
            </a:extLst>
          </p:cNvPr>
          <p:cNvSpPr txBox="1"/>
          <p:nvPr/>
        </p:nvSpPr>
        <p:spPr>
          <a:xfrm>
            <a:off x="896083" y="3429000"/>
            <a:ext cx="425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needs to remain switched on even if a non-positive input x is received {e.g. “xv}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58E7E9-A650-1B82-1100-9CE6EED54559}"/>
              </a:ext>
            </a:extLst>
          </p:cNvPr>
          <p:cNvSpPr txBox="1"/>
          <p:nvPr/>
        </p:nvSpPr>
        <p:spPr>
          <a:xfrm>
            <a:off x="896083" y="4397713"/>
            <a:ext cx="43834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/>
              <a:t>need to be switched off only when a certain input is received  {e.g. “</a:t>
            </a:r>
            <a:r>
              <a:rPr lang="en-IN" err="1"/>
              <a:t>xvy</a:t>
            </a:r>
            <a:r>
              <a:rPr lang="en-IN"/>
              <a:t>”}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095F1-FAF5-9C56-ACF0-F95F0D5CB436}"/>
              </a:ext>
            </a:extLst>
          </p:cNvPr>
          <p:cNvSpPr txBox="1"/>
          <p:nvPr/>
        </p:nvSpPr>
        <p:spPr>
          <a:xfrm>
            <a:off x="624556" y="5469956"/>
            <a:ext cx="370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requires context-sensitive mechanism</a:t>
            </a:r>
          </a:p>
          <a:p>
            <a:r>
              <a:rPr lang="en-IN"/>
              <a:t>for write operations through inputs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91A62-B505-C1FE-79B3-C373FA8CDD8B}"/>
              </a:ext>
            </a:extLst>
          </p:cNvPr>
          <p:cNvSpPr txBox="1"/>
          <p:nvPr/>
        </p:nvSpPr>
        <p:spPr>
          <a:xfrm>
            <a:off x="8499456" y="28538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err="1"/>
              <a:t>w</a:t>
            </a:r>
            <a:r>
              <a:rPr lang="en-IN" baseline="-25000" err="1"/>
              <a:t>ji</a:t>
            </a:r>
            <a:endParaRPr lang="en-IN" baseline="-25000"/>
          </a:p>
        </p:txBody>
      </p:sp>
    </p:spTree>
    <p:extLst>
      <p:ext uri="{BB962C8B-B14F-4D97-AF65-F5344CB8AC3E}">
        <p14:creationId xmlns:p14="http://schemas.microsoft.com/office/powerpoint/2010/main" val="38158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2C346-3DB3-51E5-2A90-FC9460575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AE4FD9AE-80A2-F4DD-4FB5-AA072BF1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E004-601A-C0DF-570E-9AC220F4D1BE}"/>
              </a:ext>
            </a:extLst>
          </p:cNvPr>
          <p:cNvSpPr txBox="1"/>
          <p:nvPr/>
        </p:nvSpPr>
        <p:spPr>
          <a:xfrm>
            <a:off x="700517" y="2135948"/>
            <a:ext cx="22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Output weight conflict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97442-3CBD-6442-E11A-9B0694C9DD83}"/>
              </a:ext>
            </a:extLst>
          </p:cNvPr>
          <p:cNvSpPr txBox="1"/>
          <p:nvPr/>
        </p:nvSpPr>
        <p:spPr>
          <a:xfrm>
            <a:off x="1306663" y="2819400"/>
            <a:ext cx="366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unit j would influence the output of 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08FF28-B2BC-31A1-6D54-7F1635493E41}"/>
              </a:ext>
            </a:extLst>
          </p:cNvPr>
          <p:cNvSpPr/>
          <p:nvPr/>
        </p:nvSpPr>
        <p:spPr>
          <a:xfrm>
            <a:off x="7358743" y="2710543"/>
            <a:ext cx="1088571" cy="1045028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/>
              <a:t>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7EC79C-A32D-3210-CF73-E5597830BBCF}"/>
              </a:ext>
            </a:extLst>
          </p:cNvPr>
          <p:cNvSpPr/>
          <p:nvPr/>
        </p:nvSpPr>
        <p:spPr>
          <a:xfrm>
            <a:off x="9535887" y="2710541"/>
            <a:ext cx="1088571" cy="1045028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/>
              <a:t>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1FDFEC-E36D-DFAA-1F61-219C7145885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8447314" y="3233055"/>
            <a:ext cx="10885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640A38-990B-18E9-2932-FEDE7E9E0364}"/>
              </a:ext>
            </a:extLst>
          </p:cNvPr>
          <p:cNvSpPr txBox="1"/>
          <p:nvPr/>
        </p:nvSpPr>
        <p:spPr>
          <a:xfrm>
            <a:off x="8734958" y="28194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err="1"/>
              <a:t>w</a:t>
            </a:r>
            <a:r>
              <a:rPr lang="en-IN" baseline="-25000" err="1"/>
              <a:t>kj</a:t>
            </a:r>
            <a:endParaRPr lang="en-IN" baseline="-25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CD219-A529-F317-81BD-73FD061B22F0}"/>
              </a:ext>
            </a:extLst>
          </p:cNvPr>
          <p:cNvSpPr txBox="1"/>
          <p:nvPr/>
        </p:nvSpPr>
        <p:spPr>
          <a:xfrm>
            <a:off x="1306663" y="3570903"/>
            <a:ext cx="4462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this influence too must be context-sensitive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the read operations through output weights </a:t>
            </a:r>
          </a:p>
          <a:p>
            <a:r>
              <a:rPr lang="en-IN"/>
              <a:t>need to be controlled</a:t>
            </a:r>
          </a:p>
        </p:txBody>
      </p:sp>
    </p:spTree>
    <p:extLst>
      <p:ext uri="{BB962C8B-B14F-4D97-AF65-F5344CB8AC3E}">
        <p14:creationId xmlns:p14="http://schemas.microsoft.com/office/powerpoint/2010/main" val="93840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2564035" y="352362"/>
            <a:ext cx="9116267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5000" dirty="0">
                <a:latin typeface="+mj-lt"/>
              </a:rPr>
              <a:t> LSTM </a:t>
            </a:r>
            <a:r>
              <a:rPr lang="de-DE" sz="5000" dirty="0" err="1">
                <a:latin typeface="+mj-lt"/>
              </a:rPr>
              <a:t>Overview</a:t>
            </a:r>
            <a:r>
              <a:rPr lang="de-DE" sz="5000" dirty="0">
                <a:latin typeface="+mj-lt"/>
              </a:rPr>
              <a:t> –</a:t>
            </a:r>
            <a:r>
              <a:rPr lang="de-DE" sz="5000" dirty="0" err="1">
                <a:latin typeface="+mj-lt"/>
              </a:rPr>
              <a:t>the</a:t>
            </a:r>
            <a:r>
              <a:rPr lang="de-DE" sz="5000" dirty="0">
                <a:latin typeface="+mj-lt"/>
              </a:rPr>
              <a:t> </a:t>
            </a:r>
            <a:r>
              <a:rPr lang="de-DE" sz="5000" dirty="0" err="1">
                <a:latin typeface="+mj-lt"/>
              </a:rPr>
              <a:t>How</a:t>
            </a:r>
            <a:endParaRPr lang="en-IN" sz="5000" dirty="0" err="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2B0D1-3AC6-48E3-5CB1-4A7473E1527E}"/>
              </a:ext>
            </a:extLst>
          </p:cNvPr>
          <p:cNvSpPr txBox="1"/>
          <p:nvPr/>
        </p:nvSpPr>
        <p:spPr>
          <a:xfrm>
            <a:off x="1600200" y="2340429"/>
            <a:ext cx="6509657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>
                <a:solidFill>
                  <a:srgbClr val="242424"/>
                </a:solidFill>
                <a:ea typeface="+mn-lt"/>
                <a:cs typeface="+mn-lt"/>
              </a:rPr>
              <a:t>LSTMs have 4 different components, namely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IN" sz="2400">
                <a:solidFill>
                  <a:srgbClr val="242424"/>
                </a:solidFill>
                <a:ea typeface="+mn-lt"/>
                <a:cs typeface="+mn-lt"/>
              </a:rPr>
              <a:t>Cell state (Memory cell)</a:t>
            </a:r>
            <a:endParaRPr lang="en-IN" sz="2400"/>
          </a:p>
          <a:p>
            <a:pPr marL="285750" indent="-285750">
              <a:buFont typeface="Arial"/>
              <a:buChar char="•"/>
            </a:pPr>
            <a:r>
              <a:rPr lang="en-IN" sz="2400">
                <a:solidFill>
                  <a:srgbClr val="242424"/>
                </a:solidFill>
                <a:ea typeface="+mn-lt"/>
                <a:cs typeface="+mn-lt"/>
              </a:rPr>
              <a:t>Forget gate</a:t>
            </a:r>
            <a:endParaRPr lang="en-IN" sz="2400"/>
          </a:p>
          <a:p>
            <a:pPr marL="285750" indent="-285750">
              <a:buFont typeface="Arial"/>
              <a:buChar char="•"/>
            </a:pPr>
            <a:r>
              <a:rPr lang="en-IN" sz="2400">
                <a:solidFill>
                  <a:srgbClr val="242424"/>
                </a:solidFill>
                <a:ea typeface="+mn-lt"/>
                <a:cs typeface="+mn-lt"/>
              </a:rPr>
              <a:t>Input gate</a:t>
            </a:r>
            <a:endParaRPr lang="en-IN" sz="2400"/>
          </a:p>
          <a:p>
            <a:pPr marL="285750" indent="-285750">
              <a:buFont typeface="Arial"/>
              <a:buChar char="•"/>
            </a:pPr>
            <a:r>
              <a:rPr lang="en-IN" sz="2400">
                <a:solidFill>
                  <a:srgbClr val="242424"/>
                </a:solidFill>
                <a:ea typeface="+mn-lt"/>
                <a:cs typeface="+mn-lt"/>
              </a:rPr>
              <a:t>Output gate</a:t>
            </a:r>
            <a:endParaRPr lang="en-IN" sz="240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84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3729160" y="401782"/>
            <a:ext cx="9116267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5000"/>
              <a:t>The  Architecture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A4F2FCF5-4E54-F50F-5B9E-F95A0913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525" y="1370933"/>
            <a:ext cx="8450384" cy="4068697"/>
          </a:xfrm>
          <a:prstGeom prst="rect">
            <a:avLst/>
          </a:prstGeom>
        </p:spPr>
      </p:pic>
      <p:pic>
        <p:nvPicPr>
          <p:cNvPr id="6" name="Picture 5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26A3F35D-592F-5F19-8BAC-18162EC40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900" y="5443478"/>
            <a:ext cx="6223000" cy="11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7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202BF-2AC7-A60A-52CA-32E015A70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de-DE" noProof="0" smtClean="0"/>
              <a:t>2</a:t>
            </a:fld>
            <a:endParaRPr lang="de-DE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10B853-3D43-A7B4-CC9F-9DB63293B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2212" y="-1785563"/>
            <a:ext cx="7691156" cy="2723776"/>
          </a:xfrm>
        </p:spPr>
        <p:txBody>
          <a:bodyPr/>
          <a:lstStyle/>
          <a:p>
            <a:r>
              <a:rPr lang="en-US" sz="4800" dirty="0"/>
              <a:t>Meet the authors – the When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AB5EE8-9F2A-0805-40F2-DD6EBF192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530" y="5774227"/>
            <a:ext cx="3543542" cy="73461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Sepp Hochreiter 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  <p:pic>
        <p:nvPicPr>
          <p:cNvPr id="6" name="Picture 5" descr="Sepp Hochreiter | Institut für Machine ...">
            <a:extLst>
              <a:ext uri="{FF2B5EF4-FFF2-40B4-BE49-F238E27FC236}">
                <a16:creationId xmlns:a16="http://schemas.microsoft.com/office/drawing/2014/main" id="{F4877996-EA1F-00CA-7A96-A1617C80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78" y="2256082"/>
            <a:ext cx="2211998" cy="3322759"/>
          </a:xfrm>
          <a:prstGeom prst="rect">
            <a:avLst/>
          </a:prstGeom>
        </p:spPr>
      </p:pic>
      <p:pic>
        <p:nvPicPr>
          <p:cNvPr id="8" name="Picture 7" descr="Deep Learning ...">
            <a:extLst>
              <a:ext uri="{FF2B5EF4-FFF2-40B4-BE49-F238E27FC236}">
                <a16:creationId xmlns:a16="http://schemas.microsoft.com/office/drawing/2014/main" id="{521C50C8-F3C5-6434-1183-B9FBB7C53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15" y="2252540"/>
            <a:ext cx="2047630" cy="3329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58CE35-50A9-77BF-7C2C-512391202201}"/>
              </a:ext>
            </a:extLst>
          </p:cNvPr>
          <p:cNvSpPr txBox="1"/>
          <p:nvPr/>
        </p:nvSpPr>
        <p:spPr>
          <a:xfrm>
            <a:off x="7756192" y="5773880"/>
            <a:ext cx="34549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262626"/>
                </a:solidFill>
                <a:latin typeface="Gill Sans MT"/>
              </a:rPr>
              <a:t>Jurgen Schmidhuber</a:t>
            </a:r>
            <a:r>
              <a:rPr lang="en-US" sz="2400" baseline="0">
                <a:solidFill>
                  <a:srgbClr val="262626"/>
                </a:solidFill>
                <a:latin typeface="Gill Sans MT"/>
              </a:rPr>
              <a:t> 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559CD-6642-F9B1-F82B-974E1EC44CAE}"/>
              </a:ext>
            </a:extLst>
          </p:cNvPr>
          <p:cNvSpPr txBox="1"/>
          <p:nvPr/>
        </p:nvSpPr>
        <p:spPr>
          <a:xfrm>
            <a:off x="1196251" y="1135217"/>
            <a:ext cx="89352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LONG SHORT-TERM MEMORY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Neural Computation 9(8):1735{1780, </a:t>
            </a:r>
            <a:r>
              <a:rPr lang="en-US" b="1" u="sng">
                <a:ea typeface="+mn-lt"/>
                <a:cs typeface="+mn-lt"/>
              </a:rPr>
              <a:t>1997 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437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896083" y="987936"/>
            <a:ext cx="9116267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5000"/>
              <a:t>Forget Gate:</a:t>
            </a:r>
            <a:endParaRPr lang="en-US"/>
          </a:p>
        </p:txBody>
      </p:sp>
      <p:pic>
        <p:nvPicPr>
          <p:cNvPr id="2" name="Picture 1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386E3794-54FB-E16F-FAB7-B1A10F2C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880" y="2319142"/>
            <a:ext cx="7599680" cy="2585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3BABEA-D69D-0049-E244-AEBB1B9E6588}"/>
              </a:ext>
            </a:extLst>
          </p:cNvPr>
          <p:cNvSpPr txBox="1"/>
          <p:nvPr/>
        </p:nvSpPr>
        <p:spPr>
          <a:xfrm>
            <a:off x="8166100" y="4457700"/>
            <a:ext cx="13995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49000"/>
                    <a:lumOff val="51000"/>
                  </a:schemeClr>
                </a:solidFill>
              </a:rPr>
              <a:t>Forget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7798-73B6-D974-52E5-73F80428AAA5}"/>
              </a:ext>
            </a:extLst>
          </p:cNvPr>
          <p:cNvSpPr txBox="1"/>
          <p:nvPr/>
        </p:nvSpPr>
        <p:spPr>
          <a:xfrm>
            <a:off x="3726180" y="5267960"/>
            <a:ext cx="41148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Main Task of Forget Gate :</a:t>
            </a:r>
          </a:p>
          <a:p>
            <a:endParaRPr lang="en-US"/>
          </a:p>
          <a:p>
            <a:pPr marL="342900" indent="-342900">
              <a:buAutoNum type="arabicParenR"/>
            </a:pPr>
            <a:r>
              <a:rPr lang="en-US"/>
              <a:t>Calculate f</a:t>
            </a:r>
            <a:r>
              <a:rPr lang="en-US" sz="1600"/>
              <a:t>t</a:t>
            </a:r>
          </a:p>
          <a:p>
            <a:pPr marL="342900" indent="-342900">
              <a:buAutoNum type="arabicParenR"/>
            </a:pPr>
            <a:r>
              <a:rPr lang="en-US" sz="1600"/>
              <a:t>Pointwise operation f</a:t>
            </a:r>
            <a:r>
              <a:rPr lang="en-US" sz="1400"/>
              <a:t>t</a:t>
            </a:r>
            <a:r>
              <a:rPr lang="en-US" sz="1600"/>
              <a:t> x C</a:t>
            </a:r>
            <a:r>
              <a:rPr lang="en-US" sz="1400"/>
              <a:t>t-1</a:t>
            </a:r>
          </a:p>
        </p:txBody>
      </p:sp>
    </p:spTree>
    <p:extLst>
      <p:ext uri="{BB962C8B-B14F-4D97-AF65-F5344CB8AC3E}">
        <p14:creationId xmlns:p14="http://schemas.microsoft.com/office/powerpoint/2010/main" val="168508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896083" y="987936"/>
            <a:ext cx="9116267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5000"/>
              <a:t>Input Gate:</a:t>
            </a:r>
          </a:p>
        </p:txBody>
      </p:sp>
      <p:pic>
        <p:nvPicPr>
          <p:cNvPr id="2" name="Picture 1" descr="A diagram of a rectangular object with arrows&#10;&#10;Description automatically generated">
            <a:extLst>
              <a:ext uri="{FF2B5EF4-FFF2-40B4-BE49-F238E27FC236}">
                <a16:creationId xmlns:a16="http://schemas.microsoft.com/office/drawing/2014/main" id="{659998F9-2C64-D1E7-D761-73069AF7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2126854"/>
            <a:ext cx="9350962" cy="2864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A5398-67A7-A0C6-45C6-7361004B175C}"/>
              </a:ext>
            </a:extLst>
          </p:cNvPr>
          <p:cNvSpPr txBox="1"/>
          <p:nvPr/>
        </p:nvSpPr>
        <p:spPr>
          <a:xfrm>
            <a:off x="3161469" y="5176317"/>
            <a:ext cx="58692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Main Task of Input Gate:</a:t>
            </a:r>
          </a:p>
          <a:p>
            <a:endParaRPr lang="en-US"/>
          </a:p>
          <a:p>
            <a:pPr marL="342900" indent="-342900">
              <a:buAutoNum type="arabicParenR"/>
            </a:pPr>
            <a:r>
              <a:rPr lang="en-US"/>
              <a:t>Calculate C</a:t>
            </a:r>
            <a:r>
              <a:rPr lang="en-US" sz="1600" baseline="-25000"/>
              <a:t>t</a:t>
            </a:r>
            <a:r>
              <a:rPr lang="en-US"/>
              <a:t> (Candidate cell state)</a:t>
            </a:r>
          </a:p>
          <a:p>
            <a:pPr marL="342900" indent="-342900">
              <a:buAutoNum type="arabicParenR"/>
            </a:pPr>
            <a:r>
              <a:rPr lang="en-US"/>
              <a:t>I</a:t>
            </a:r>
            <a:r>
              <a:rPr lang="en-US" baseline="-25000"/>
              <a:t>t </a:t>
            </a:r>
            <a:r>
              <a:rPr lang="en-US"/>
              <a:t>calculation (actual values to add in cell state)</a:t>
            </a:r>
          </a:p>
          <a:p>
            <a:pPr marL="342900" indent="-342900">
              <a:buAutoNum type="arabicParenR"/>
            </a:pPr>
            <a:r>
              <a:rPr lang="en-US"/>
              <a:t>C</a:t>
            </a:r>
            <a:r>
              <a:rPr lang="en-US" baseline="-25000"/>
              <a:t>t</a:t>
            </a:r>
            <a:r>
              <a:rPr lang="en-US"/>
              <a:t> + i</a:t>
            </a:r>
            <a:r>
              <a:rPr lang="en-US" baseline="-2500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9DFD-77A1-250E-88B1-B06EE2BA0803}"/>
              </a:ext>
            </a:extLst>
          </p:cNvPr>
          <p:cNvSpPr txBox="1"/>
          <p:nvPr/>
        </p:nvSpPr>
        <p:spPr>
          <a:xfrm>
            <a:off x="8873443" y="48060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49000"/>
                    <a:lumOff val="51000"/>
                  </a:schemeClr>
                </a:solidFill>
              </a:rPr>
              <a:t>Input Gate</a:t>
            </a:r>
          </a:p>
        </p:txBody>
      </p:sp>
    </p:spTree>
    <p:extLst>
      <p:ext uri="{BB962C8B-B14F-4D97-AF65-F5344CB8AC3E}">
        <p14:creationId xmlns:p14="http://schemas.microsoft.com/office/powerpoint/2010/main" val="677775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896083" y="987936"/>
            <a:ext cx="9116267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5000"/>
              <a:t>Output Gate:</a:t>
            </a:r>
            <a:endParaRPr lang="en-US"/>
          </a:p>
        </p:txBody>
      </p:sp>
      <p:pic>
        <p:nvPicPr>
          <p:cNvPr id="2" name="Picture 1" descr="A diagram of a complex equation&#10;&#10;Description automatically generated">
            <a:extLst>
              <a:ext uri="{FF2B5EF4-FFF2-40B4-BE49-F238E27FC236}">
                <a16:creationId xmlns:a16="http://schemas.microsoft.com/office/drawing/2014/main" id="{EC89162A-17D2-70AF-766A-CB78BB3D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20" y="2154397"/>
            <a:ext cx="8859520" cy="2742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52E96B-BF3E-F21D-F561-3315CC3B67EA}"/>
              </a:ext>
            </a:extLst>
          </p:cNvPr>
          <p:cNvSpPr txBox="1"/>
          <p:nvPr/>
        </p:nvSpPr>
        <p:spPr>
          <a:xfrm>
            <a:off x="4084576" y="5200376"/>
            <a:ext cx="540418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Main tasks of output gate :</a:t>
            </a:r>
          </a:p>
          <a:p>
            <a:endParaRPr lang="en-US"/>
          </a:p>
          <a:p>
            <a:pPr marL="342900" indent="-342900">
              <a:buAutoNum type="arabicParenR"/>
            </a:pPr>
            <a:r>
              <a:rPr lang="en-US"/>
              <a:t>Calculating O</a:t>
            </a:r>
            <a:r>
              <a:rPr lang="en-US" baseline="-25000"/>
              <a:t>t       </a:t>
            </a:r>
          </a:p>
          <a:p>
            <a:pPr marL="342900" indent="-342900">
              <a:buAutoNum type="arabicParenR"/>
            </a:pPr>
            <a:r>
              <a:rPr lang="en-US"/>
              <a:t>O</a:t>
            </a:r>
            <a:r>
              <a:rPr lang="en-US" baseline="-25000"/>
              <a:t>t</a:t>
            </a:r>
            <a:r>
              <a:rPr lang="en-US"/>
              <a:t> x tanh(C</a:t>
            </a:r>
            <a:r>
              <a:rPr lang="en-US" baseline="-25000"/>
              <a:t>t-1</a:t>
            </a:r>
            <a:r>
              <a:rPr lang="en-US"/>
              <a:t>)</a:t>
            </a:r>
            <a:endParaRPr lang="en-US" baseline="-25000"/>
          </a:p>
          <a:p>
            <a:endParaRPr lang="en-US" baseline="-25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A1AD2-785A-0C0E-FDED-DC41297AE2A5}"/>
              </a:ext>
            </a:extLst>
          </p:cNvPr>
          <p:cNvSpPr txBox="1"/>
          <p:nvPr/>
        </p:nvSpPr>
        <p:spPr>
          <a:xfrm>
            <a:off x="8839200" y="45313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828282"/>
                </a:solidFill>
              </a:rPr>
              <a:t>Output Gate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1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3592391" y="646013"/>
            <a:ext cx="9116267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5000"/>
              <a:t>LSTM in Action</a:t>
            </a:r>
          </a:p>
        </p:txBody>
      </p:sp>
      <p:pic>
        <p:nvPicPr>
          <p:cNvPr id="2" name="Picture 1" descr="A diagram of a flowchart&#10;&#10;Description automatically generated">
            <a:extLst>
              <a:ext uri="{FF2B5EF4-FFF2-40B4-BE49-F238E27FC236}">
                <a16:creationId xmlns:a16="http://schemas.microsoft.com/office/drawing/2014/main" id="{6CEAB926-9270-A7E9-788E-AE9CF72EA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15" y="2056614"/>
            <a:ext cx="7114089" cy="42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8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5057466" y="1374927"/>
            <a:ext cx="9023444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5400"/>
              <a:t>LSTM </a:t>
            </a:r>
            <a:br>
              <a:rPr lang="en-IN" sz="5400"/>
            </a:br>
            <a:r>
              <a:rPr lang="en-IN" sz="5400"/>
              <a:t>   vs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C599D37-49B9-DF71-9A88-F991A68C6C89}"/>
              </a:ext>
            </a:extLst>
          </p:cNvPr>
          <p:cNvCxnSpPr/>
          <p:nvPr/>
        </p:nvCxnSpPr>
        <p:spPr>
          <a:xfrm>
            <a:off x="5986874" y="3094096"/>
            <a:ext cx="4216400" cy="114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BEBC57-D7E0-8D2B-6B9E-DDF902CC640C}"/>
              </a:ext>
            </a:extLst>
          </p:cNvPr>
          <p:cNvCxnSpPr/>
          <p:nvPr/>
        </p:nvCxnSpPr>
        <p:spPr>
          <a:xfrm>
            <a:off x="6007453" y="312408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8F4D8A-283F-A6C4-91B6-7C289D5008D3}"/>
              </a:ext>
            </a:extLst>
          </p:cNvPr>
          <p:cNvCxnSpPr/>
          <p:nvPr/>
        </p:nvCxnSpPr>
        <p:spPr>
          <a:xfrm flipH="1">
            <a:off x="4449469" y="3116439"/>
            <a:ext cx="1503303" cy="92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639860-0AE5-8D21-44F8-6694922B3B87}"/>
              </a:ext>
            </a:extLst>
          </p:cNvPr>
          <p:cNvCxnSpPr/>
          <p:nvPr/>
        </p:nvCxnSpPr>
        <p:spPr>
          <a:xfrm flipH="1">
            <a:off x="1591381" y="3099389"/>
            <a:ext cx="4372562" cy="72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460C43-512E-793E-C89C-950BA2DBD268}"/>
              </a:ext>
            </a:extLst>
          </p:cNvPr>
          <p:cNvSpPr txBox="1"/>
          <p:nvPr/>
        </p:nvSpPr>
        <p:spPr>
          <a:xfrm>
            <a:off x="533400" y="3975100"/>
            <a:ext cx="2438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Backpropagation Through Time (BPTT)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CC9C5-D019-1A19-7B99-59039A210FCF}"/>
              </a:ext>
            </a:extLst>
          </p:cNvPr>
          <p:cNvSpPr txBox="1"/>
          <p:nvPr/>
        </p:nvSpPr>
        <p:spPr>
          <a:xfrm>
            <a:off x="3543300" y="4089400"/>
            <a:ext cx="2120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Real-Time Recurrent Learning (RTRL):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C03AD-E940-74C0-090F-23E3374589EB}"/>
              </a:ext>
            </a:extLst>
          </p:cNvPr>
          <p:cNvSpPr txBox="1"/>
          <p:nvPr/>
        </p:nvSpPr>
        <p:spPr>
          <a:xfrm>
            <a:off x="6115756" y="4092693"/>
            <a:ext cx="2447337" cy="6557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Other Architectures like Elman Nets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AE1B1-BD97-7FEE-F101-76345A111296}"/>
              </a:ext>
            </a:extLst>
          </p:cNvPr>
          <p:cNvSpPr txBox="1"/>
          <p:nvPr/>
        </p:nvSpPr>
        <p:spPr>
          <a:xfrm>
            <a:off x="9273352" y="4290248"/>
            <a:ext cx="2082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Classical RNNs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B20AF-20E5-365B-581D-7ADD503F74CB}"/>
              </a:ext>
            </a:extLst>
          </p:cNvPr>
          <p:cNvSpPr txBox="1"/>
          <p:nvPr/>
        </p:nvSpPr>
        <p:spPr>
          <a:xfrm>
            <a:off x="9274293" y="4747448"/>
            <a:ext cx="23368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RNNs struggle with long-term dependencies due to vanishing gradients.</a:t>
            </a:r>
            <a:endParaRPr 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52B92-5DDA-C58C-9455-B7FAE0E76C36}"/>
              </a:ext>
            </a:extLst>
          </p:cNvPr>
          <p:cNvSpPr txBox="1"/>
          <p:nvPr/>
        </p:nvSpPr>
        <p:spPr>
          <a:xfrm>
            <a:off x="6184900" y="4737100"/>
            <a:ext cx="18161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Less effective at learning patterns with long temporal dependencies.</a:t>
            </a:r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17BF3-74CC-C168-6FDC-02479AC45437}"/>
              </a:ext>
            </a:extLst>
          </p:cNvPr>
          <p:cNvSpPr txBox="1"/>
          <p:nvPr/>
        </p:nvSpPr>
        <p:spPr>
          <a:xfrm>
            <a:off x="3540760" y="5008880"/>
            <a:ext cx="2159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Suffers from computational inefficiency as the number of weights increases</a:t>
            </a:r>
            <a:endParaRPr 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F00E8-819D-918D-53EA-47B8069BB566}"/>
              </a:ext>
            </a:extLst>
          </p:cNvPr>
          <p:cNvSpPr txBox="1"/>
          <p:nvPr/>
        </p:nvSpPr>
        <p:spPr>
          <a:xfrm>
            <a:off x="546100" y="4711700"/>
            <a:ext cx="21844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Fails when faced with long time lags because of vanishing or exploding gradients.</a:t>
            </a:r>
            <a:endParaRPr lang="en-US" sz="1600"/>
          </a:p>
        </p:txBody>
      </p:sp>
      <p:pic>
        <p:nvPicPr>
          <p:cNvPr id="8" name="Picture 7" descr="Crown Emoji PNG Transparent Images Free ...">
            <a:extLst>
              <a:ext uri="{FF2B5EF4-FFF2-40B4-BE49-F238E27FC236}">
                <a16:creationId xmlns:a16="http://schemas.microsoft.com/office/drawing/2014/main" id="{EC32EB9A-9DCF-C65B-3265-DC2DC38B3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840000">
            <a:off x="4677055" y="900672"/>
            <a:ext cx="854449" cy="7199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53F95A-C1EE-F1BF-4E52-BCBDEE300FB9}"/>
              </a:ext>
            </a:extLst>
          </p:cNvPr>
          <p:cNvSpPr txBox="1"/>
          <p:nvPr/>
        </p:nvSpPr>
        <p:spPr>
          <a:xfrm>
            <a:off x="9636723" y="6487870"/>
            <a:ext cx="4452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POV:  It's 1997</a:t>
            </a:r>
          </a:p>
        </p:txBody>
      </p:sp>
    </p:spTree>
    <p:extLst>
      <p:ext uri="{BB962C8B-B14F-4D97-AF65-F5344CB8AC3E}">
        <p14:creationId xmlns:p14="http://schemas.microsoft.com/office/powerpoint/2010/main" val="1477136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3828057" y="216167"/>
            <a:ext cx="9116267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5000"/>
              <a:t>Experiments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E8A5A-93DB-A75F-AB1C-3EEBA952A6B6}"/>
              </a:ext>
            </a:extLst>
          </p:cNvPr>
          <p:cNvSpPr txBox="1"/>
          <p:nvPr/>
        </p:nvSpPr>
        <p:spPr>
          <a:xfrm>
            <a:off x="644790" y="1349894"/>
            <a:ext cx="9604627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ea typeface="+mn-lt"/>
                <a:cs typeface="+mn-lt"/>
              </a:rPr>
              <a:t>Embedded Reber grammar</a:t>
            </a:r>
          </a:p>
          <a:p>
            <a:pPr marL="342900" indent="-342900">
              <a:buAutoNum type="arabicPeriod"/>
            </a:pPr>
            <a:endParaRPr lang="en-US" sz="22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200" dirty="0">
                <a:ea typeface="+mn-lt"/>
                <a:cs typeface="+mn-lt"/>
              </a:rPr>
              <a:t>Noise-free and Noisy sequences</a:t>
            </a:r>
            <a:br>
              <a:rPr lang="en-US" sz="2200" dirty="0">
                <a:ea typeface="+mn-lt"/>
                <a:cs typeface="+mn-lt"/>
              </a:rPr>
            </a:br>
            <a:endParaRPr lang="en-US" sz="22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200" dirty="0">
                <a:ea typeface="+mn-lt"/>
                <a:cs typeface="+mn-lt"/>
              </a:rPr>
              <a:t>Noise and signal on the same channel</a:t>
            </a:r>
          </a:p>
          <a:p>
            <a:pPr marL="342900" indent="-342900">
              <a:buAutoNum type="arabicPeriod"/>
            </a:pPr>
            <a:endParaRPr lang="en-US" sz="22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200" dirty="0">
                <a:ea typeface="+mn-lt"/>
                <a:cs typeface="+mn-lt"/>
              </a:rPr>
              <a:t> Adding problem </a:t>
            </a:r>
          </a:p>
          <a:p>
            <a:pPr marL="342900" indent="-342900">
              <a:buAutoNum type="arabicPeriod"/>
            </a:pPr>
            <a:endParaRPr lang="en-US" sz="22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200" dirty="0">
                <a:ea typeface="+mn-lt"/>
                <a:cs typeface="+mn-lt"/>
              </a:rPr>
              <a:t> Multiplication Problem</a:t>
            </a:r>
          </a:p>
          <a:p>
            <a:pPr marL="342900" indent="-342900">
              <a:buAutoNum type="arabicPeriod"/>
            </a:pPr>
            <a:endParaRPr lang="en-US" sz="22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200" dirty="0">
                <a:ea typeface="+mn-lt"/>
                <a:cs typeface="+mn-lt"/>
              </a:rPr>
              <a:t> Temporal Order</a:t>
            </a:r>
          </a:p>
          <a:p>
            <a:br>
              <a:rPr lang="en-US" sz="2200" dirty="0">
                <a:ea typeface="+mn-lt"/>
                <a:cs typeface="+mn-lt"/>
              </a:rPr>
            </a:b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 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 </a:t>
            </a:r>
            <a:br>
              <a:rPr lang="en-US" sz="2200" dirty="0">
                <a:ea typeface="+mn-lt"/>
                <a:cs typeface="+mn-lt"/>
              </a:rPr>
            </a:br>
            <a:endParaRPr lang="en-US" sz="2200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FACDF-2809-5751-BAE3-025B0B3C0C34}"/>
              </a:ext>
            </a:extLst>
          </p:cNvPr>
          <p:cNvSpPr txBox="1"/>
          <p:nvPr/>
        </p:nvSpPr>
        <p:spPr>
          <a:xfrm>
            <a:off x="801615" y="5422986"/>
            <a:ext cx="92803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Result :  LSTM performed better than algorithms like BPTT, RTRL, etc.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Note: "Guessing" the weights randomly led to faster results in some cases.</a:t>
            </a:r>
          </a:p>
        </p:txBody>
      </p:sp>
    </p:spTree>
    <p:extLst>
      <p:ext uri="{BB962C8B-B14F-4D97-AF65-F5344CB8AC3E}">
        <p14:creationId xmlns:p14="http://schemas.microsoft.com/office/powerpoint/2010/main" val="761219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4002698" y="509244"/>
            <a:ext cx="9116267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5000">
                <a:latin typeface="+mj-lt"/>
              </a:rPr>
              <a:t> Limitations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ECA2D-32B1-0CBE-E202-77921BD296E0}"/>
              </a:ext>
            </a:extLst>
          </p:cNvPr>
          <p:cNvSpPr txBox="1"/>
          <p:nvPr/>
        </p:nvSpPr>
        <p:spPr>
          <a:xfrm>
            <a:off x="1029641" y="2643952"/>
            <a:ext cx="94996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Difficulty with Non-Decomposable Tasks:</a:t>
            </a:r>
            <a:r>
              <a:rPr lang="en-US" sz="2000" dirty="0">
                <a:ea typeface="+mn-lt"/>
                <a:cs typeface="+mn-lt"/>
              </a:rPr>
              <a:t> calculating the XOR of two bits far apart in a noisy sequence (full backpropagation doesn’t help because $$$)</a:t>
            </a:r>
            <a:endParaRPr lang="en-US" sz="2000" dirty="0"/>
          </a:p>
          <a:p>
            <a:pPr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Additional Complexity Due to Gates:</a:t>
            </a:r>
            <a:r>
              <a:rPr lang="en-US" sz="2000" dirty="0">
                <a:ea typeface="+mn-lt"/>
                <a:cs typeface="+mn-lt"/>
              </a:rPr>
              <a:t> Additional computational cost compared to simple RNNs because of extra units for gates</a:t>
            </a:r>
            <a:endParaRPr lang="en-US" sz="2000" dirty="0"/>
          </a:p>
          <a:p>
            <a:pPr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Similar Problems to Feedforward Networks on Complex Tasks</a:t>
            </a:r>
            <a:endParaRPr lang="en-US" sz="2000" b="1" dirty="0"/>
          </a:p>
          <a:p>
            <a:pPr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Counting Discrete Time Steps Precisely: </a:t>
            </a:r>
            <a:r>
              <a:rPr lang="en-US" sz="2000" dirty="0">
                <a:ea typeface="+mn-lt"/>
                <a:cs typeface="+mn-lt"/>
              </a:rPr>
              <a:t>LSTM is not good at tasks requiring exact counting of time steps.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513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4061314" y="646013"/>
            <a:ext cx="9116267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5000">
                <a:latin typeface="+mj-lt"/>
              </a:rPr>
              <a:t> Applications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8EFC0-23D5-7321-FC09-7F8509B7436C}"/>
              </a:ext>
            </a:extLst>
          </p:cNvPr>
          <p:cNvSpPr txBox="1"/>
          <p:nvPr/>
        </p:nvSpPr>
        <p:spPr>
          <a:xfrm>
            <a:off x="1244600" y="2336800"/>
            <a:ext cx="91567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Natural Language Processing (NLP)</a:t>
            </a:r>
            <a:r>
              <a:rPr lang="en-US">
                <a:ea typeface="+mn-lt"/>
                <a:cs typeface="+mn-lt"/>
              </a:rPr>
              <a:t>: Text generation, language translation, speech recognition, sentiment analysis.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Time Series Analysis</a:t>
            </a:r>
            <a:r>
              <a:rPr lang="en-US">
                <a:ea typeface="+mn-lt"/>
                <a:cs typeface="+mn-lt"/>
              </a:rPr>
              <a:t>: Stock price prediction, weather forecasting, energy load prediction.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Audio and Speech Processing</a:t>
            </a:r>
            <a:r>
              <a:rPr lang="en-US">
                <a:ea typeface="+mn-lt"/>
                <a:cs typeface="+mn-lt"/>
              </a:rPr>
              <a:t>: Speech-to-text, music composition, sound classification.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Healthcare</a:t>
            </a:r>
            <a:r>
              <a:rPr lang="en-US">
                <a:ea typeface="+mn-lt"/>
                <a:cs typeface="+mn-lt"/>
              </a:rPr>
              <a:t>: ECG analysis, patient monitoring, drug discovery.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Video Analysis</a:t>
            </a:r>
            <a:r>
              <a:rPr lang="en-US">
                <a:ea typeface="+mn-lt"/>
                <a:cs typeface="+mn-lt"/>
              </a:rPr>
              <a:t>: Action recognition, video captioning, surveillance systems.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   Recommender Systems</a:t>
            </a:r>
            <a:r>
              <a:rPr lang="en-US">
                <a:ea typeface="+mn-lt"/>
                <a:cs typeface="+mn-lt"/>
              </a:rPr>
              <a:t>: Personalized recommendations for products, movies, or music.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7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4100966" y="573319"/>
            <a:ext cx="9116267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5000" dirty="0"/>
              <a:t>Conclusion </a:t>
            </a:r>
          </a:p>
        </p:txBody>
      </p:sp>
      <p:pic>
        <p:nvPicPr>
          <p:cNvPr id="2" name="Picture 1" descr="A line of blue circles&#10;&#10;Description automatically generated">
            <a:extLst>
              <a:ext uri="{FF2B5EF4-FFF2-40B4-BE49-F238E27FC236}">
                <a16:creationId xmlns:a16="http://schemas.microsoft.com/office/drawing/2014/main" id="{C317B525-0651-EF9F-1D02-47DC26F8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204" y="2407896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07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00" y="2976465"/>
            <a:ext cx="4370400" cy="3176404"/>
          </a:xfrm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de-DE"/>
              <a:t>Vielen Dank</a:t>
            </a:r>
          </a:p>
        </p:txBody>
      </p:sp>
      <p:pic>
        <p:nvPicPr>
          <p:cNvPr id="2" name="Picture 1" descr="A group of cartoon kids&#10;&#10;Description automatically generated">
            <a:extLst>
              <a:ext uri="{FF2B5EF4-FFF2-40B4-BE49-F238E27FC236}">
                <a16:creationId xmlns:a16="http://schemas.microsoft.com/office/drawing/2014/main" id="{AC01A025-4AC0-CBC1-8211-7DB93B26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40" y="1104900"/>
            <a:ext cx="47815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6FD687-EB5D-A434-057E-F4A8EA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RNNs:</a:t>
            </a:r>
            <a:endParaRPr lang="en-US" dirty="0"/>
          </a:p>
          <a:p>
            <a:pPr lvl="1"/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matters</a:t>
            </a:r>
            <a:r>
              <a:rPr lang="de-DE" dirty="0"/>
              <a:t>  </a:t>
            </a:r>
          </a:p>
          <a:p>
            <a:pPr marL="263525" lvl="1" indent="0">
              <a:buNone/>
            </a:pPr>
            <a:endParaRPr lang="en-IN"/>
          </a:p>
        </p:txBody>
      </p:sp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2917739" y="213605"/>
            <a:ext cx="9116267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5000" dirty="0">
                <a:latin typeface="+mj-lt"/>
              </a:rPr>
              <a:t> </a:t>
            </a:r>
            <a:r>
              <a:rPr lang="de-DE" sz="5000" dirty="0" err="1">
                <a:latin typeface="+mj-lt"/>
              </a:rPr>
              <a:t>Introduction</a:t>
            </a:r>
            <a:r>
              <a:rPr lang="de-DE" sz="5000" dirty="0">
                <a:latin typeface="+mj-lt"/>
              </a:rPr>
              <a:t> – </a:t>
            </a:r>
            <a:r>
              <a:rPr lang="de-DE" sz="5000" dirty="0" err="1">
                <a:latin typeface="+mj-lt"/>
              </a:rPr>
              <a:t>the</a:t>
            </a:r>
            <a:r>
              <a:rPr lang="de-DE" sz="5000" dirty="0">
                <a:latin typeface="+mj-lt"/>
              </a:rPr>
              <a:t> </a:t>
            </a:r>
            <a:r>
              <a:rPr lang="de-DE" sz="5000" dirty="0" err="1">
                <a:latin typeface="+mj-lt"/>
              </a:rPr>
              <a:t>Why</a:t>
            </a:r>
            <a:endParaRPr lang="en-IN" sz="5000" dirty="0" err="1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68DED-C94A-55DA-EE2B-5F05C6532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58" y="2477684"/>
            <a:ext cx="7411484" cy="2534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4B554F-DAFF-2035-4FAA-CB73802FE33B}"/>
              </a:ext>
            </a:extLst>
          </p:cNvPr>
          <p:cNvSpPr txBox="1"/>
          <p:nvPr/>
        </p:nvSpPr>
        <p:spPr>
          <a:xfrm>
            <a:off x="5007429" y="5011688"/>
            <a:ext cx="28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RNN unfolds over timesteps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sp>
        <p:nvSpPr>
          <p:cNvPr id="7" name="Rechteck 6"/>
          <p:cNvSpPr/>
          <p:nvPr/>
        </p:nvSpPr>
        <p:spPr>
          <a:xfrm>
            <a:off x="2840160" y="509244"/>
            <a:ext cx="9116267" cy="8617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5000"/>
              <a:t>Challenge </a:t>
            </a:r>
            <a:r>
              <a:rPr lang="de-DE" sz="5000" err="1"/>
              <a:t>with</a:t>
            </a:r>
            <a:r>
              <a:rPr lang="de-DE" sz="5000"/>
              <a:t> RNNs</a:t>
            </a:r>
            <a:endParaRPr lang="en-IN" sz="5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F3787-414C-4830-01A6-B986E44B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37" y="3568449"/>
            <a:ext cx="3781953" cy="3524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273A4A-57D7-D68C-E6CE-E1FEF4B58815}"/>
              </a:ext>
            </a:extLst>
          </p:cNvPr>
          <p:cNvCxnSpPr>
            <a:cxnSpLocks/>
          </p:cNvCxnSpPr>
          <p:nvPr/>
        </p:nvCxnSpPr>
        <p:spPr>
          <a:xfrm>
            <a:off x="6096000" y="3026229"/>
            <a:ext cx="0" cy="5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C7ED2E-2EDC-2293-9984-A824FBEBC027}"/>
              </a:ext>
            </a:extLst>
          </p:cNvPr>
          <p:cNvSpPr txBox="1"/>
          <p:nvPr/>
        </p:nvSpPr>
        <p:spPr>
          <a:xfrm>
            <a:off x="4757530" y="2695526"/>
            <a:ext cx="300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output unit k’s target at time 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7A507-208C-21DD-A740-8466394270DB}"/>
              </a:ext>
            </a:extLst>
          </p:cNvPr>
          <p:cNvSpPr txBox="1"/>
          <p:nvPr/>
        </p:nvSpPr>
        <p:spPr>
          <a:xfrm>
            <a:off x="2068687" y="3568449"/>
            <a:ext cx="1549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k’s error signal</a:t>
            </a:r>
          </a:p>
          <a:p>
            <a:r>
              <a:rPr lang="en-IN"/>
              <a:t>MSE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203302-1136-B26A-B5F9-D16A8986380F}"/>
              </a:ext>
            </a:extLst>
          </p:cNvPr>
          <p:cNvSpPr/>
          <p:nvPr/>
        </p:nvSpPr>
        <p:spPr>
          <a:xfrm>
            <a:off x="9094184" y="3324382"/>
            <a:ext cx="783769" cy="733474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/>
              <a:t>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3DC7B7-B6D8-A167-D444-F3F496DE565E}"/>
              </a:ext>
            </a:extLst>
          </p:cNvPr>
          <p:cNvCxnSpPr>
            <a:stCxn id="11" idx="6"/>
          </p:cNvCxnSpPr>
          <p:nvPr/>
        </p:nvCxnSpPr>
        <p:spPr>
          <a:xfrm>
            <a:off x="9877953" y="3691119"/>
            <a:ext cx="85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1DDF10-6C74-03A7-E4F7-B8BF03BAB38B}"/>
              </a:ext>
            </a:extLst>
          </p:cNvPr>
          <p:cNvSpPr txBox="1"/>
          <p:nvPr/>
        </p:nvSpPr>
        <p:spPr>
          <a:xfrm>
            <a:off x="10853331" y="342648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d</a:t>
            </a:r>
            <a:r>
              <a:rPr lang="en-IN" baseline="-25000"/>
              <a:t>k</a:t>
            </a:r>
            <a:r>
              <a:rPr lang="en-IN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3591129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AE69F-AEBC-6F52-5390-B1D54FFB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CB71D596-2C1B-2D94-FDEC-5BE41D49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9700B-CF51-BB76-D311-F36A61183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37" y="3568449"/>
            <a:ext cx="3781953" cy="3524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A96336-1918-5672-CD54-3062D9A2C1EF}"/>
              </a:ext>
            </a:extLst>
          </p:cNvPr>
          <p:cNvCxnSpPr>
            <a:cxnSpLocks/>
          </p:cNvCxnSpPr>
          <p:nvPr/>
        </p:nvCxnSpPr>
        <p:spPr>
          <a:xfrm>
            <a:off x="6096000" y="3026229"/>
            <a:ext cx="0" cy="5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CC3891-D430-6CED-2787-3011B879A328}"/>
              </a:ext>
            </a:extLst>
          </p:cNvPr>
          <p:cNvSpPr txBox="1"/>
          <p:nvPr/>
        </p:nvSpPr>
        <p:spPr>
          <a:xfrm>
            <a:off x="4757530" y="2695526"/>
            <a:ext cx="300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output unit k’s target at time 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E0CD8-7B6F-B12F-D59D-024DB90BB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729" y="4583544"/>
            <a:ext cx="2048161" cy="40010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0D367E-A3EC-B5A3-6BA1-C963BD55FC2A}"/>
              </a:ext>
            </a:extLst>
          </p:cNvPr>
          <p:cNvCxnSpPr/>
          <p:nvPr/>
        </p:nvCxnSpPr>
        <p:spPr>
          <a:xfrm flipH="1">
            <a:off x="5965371" y="3891614"/>
            <a:ext cx="925286" cy="69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4C297D-2FAC-5339-614A-D43C32597635}"/>
              </a:ext>
            </a:extLst>
          </p:cNvPr>
          <p:cNvSpPr txBox="1"/>
          <p:nvPr/>
        </p:nvSpPr>
        <p:spPr>
          <a:xfrm>
            <a:off x="2340429" y="4614318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activation of a non-input unit </a:t>
            </a:r>
            <a:r>
              <a:rPr lang="en-IN" err="1"/>
              <a:t>i</a:t>
            </a:r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0BD9C-551D-740E-237D-B9EC7FC4FE4E}"/>
              </a:ext>
            </a:extLst>
          </p:cNvPr>
          <p:cNvSpPr txBox="1"/>
          <p:nvPr/>
        </p:nvSpPr>
        <p:spPr>
          <a:xfrm>
            <a:off x="1165171" y="3557563"/>
            <a:ext cx="266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output unit k’s error signal</a:t>
            </a:r>
          </a:p>
          <a:p>
            <a:r>
              <a:rPr lang="en-IN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274066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6D2C2-14A0-16C9-13BA-C823B32C0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26A5B4FE-D98E-8561-D311-3B746F9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AFA1D-061F-94CD-E083-64B152A0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37" y="3568449"/>
            <a:ext cx="3781953" cy="3524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7B6A0C-6125-1CF5-3B1D-5C5BE7B907D5}"/>
              </a:ext>
            </a:extLst>
          </p:cNvPr>
          <p:cNvCxnSpPr>
            <a:cxnSpLocks/>
          </p:cNvCxnSpPr>
          <p:nvPr/>
        </p:nvCxnSpPr>
        <p:spPr>
          <a:xfrm>
            <a:off x="6096000" y="3026229"/>
            <a:ext cx="0" cy="5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9A5FD-B011-B65B-6831-674E4020D506}"/>
              </a:ext>
            </a:extLst>
          </p:cNvPr>
          <p:cNvSpPr txBox="1"/>
          <p:nvPr/>
        </p:nvSpPr>
        <p:spPr>
          <a:xfrm>
            <a:off x="4757530" y="2695526"/>
            <a:ext cx="300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output unit k’s target at time 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62EEB-16E9-3FC9-F7BE-69B7A166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729" y="4583544"/>
            <a:ext cx="2048161" cy="40010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D4301A-A92F-73C2-5F97-B4A3A543D3F0}"/>
              </a:ext>
            </a:extLst>
          </p:cNvPr>
          <p:cNvCxnSpPr/>
          <p:nvPr/>
        </p:nvCxnSpPr>
        <p:spPr>
          <a:xfrm flipH="1">
            <a:off x="5965371" y="3891614"/>
            <a:ext cx="925286" cy="69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5313A5-3551-7995-39AA-5E7510745C62}"/>
              </a:ext>
            </a:extLst>
          </p:cNvPr>
          <p:cNvSpPr txBox="1"/>
          <p:nvPr/>
        </p:nvSpPr>
        <p:spPr>
          <a:xfrm>
            <a:off x="2340429" y="4614318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activation of a non-input unit </a:t>
            </a:r>
            <a:r>
              <a:rPr lang="en-IN" err="1"/>
              <a:t>i</a:t>
            </a:r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D948D9-6D6B-EFF0-1F38-D954B612AAD5}"/>
              </a:ext>
            </a:extLst>
          </p:cNvPr>
          <p:cNvCxnSpPr/>
          <p:nvPr/>
        </p:nvCxnSpPr>
        <p:spPr>
          <a:xfrm flipH="1">
            <a:off x="5965371" y="4983650"/>
            <a:ext cx="925286" cy="63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5C85FA6-9D88-0A13-90C8-9AC94F352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913" y="5702766"/>
            <a:ext cx="2800741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A23DC5-9B9B-6CC1-1BF3-A45343492635}"/>
              </a:ext>
            </a:extLst>
          </p:cNvPr>
          <p:cNvSpPr txBox="1"/>
          <p:nvPr/>
        </p:nvSpPr>
        <p:spPr>
          <a:xfrm>
            <a:off x="3176280" y="5748853"/>
            <a:ext cx="245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unit i’s current net 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322CC4-620A-F274-A0AE-A904263E439B}"/>
              </a:ext>
            </a:extLst>
          </p:cNvPr>
          <p:cNvSpPr txBox="1"/>
          <p:nvPr/>
        </p:nvSpPr>
        <p:spPr>
          <a:xfrm>
            <a:off x="1165171" y="3557563"/>
            <a:ext cx="266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output unit k’s error signal</a:t>
            </a:r>
          </a:p>
          <a:p>
            <a:r>
              <a:rPr lang="en-IN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38745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03A1-E6AF-75D4-24E9-286CBCE07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F08BA04F-8060-9BE9-D4E1-89E25BC4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24C6F-248D-92D6-826E-C599FECCD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37" y="3568449"/>
            <a:ext cx="3781953" cy="3524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FB75E2-2CB6-0941-DBC2-EA7FCDDDE895}"/>
              </a:ext>
            </a:extLst>
          </p:cNvPr>
          <p:cNvCxnSpPr>
            <a:cxnSpLocks/>
          </p:cNvCxnSpPr>
          <p:nvPr/>
        </p:nvCxnSpPr>
        <p:spPr>
          <a:xfrm>
            <a:off x="6096000" y="3026229"/>
            <a:ext cx="0" cy="5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B0DF7D-3434-E957-86D0-27774201E81C}"/>
              </a:ext>
            </a:extLst>
          </p:cNvPr>
          <p:cNvSpPr txBox="1"/>
          <p:nvPr/>
        </p:nvSpPr>
        <p:spPr>
          <a:xfrm>
            <a:off x="4757530" y="2695526"/>
            <a:ext cx="300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output unit k’s target at time 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1EAAA-21FC-99E5-18B8-13FD58011C58}"/>
              </a:ext>
            </a:extLst>
          </p:cNvPr>
          <p:cNvSpPr txBox="1"/>
          <p:nvPr/>
        </p:nvSpPr>
        <p:spPr>
          <a:xfrm>
            <a:off x="1165171" y="3557563"/>
            <a:ext cx="266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output unit k’s error signal</a:t>
            </a:r>
          </a:p>
          <a:p>
            <a:r>
              <a:rPr lang="en-IN"/>
              <a:t>MSE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D3E65-D127-1C0B-9483-44C77F6E6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729" y="4583544"/>
            <a:ext cx="2048161" cy="40010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30DA16-81F5-FB94-2401-3C53E693BAE0}"/>
              </a:ext>
            </a:extLst>
          </p:cNvPr>
          <p:cNvCxnSpPr/>
          <p:nvPr/>
        </p:nvCxnSpPr>
        <p:spPr>
          <a:xfrm flipH="1">
            <a:off x="5965371" y="3891614"/>
            <a:ext cx="925286" cy="69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335B67-D808-B64B-F82B-E07615CB5581}"/>
              </a:ext>
            </a:extLst>
          </p:cNvPr>
          <p:cNvSpPr txBox="1"/>
          <p:nvPr/>
        </p:nvSpPr>
        <p:spPr>
          <a:xfrm>
            <a:off x="2340429" y="4614318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activation of a non-input unit </a:t>
            </a:r>
            <a:r>
              <a:rPr lang="en-IN" err="1"/>
              <a:t>i</a:t>
            </a:r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78DB79-8191-6FBE-B2FF-7B66E313397A}"/>
              </a:ext>
            </a:extLst>
          </p:cNvPr>
          <p:cNvCxnSpPr/>
          <p:nvPr/>
        </p:nvCxnSpPr>
        <p:spPr>
          <a:xfrm flipH="1">
            <a:off x="5965371" y="4983650"/>
            <a:ext cx="925286" cy="63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D572723-4181-4A10-C229-FE1731816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913" y="5702766"/>
            <a:ext cx="2800741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47EF5D-79BA-1CDD-0E20-D4B1DF2950D1}"/>
              </a:ext>
            </a:extLst>
          </p:cNvPr>
          <p:cNvSpPr txBox="1"/>
          <p:nvPr/>
        </p:nvSpPr>
        <p:spPr>
          <a:xfrm>
            <a:off x="3176280" y="5748853"/>
            <a:ext cx="245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unit i’s current net 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36D446-58DD-2733-3B89-B7DC8327C4B9}"/>
              </a:ext>
            </a:extLst>
          </p:cNvPr>
          <p:cNvCxnSpPr/>
          <p:nvPr/>
        </p:nvCxnSpPr>
        <p:spPr>
          <a:xfrm flipV="1">
            <a:off x="7968343" y="5377543"/>
            <a:ext cx="460311" cy="37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3A3630-8A1F-374E-FF8B-E1435FF44B53}"/>
              </a:ext>
            </a:extLst>
          </p:cNvPr>
          <p:cNvSpPr txBox="1"/>
          <p:nvPr/>
        </p:nvSpPr>
        <p:spPr>
          <a:xfrm>
            <a:off x="8450771" y="5008291"/>
            <a:ext cx="341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indicates how previous states of </a:t>
            </a:r>
          </a:p>
          <a:p>
            <a:r>
              <a:rPr lang="en-IN"/>
              <a:t>the same unit influence it’s current</a:t>
            </a:r>
          </a:p>
          <a:p>
            <a:r>
              <a:rPr lang="en-IN"/>
              <a:t>state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8EAEB-5225-8210-1947-07342D78147D}"/>
              </a:ext>
            </a:extLst>
          </p:cNvPr>
          <p:cNvSpPr txBox="1"/>
          <p:nvPr/>
        </p:nvSpPr>
        <p:spPr>
          <a:xfrm>
            <a:off x="5486873" y="6331504"/>
            <a:ext cx="321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weight on connection from j to </a:t>
            </a:r>
            <a:r>
              <a:rPr lang="en-IN" err="1"/>
              <a:t>i</a:t>
            </a:r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228FD5-A756-B9E3-0BF6-7E3F7BC331B8}"/>
              </a:ext>
            </a:extLst>
          </p:cNvPr>
          <p:cNvCxnSpPr/>
          <p:nvPr/>
        </p:nvCxnSpPr>
        <p:spPr>
          <a:xfrm flipV="1">
            <a:off x="7347857" y="6074076"/>
            <a:ext cx="0" cy="28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319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4BA11-29F3-3842-7BB0-A300174F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1A69D731-0616-7B3D-48AD-B7532C3E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46535-4AE0-B50B-EEA8-D72870BB3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58" y="3372506"/>
            <a:ext cx="3781953" cy="3524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2916B9-ABF6-7F63-D692-40724C8C0C57}"/>
              </a:ext>
            </a:extLst>
          </p:cNvPr>
          <p:cNvCxnSpPr>
            <a:cxnSpLocks/>
          </p:cNvCxnSpPr>
          <p:nvPr/>
        </p:nvCxnSpPr>
        <p:spPr>
          <a:xfrm>
            <a:off x="5257021" y="2830286"/>
            <a:ext cx="0" cy="5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862A61-2400-8A60-E711-F3C3172386E2}"/>
              </a:ext>
            </a:extLst>
          </p:cNvPr>
          <p:cNvSpPr txBox="1"/>
          <p:nvPr/>
        </p:nvSpPr>
        <p:spPr>
          <a:xfrm>
            <a:off x="3918551" y="2499583"/>
            <a:ext cx="300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output unit k’s target at time 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8BDFA-C89A-7D5B-31B1-62813E195AAF}"/>
              </a:ext>
            </a:extLst>
          </p:cNvPr>
          <p:cNvSpPr txBox="1"/>
          <p:nvPr/>
        </p:nvSpPr>
        <p:spPr>
          <a:xfrm>
            <a:off x="326192" y="3361620"/>
            <a:ext cx="266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output unit k’s error signal</a:t>
            </a:r>
          </a:p>
          <a:p>
            <a:r>
              <a:rPr lang="en-IN"/>
              <a:t>MSE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E5FCE-4BCD-7357-1743-AFD48541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750" y="4387601"/>
            <a:ext cx="2048161" cy="40010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D47C1-E78D-6DBF-0D9E-3D61A3558BF0}"/>
              </a:ext>
            </a:extLst>
          </p:cNvPr>
          <p:cNvCxnSpPr/>
          <p:nvPr/>
        </p:nvCxnSpPr>
        <p:spPr>
          <a:xfrm flipH="1">
            <a:off x="5126392" y="3695671"/>
            <a:ext cx="925286" cy="69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51A377-A87E-A456-A58D-9D1BE8E851DC}"/>
              </a:ext>
            </a:extLst>
          </p:cNvPr>
          <p:cNvSpPr txBox="1"/>
          <p:nvPr/>
        </p:nvSpPr>
        <p:spPr>
          <a:xfrm>
            <a:off x="1501450" y="4418375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activation of a non-input unit </a:t>
            </a:r>
            <a:r>
              <a:rPr lang="en-IN" err="1"/>
              <a:t>i</a:t>
            </a:r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76BA28-3008-3788-CD0F-1D6F8B04D5C8}"/>
              </a:ext>
            </a:extLst>
          </p:cNvPr>
          <p:cNvCxnSpPr/>
          <p:nvPr/>
        </p:nvCxnSpPr>
        <p:spPr>
          <a:xfrm flipH="1">
            <a:off x="5126392" y="4787707"/>
            <a:ext cx="925286" cy="63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105916D-D65C-365E-D84D-E0F6D4E9A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934" y="5506823"/>
            <a:ext cx="2800741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016D65-C240-44BD-B484-BFF68240E496}"/>
              </a:ext>
            </a:extLst>
          </p:cNvPr>
          <p:cNvSpPr txBox="1"/>
          <p:nvPr/>
        </p:nvSpPr>
        <p:spPr>
          <a:xfrm>
            <a:off x="2337301" y="5552910"/>
            <a:ext cx="245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unit i’s current net 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8ECC30-4A61-79DC-AE3A-4F0FE5E8F414}"/>
              </a:ext>
            </a:extLst>
          </p:cNvPr>
          <p:cNvCxnSpPr/>
          <p:nvPr/>
        </p:nvCxnSpPr>
        <p:spPr>
          <a:xfrm flipV="1">
            <a:off x="7129364" y="5181600"/>
            <a:ext cx="460311" cy="37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2387F4-589C-420A-D69F-C2FC7FEDC181}"/>
              </a:ext>
            </a:extLst>
          </p:cNvPr>
          <p:cNvSpPr txBox="1"/>
          <p:nvPr/>
        </p:nvSpPr>
        <p:spPr>
          <a:xfrm>
            <a:off x="7576815" y="4882547"/>
            <a:ext cx="341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indicates how previous states of </a:t>
            </a:r>
          </a:p>
          <a:p>
            <a:r>
              <a:rPr lang="en-IN"/>
              <a:t>the same unit influence it’s current</a:t>
            </a:r>
          </a:p>
          <a:p>
            <a:r>
              <a:rPr lang="en-IN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44BCC-CCAF-C1C4-E4DA-A5BC34FCE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1191" y="3774110"/>
            <a:ext cx="3801005" cy="4667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FA8C3A-C014-4C18-9BB6-FD53A0AAB339}"/>
              </a:ext>
            </a:extLst>
          </p:cNvPr>
          <p:cNvSpPr txBox="1"/>
          <p:nvPr/>
        </p:nvSpPr>
        <p:spPr>
          <a:xfrm>
            <a:off x="5879510" y="3767920"/>
            <a:ext cx="196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non-output unit j’s </a:t>
            </a:r>
          </a:p>
          <a:p>
            <a:r>
              <a:rPr lang="en-IN"/>
              <a:t>error signal</a:t>
            </a:r>
          </a:p>
        </p:txBody>
      </p:sp>
    </p:spTree>
    <p:extLst>
      <p:ext uri="{BB962C8B-B14F-4D97-AF65-F5344CB8AC3E}">
        <p14:creationId xmlns:p14="http://schemas.microsoft.com/office/powerpoint/2010/main" val="93861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F0E86-49C6-80D6-DB0C-ADB1F6169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 hidden="1">
            <a:extLst>
              <a:ext uri="{FF2B5EF4-FFF2-40B4-BE49-F238E27FC236}">
                <a16:creationId xmlns:a16="http://schemas.microsoft.com/office/drawing/2014/main" id="{21468BEA-7E54-0A03-07A7-6A7A76CF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Großes Bild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BB46C-3B48-C461-1DC7-D57BCF7B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908" y="2447788"/>
            <a:ext cx="6744641" cy="9812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643DEE-91A0-7858-0AA8-F527AE5B84A0}"/>
              </a:ext>
            </a:extLst>
          </p:cNvPr>
          <p:cNvSpPr/>
          <p:nvPr/>
        </p:nvSpPr>
        <p:spPr>
          <a:xfrm>
            <a:off x="10363201" y="4871666"/>
            <a:ext cx="925286" cy="981212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/>
              <a:t>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DBF662-59EE-1A97-368D-6DD23076D9C3}"/>
              </a:ext>
            </a:extLst>
          </p:cNvPr>
          <p:cNvSpPr/>
          <p:nvPr/>
        </p:nvSpPr>
        <p:spPr>
          <a:xfrm>
            <a:off x="9051472" y="4871666"/>
            <a:ext cx="925286" cy="981212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/>
              <a:t>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16868-7DFD-9026-A991-86CCF00D9FE0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9976758" y="5362272"/>
            <a:ext cx="38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4CD31D-F760-96B1-235B-C5E454F7F2D8}"/>
              </a:ext>
            </a:extLst>
          </p:cNvPr>
          <p:cNvSpPr txBox="1"/>
          <p:nvPr/>
        </p:nvSpPr>
        <p:spPr>
          <a:xfrm>
            <a:off x="695328" y="2676687"/>
            <a:ext cx="308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u influences the error </a:t>
            </a:r>
          </a:p>
          <a:p>
            <a:r>
              <a:rPr lang="en-IN"/>
              <a:t>on v and is scaled by the factor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2A0F3D-064C-39A7-EC23-9155C65EE431}"/>
              </a:ext>
            </a:extLst>
          </p:cNvPr>
          <p:cNvCxnSpPr/>
          <p:nvPr/>
        </p:nvCxnSpPr>
        <p:spPr>
          <a:xfrm flipH="1" flipV="1">
            <a:off x="3844908" y="2286000"/>
            <a:ext cx="629121" cy="31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0249D8-6920-67EB-0A0E-0F2FB1E5DE43}"/>
              </a:ext>
            </a:extLst>
          </p:cNvPr>
          <p:cNvSpPr txBox="1"/>
          <p:nvPr/>
        </p:nvSpPr>
        <p:spPr>
          <a:xfrm>
            <a:off x="2042222" y="1939401"/>
            <a:ext cx="211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number of timesteps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3B9F62-04B9-B814-CB73-8C4161B7B5D5}"/>
              </a:ext>
            </a:extLst>
          </p:cNvPr>
          <p:cNvCxnSpPr/>
          <p:nvPr/>
        </p:nvCxnSpPr>
        <p:spPr>
          <a:xfrm flipV="1">
            <a:off x="4876800" y="2286000"/>
            <a:ext cx="468086" cy="31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A5B86D-F6A0-E4F4-6EA6-C93485FFC2C0}"/>
              </a:ext>
            </a:extLst>
          </p:cNvPr>
          <p:cNvSpPr txBox="1"/>
          <p:nvPr/>
        </p:nvSpPr>
        <p:spPr>
          <a:xfrm>
            <a:off x="4474029" y="1964083"/>
            <a:ext cx="383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number of timesteps gone back in time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6EB001-DD25-1466-BFB2-CD15EAC7C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115" y="3745464"/>
            <a:ext cx="488700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7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541_TF11936837.potx" id="{F2FDE8F2-7527-443C-B02E-7585AD9A7612}" vid="{5E8C5A45-B0B0-4652-BD93-7A83B07B391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C0BA73-BAA3-4C89-8791-A37B9B1C19E5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BD7A54-F20C-4571-A0A1-59566D65D61A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wissenschaftliche Ergebnisse</Template>
  <Application>Microsoft Office PowerPoint</Application>
  <PresentationFormat>Widescreen</PresentationFormat>
  <Slides>29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Office-Design</vt:lpstr>
      <vt:lpstr>Long Short-term Memory  </vt:lpstr>
      <vt:lpstr>Meet the authors – the When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Großes Bild</vt:lpstr>
      <vt:lpstr>Vielen Dank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98</cp:revision>
  <dcterms:created xsi:type="dcterms:W3CDTF">2024-11-28T10:21:57Z</dcterms:created>
  <dcterms:modified xsi:type="dcterms:W3CDTF">2024-11-29T08:01:59Z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