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Source Code Pro"/>
      <p:regular r:id="rId29"/>
      <p:bold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to the topic clearly bcoz most of the people directly jump in depth and tell them what you tryna achieve also what you gonna talk about in this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95dd1bf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95dd1bf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895dd1bf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895dd1bf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95dd1bf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95dd1bf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895dd1bf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895dd1bf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95dd1bf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895dd1bf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895dd1bf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895dd1bf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95dd1bf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95dd1bf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895dd1bf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95dd1bf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895dd1bf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95dd1bf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895dd1bf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895dd1bf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88e8a2f6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88e8a2f6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895dd1bf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95dd1bf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895dd1bf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895dd1bf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895dd1bf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895dd1b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95dd1bf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95dd1bf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8e8a2f66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8e8a2f66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000">
                <a:solidFill>
                  <a:schemeClr val="dk2"/>
                </a:solidFill>
                <a:latin typeface="Source Code Pro"/>
                <a:ea typeface="Source Code Pro"/>
                <a:cs typeface="Source Code Pro"/>
                <a:sym typeface="Source Code Pro"/>
              </a:rPr>
              <a:t> </a:t>
            </a:r>
            <a:r>
              <a:rPr lang="en" sz="1000">
                <a:solidFill>
                  <a:schemeClr val="dk2"/>
                </a:solidFill>
                <a:latin typeface="Source Code Pro"/>
                <a:ea typeface="Source Code Pro"/>
                <a:cs typeface="Source Code Pro"/>
                <a:sym typeface="Source Code Pro"/>
              </a:rPr>
              <a:t>Waterfront: shows if the house have any waterfronts or not, and how many if they do have it</a:t>
            </a:r>
            <a:endParaRPr sz="10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Clr>
                <a:srgbClr val="000000"/>
              </a:buClr>
              <a:buSzPts val="1100"/>
              <a:buFont typeface="Arial"/>
              <a:buNone/>
            </a:pPr>
            <a:r>
              <a:rPr lang="en" sz="1000">
                <a:solidFill>
                  <a:schemeClr val="dk2"/>
                </a:solidFill>
                <a:latin typeface="Source Code Pro"/>
                <a:ea typeface="Source Code Pro"/>
                <a:cs typeface="Source Code Pro"/>
                <a:sym typeface="Source Code Pro"/>
              </a:rPr>
              <a:t>Age: shows from how many years the house has been there.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95dd1b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95dd1b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895dd1b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895dd1b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895dd1b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895dd1b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895dd1b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895dd1b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95dd1bf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95dd1bf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895dd1bf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895dd1bf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asl.datadescription.com/datafile/housing-prices-ge19/?_sfm_methods=Multiple+Regression&amp;_sfm_cases=1000+5994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of the</a:t>
            </a:r>
            <a:endParaRPr/>
          </a:p>
          <a:p>
            <a:pPr indent="0" lvl="0" marL="0" rtl="0" algn="ctr">
              <a:spcBef>
                <a:spcPts val="0"/>
              </a:spcBef>
              <a:spcAft>
                <a:spcPts val="0"/>
              </a:spcAft>
              <a:buNone/>
            </a:pPr>
            <a:r>
              <a:rPr lang="en"/>
              <a:t>Housing Prices in New York </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Dhyey Patel </a:t>
            </a:r>
            <a:endParaRPr/>
          </a:p>
          <a:p>
            <a:pPr indent="0" lvl="0" marL="0" rtl="0" algn="ctr">
              <a:spcBef>
                <a:spcPts val="0"/>
              </a:spcBef>
              <a:spcAft>
                <a:spcPts val="0"/>
              </a:spcAft>
              <a:buNone/>
            </a:pPr>
            <a:r>
              <a:rPr lang="en"/>
              <a:t>Venkata Preetham Devarapalli </a:t>
            </a:r>
            <a:endParaRPr/>
          </a:p>
          <a:p>
            <a:pPr indent="0" lvl="0" marL="0" rtl="0" algn="ctr">
              <a:spcBef>
                <a:spcPts val="0"/>
              </a:spcBef>
              <a:spcAft>
                <a:spcPts val="0"/>
              </a:spcAft>
              <a:buNone/>
            </a:pPr>
            <a:r>
              <a:rPr lang="en"/>
              <a:t>Umang Godhani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72500"/>
            <a:ext cx="8520600" cy="66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Setting up a Model Number 2</a:t>
            </a:r>
            <a:endParaRPr>
              <a:solidFill>
                <a:schemeClr val="dk1"/>
              </a:solidFill>
            </a:endParaRPr>
          </a:p>
        </p:txBody>
      </p:sp>
      <p:sp>
        <p:nvSpPr>
          <p:cNvPr id="127" name="Google Shape;127;p22"/>
          <p:cNvSpPr txBox="1"/>
          <p:nvPr>
            <p:ph idx="1" type="body"/>
          </p:nvPr>
        </p:nvSpPr>
        <p:spPr>
          <a:xfrm>
            <a:off x="311700" y="1106000"/>
            <a:ext cx="8520600" cy="385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Call:</a:t>
            </a:r>
            <a:endParaRPr sz="1000"/>
          </a:p>
          <a:p>
            <a:pPr indent="0" lvl="0" marL="0" rtl="0" algn="l">
              <a:lnSpc>
                <a:spcPct val="100000"/>
              </a:lnSpc>
              <a:spcBef>
                <a:spcPts val="0"/>
              </a:spcBef>
              <a:spcAft>
                <a:spcPts val="0"/>
              </a:spcAft>
              <a:buNone/>
            </a:pPr>
            <a:r>
              <a:rPr lang="en" sz="1000"/>
              <a:t>lm(formula = Price2 ~ Lot.Size + Waterfront + Age + Land.Value + </a:t>
            </a:r>
            <a:endParaRPr sz="1000"/>
          </a:p>
          <a:p>
            <a:pPr indent="0" lvl="0" marL="0" rtl="0" algn="l">
              <a:lnSpc>
                <a:spcPct val="100000"/>
              </a:lnSpc>
              <a:spcBef>
                <a:spcPts val="0"/>
              </a:spcBef>
              <a:spcAft>
                <a:spcPts val="0"/>
              </a:spcAft>
              <a:buNone/>
            </a:pPr>
            <a:r>
              <a:rPr lang="en" sz="1000"/>
              <a:t>    New.Construct + Central.Air + Fuel.Type + Sewer.Type + Living.Area + </a:t>
            </a:r>
            <a:endParaRPr sz="1000"/>
          </a:p>
          <a:p>
            <a:pPr indent="0" lvl="0" marL="0" rtl="0" algn="l">
              <a:lnSpc>
                <a:spcPct val="100000"/>
              </a:lnSpc>
              <a:spcBef>
                <a:spcPts val="0"/>
              </a:spcBef>
              <a:spcAft>
                <a:spcPts val="0"/>
              </a:spcAft>
              <a:buNone/>
            </a:pPr>
            <a:r>
              <a:rPr lang="en" sz="1000"/>
              <a:t>    Bedrooms + Fireplaces + Bathrooms + Rooms)</a:t>
            </a:r>
            <a:endParaRPr sz="1000"/>
          </a:p>
          <a:p>
            <a:pPr indent="0" lvl="0" marL="0" rtl="0" algn="l">
              <a:lnSpc>
                <a:spcPct val="100000"/>
              </a:lnSpc>
              <a:spcBef>
                <a:spcPts val="0"/>
              </a:spcBef>
              <a:spcAft>
                <a:spcPts val="0"/>
              </a:spcAft>
              <a:buNone/>
            </a:pPr>
            <a:r>
              <a:rPr lang="en" sz="1000"/>
              <a:t> Coefficients:</a:t>
            </a:r>
            <a:endParaRPr sz="1000"/>
          </a:p>
          <a:p>
            <a:pPr indent="0" lvl="0" marL="0" rtl="0" algn="l">
              <a:lnSpc>
                <a:spcPct val="100000"/>
              </a:lnSpc>
              <a:spcBef>
                <a:spcPts val="0"/>
              </a:spcBef>
              <a:spcAft>
                <a:spcPts val="0"/>
              </a:spcAft>
              <a:buNone/>
            </a:pPr>
            <a:r>
              <a:rPr lang="en" sz="1000"/>
              <a:t>                         Estimate Std. Error t value Pr(&gt;|t|)    </a:t>
            </a:r>
            <a:endParaRPr sz="1000"/>
          </a:p>
          <a:p>
            <a:pPr indent="0" lvl="0" marL="0" rtl="0" algn="l">
              <a:lnSpc>
                <a:spcPct val="100000"/>
              </a:lnSpc>
              <a:spcBef>
                <a:spcPts val="0"/>
              </a:spcBef>
              <a:spcAft>
                <a:spcPts val="0"/>
              </a:spcAft>
              <a:buNone/>
            </a:pPr>
            <a:r>
              <a:rPr lang="en" sz="1000"/>
              <a:t>(Intercept)             2.311e+02  1.866e+01  12.385  &lt; 2e-16 ***</a:t>
            </a:r>
            <a:endParaRPr sz="1000"/>
          </a:p>
          <a:p>
            <a:pPr indent="0" lvl="0" marL="0" rtl="0" algn="l">
              <a:lnSpc>
                <a:spcPct val="100000"/>
              </a:lnSpc>
              <a:spcBef>
                <a:spcPts val="0"/>
              </a:spcBef>
              <a:spcAft>
                <a:spcPts val="0"/>
              </a:spcAft>
              <a:buNone/>
            </a:pPr>
            <a:r>
              <a:rPr lang="en" sz="1000"/>
              <a:t>Lot.Size                8.846e+00  2.285e+00   3.871 0.000113 ***</a:t>
            </a:r>
            <a:endParaRPr sz="1000"/>
          </a:p>
          <a:p>
            <a:pPr indent="0" lvl="0" marL="0" rtl="0" algn="l">
              <a:lnSpc>
                <a:spcPct val="100000"/>
              </a:lnSpc>
              <a:spcBef>
                <a:spcPts val="0"/>
              </a:spcBef>
              <a:spcAft>
                <a:spcPts val="0"/>
              </a:spcAft>
              <a:buNone/>
            </a:pPr>
            <a:r>
              <a:rPr lang="en" sz="1000"/>
              <a:t>Waterfront              1.173e+02  1.583e+01   7.409 1.98e-13 ***</a:t>
            </a:r>
            <a:endParaRPr sz="1000"/>
          </a:p>
          <a:p>
            <a:pPr indent="0" lvl="0" marL="0" rtl="0" algn="l">
              <a:lnSpc>
                <a:spcPct val="100000"/>
              </a:lnSpc>
              <a:spcBef>
                <a:spcPts val="0"/>
              </a:spcBef>
              <a:spcAft>
                <a:spcPts val="0"/>
              </a:spcAft>
              <a:buNone/>
            </a:pPr>
            <a:r>
              <a:rPr lang="en" sz="1000"/>
              <a:t>Age                    -2.381e-01  5.835e-02  -4.081 4.69e-05 ***</a:t>
            </a:r>
            <a:endParaRPr sz="1000"/>
          </a:p>
          <a:p>
            <a:pPr indent="0" lvl="0" marL="0" rtl="0" algn="l">
              <a:lnSpc>
                <a:spcPct val="100000"/>
              </a:lnSpc>
              <a:spcBef>
                <a:spcPts val="0"/>
              </a:spcBef>
              <a:spcAft>
                <a:spcPts val="0"/>
              </a:spcAft>
              <a:buNone/>
            </a:pPr>
            <a:r>
              <a:rPr lang="en" sz="1000"/>
              <a:t>Land.Value              8.553e-04  4.816e-05  17.759  &lt; 2e-16 ***</a:t>
            </a:r>
            <a:endParaRPr sz="1000"/>
          </a:p>
          <a:p>
            <a:pPr indent="0" lvl="0" marL="0" rtl="0" algn="l">
              <a:lnSpc>
                <a:spcPct val="100000"/>
              </a:lnSpc>
              <a:spcBef>
                <a:spcPts val="0"/>
              </a:spcBef>
              <a:spcAft>
                <a:spcPts val="0"/>
              </a:spcAft>
              <a:buNone/>
            </a:pPr>
            <a:r>
              <a:rPr lang="en" sz="1000"/>
              <a:t>New.Construct          -4.009e+01  7.336e+00  -5.465 5.32e-08 ***</a:t>
            </a:r>
            <a:endParaRPr sz="1000"/>
          </a:p>
          <a:p>
            <a:pPr indent="0" lvl="0" marL="0" rtl="0" algn="l">
              <a:lnSpc>
                <a:spcPct val="100000"/>
              </a:lnSpc>
              <a:spcBef>
                <a:spcPts val="0"/>
              </a:spcBef>
              <a:spcAft>
                <a:spcPts val="0"/>
              </a:spcAft>
              <a:buNone/>
            </a:pPr>
            <a:r>
              <a:rPr lang="en" sz="1000"/>
              <a:t>Central.Air             1.198e+01  3.379e+00   3.547 0.000401 ***</a:t>
            </a:r>
            <a:endParaRPr sz="1000"/>
          </a:p>
          <a:p>
            <a:pPr indent="0" lvl="0" marL="0" rtl="0" algn="l">
              <a:lnSpc>
                <a:spcPct val="100000"/>
              </a:lnSpc>
              <a:spcBef>
                <a:spcPts val="0"/>
              </a:spcBef>
              <a:spcAft>
                <a:spcPts val="0"/>
              </a:spcAft>
              <a:buNone/>
            </a:pPr>
            <a:r>
              <a:rPr lang="en" sz="1000"/>
              <a:t>Fuel.TypeGas            1.324e+01  4.093e+00   3.236 0.001237 ** </a:t>
            </a:r>
            <a:endParaRPr sz="1000"/>
          </a:p>
          <a:p>
            <a:pPr indent="0" lvl="0" marL="0" rtl="0" algn="l">
              <a:lnSpc>
                <a:spcPct val="100000"/>
              </a:lnSpc>
              <a:spcBef>
                <a:spcPts val="0"/>
              </a:spcBef>
              <a:spcAft>
                <a:spcPts val="0"/>
              </a:spcAft>
              <a:buNone/>
            </a:pPr>
            <a:r>
              <a:rPr lang="en" sz="1000"/>
              <a:t>Fuel.TypeNone          -3.706e+01  3.549e+01  -1.044 0.296411    </a:t>
            </a:r>
            <a:endParaRPr sz="1000"/>
          </a:p>
          <a:p>
            <a:pPr indent="0" lvl="0" marL="0" rtl="0" algn="l">
              <a:lnSpc>
                <a:spcPct val="100000"/>
              </a:lnSpc>
              <a:spcBef>
                <a:spcPts val="0"/>
              </a:spcBef>
              <a:spcAft>
                <a:spcPts val="0"/>
              </a:spcAft>
              <a:buNone/>
            </a:pPr>
            <a:r>
              <a:rPr lang="en" sz="1000"/>
              <a:t>Fuel.TypeOil            7.881e+00  5.877e+00   1.341 0.180112    </a:t>
            </a:r>
            <a:endParaRPr sz="1000"/>
          </a:p>
          <a:p>
            <a:pPr indent="0" lvl="0" marL="0" rtl="0" algn="l">
              <a:lnSpc>
                <a:spcPct val="100000"/>
              </a:lnSpc>
              <a:spcBef>
                <a:spcPts val="0"/>
              </a:spcBef>
              <a:spcAft>
                <a:spcPts val="0"/>
              </a:spcAft>
              <a:buNone/>
            </a:pPr>
            <a:r>
              <a:rPr lang="en" sz="1000"/>
              <a:t>Fuel.TypeSolar          4.574e+00  6.012e+01   0.076 0.939357    </a:t>
            </a:r>
            <a:endParaRPr sz="1000"/>
          </a:p>
          <a:p>
            <a:pPr indent="0" lvl="0" marL="0" rtl="0" algn="l">
              <a:lnSpc>
                <a:spcPct val="100000"/>
              </a:lnSpc>
              <a:spcBef>
                <a:spcPts val="0"/>
              </a:spcBef>
              <a:spcAft>
                <a:spcPts val="0"/>
              </a:spcAft>
              <a:buNone/>
            </a:pPr>
            <a:r>
              <a:rPr lang="en" sz="1000"/>
              <a:t>Fuel.TypeUnknown/Other -7.375e+01  5.997e+01  -1.230 0.218951    </a:t>
            </a:r>
            <a:endParaRPr sz="1000"/>
          </a:p>
          <a:p>
            <a:pPr indent="0" lvl="0" marL="0" rtl="0" algn="l">
              <a:lnSpc>
                <a:spcPct val="100000"/>
              </a:lnSpc>
              <a:spcBef>
                <a:spcPts val="0"/>
              </a:spcBef>
              <a:spcAft>
                <a:spcPts val="0"/>
              </a:spcAft>
              <a:buNone/>
            </a:pPr>
            <a:r>
              <a:rPr lang="en" sz="1000"/>
              <a:t>Fuel.TypeWood          -1.301e+02  6.015e+01  -2.163 0.030661 *  </a:t>
            </a:r>
            <a:endParaRPr sz="1000"/>
          </a:p>
          <a:p>
            <a:pPr indent="0" lvl="0" marL="0" rtl="0" algn="l">
              <a:lnSpc>
                <a:spcPct val="100000"/>
              </a:lnSpc>
              <a:spcBef>
                <a:spcPts val="0"/>
              </a:spcBef>
              <a:spcAft>
                <a:spcPts val="0"/>
              </a:spcAft>
              <a:buNone/>
            </a:pPr>
            <a:r>
              <a:rPr lang="en" sz="1000"/>
              <a:t>Sewer.TypePrivate       3.339e+00  1.753e+01   0.190 0.848970    </a:t>
            </a:r>
            <a:endParaRPr sz="1000"/>
          </a:p>
          <a:p>
            <a:pPr indent="0" lvl="0" marL="0" rtl="0" algn="l">
              <a:lnSpc>
                <a:spcPct val="100000"/>
              </a:lnSpc>
              <a:spcBef>
                <a:spcPts val="0"/>
              </a:spcBef>
              <a:spcAft>
                <a:spcPts val="0"/>
              </a:spcAft>
              <a:buNone/>
            </a:pPr>
            <a:r>
              <a:rPr lang="en" sz="1000"/>
              <a:t>Sewer.TypePublic        3.724e+00  1.746e+01   0.213 0.831130    </a:t>
            </a:r>
            <a:endParaRPr sz="1000"/>
          </a:p>
          <a:p>
            <a:pPr indent="0" lvl="0" marL="0" rtl="0" algn="l">
              <a:lnSpc>
                <a:spcPct val="100000"/>
              </a:lnSpc>
              <a:spcBef>
                <a:spcPts val="0"/>
              </a:spcBef>
              <a:spcAft>
                <a:spcPts val="0"/>
              </a:spcAft>
              <a:buNone/>
            </a:pPr>
            <a:r>
              <a:rPr lang="en" sz="1000"/>
              <a:t>Living.Area             6.794e-02  4.725e-03  14.380  &lt; 2e-16 ***</a:t>
            </a:r>
            <a:endParaRPr sz="1000"/>
          </a:p>
          <a:p>
            <a:pPr indent="0" lvl="0" marL="0" rtl="0" algn="l">
              <a:lnSpc>
                <a:spcPct val="100000"/>
              </a:lnSpc>
              <a:spcBef>
                <a:spcPts val="0"/>
              </a:spcBef>
              <a:spcAft>
                <a:spcPts val="0"/>
              </a:spcAft>
              <a:buNone/>
            </a:pPr>
            <a:r>
              <a:rPr lang="en" sz="1000"/>
              <a:t>Bedrooms               -2.929e+00  2.614e+00  -1.121 0.262657    </a:t>
            </a:r>
            <a:endParaRPr sz="1000"/>
          </a:p>
          <a:p>
            <a:pPr indent="0" lvl="0" marL="0" rtl="0" algn="l">
              <a:lnSpc>
                <a:spcPct val="100000"/>
              </a:lnSpc>
              <a:spcBef>
                <a:spcPts val="0"/>
              </a:spcBef>
              <a:spcAft>
                <a:spcPts val="0"/>
              </a:spcAft>
              <a:buNone/>
            </a:pPr>
            <a:r>
              <a:rPr lang="en" sz="1000"/>
              <a:t>Fireplaces              1.028e+00  3.026e+00   0.340 0.733978    </a:t>
            </a:r>
            <a:endParaRPr sz="1000"/>
          </a:p>
          <a:p>
            <a:pPr indent="0" lvl="0" marL="0" rtl="0" algn="l">
              <a:lnSpc>
                <a:spcPct val="100000"/>
              </a:lnSpc>
              <a:spcBef>
                <a:spcPts val="0"/>
              </a:spcBef>
              <a:spcAft>
                <a:spcPts val="0"/>
              </a:spcAft>
              <a:buNone/>
            </a:pPr>
            <a:r>
              <a:rPr lang="en" sz="1000"/>
              <a:t>Bathrooms               2.384e+01  3.424e+00   6.963 4.72e-12 ***</a:t>
            </a:r>
            <a:endParaRPr sz="1000"/>
          </a:p>
          <a:p>
            <a:pPr indent="0" lvl="0" marL="0" rtl="0" algn="l">
              <a:lnSpc>
                <a:spcPct val="100000"/>
              </a:lnSpc>
              <a:spcBef>
                <a:spcPts val="0"/>
              </a:spcBef>
              <a:spcAft>
                <a:spcPts val="0"/>
              </a:spcAft>
              <a:buNone/>
            </a:pPr>
            <a:r>
              <a:rPr lang="en" sz="1000"/>
              <a:t>Rooms                   2.522e+00  9.845e-01   2.562 0.010493 * </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Stepwise Elimination using AIC</a:t>
            </a:r>
            <a:endParaRPr>
              <a:solidFill>
                <a:schemeClr val="dk1"/>
              </a:solidFill>
            </a:endParaRPr>
          </a:p>
        </p:txBody>
      </p:sp>
      <p:sp>
        <p:nvSpPr>
          <p:cNvPr id="133" name="Google Shape;133;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step=stepAIC(model2)</a:t>
            </a:r>
            <a:endParaRPr sz="1000"/>
          </a:p>
          <a:p>
            <a:pPr indent="0" lvl="0" marL="0" rtl="0" algn="l">
              <a:lnSpc>
                <a:spcPct val="100000"/>
              </a:lnSpc>
              <a:spcBef>
                <a:spcPts val="1600"/>
              </a:spcBef>
              <a:spcAft>
                <a:spcPts val="0"/>
              </a:spcAft>
              <a:buClr>
                <a:srgbClr val="000000"/>
              </a:buClr>
              <a:buSzPts val="1100"/>
              <a:buFont typeface="Arial"/>
              <a:buNone/>
            </a:pPr>
            <a:r>
              <a:rPr lang="en" sz="1000"/>
              <a:t>Start:  AIC=14200.72</a:t>
            </a:r>
            <a:endParaRPr sz="1000"/>
          </a:p>
          <a:p>
            <a:pPr indent="0" lvl="0" marL="0" rtl="0" algn="l">
              <a:lnSpc>
                <a:spcPct val="100000"/>
              </a:lnSpc>
              <a:spcBef>
                <a:spcPts val="0"/>
              </a:spcBef>
              <a:spcAft>
                <a:spcPts val="0"/>
              </a:spcAft>
              <a:buClr>
                <a:srgbClr val="000000"/>
              </a:buClr>
              <a:buSzPts val="1100"/>
              <a:buFont typeface="Arial"/>
              <a:buNone/>
            </a:pPr>
            <a:r>
              <a:rPr lang="en" sz="1000"/>
              <a:t>Price2 ~ Lot.Size + Waterfront + Age + Land.Value + New.Construct + </a:t>
            </a:r>
            <a:endParaRPr sz="1000"/>
          </a:p>
          <a:p>
            <a:pPr indent="0" lvl="0" marL="0" rtl="0" algn="l">
              <a:lnSpc>
                <a:spcPct val="100000"/>
              </a:lnSpc>
              <a:spcBef>
                <a:spcPts val="0"/>
              </a:spcBef>
              <a:spcAft>
                <a:spcPts val="0"/>
              </a:spcAft>
              <a:buClr>
                <a:srgbClr val="000000"/>
              </a:buClr>
              <a:buSzPts val="1100"/>
              <a:buFont typeface="Arial"/>
              <a:buNone/>
            </a:pPr>
            <a:r>
              <a:rPr lang="en" sz="1000"/>
              <a:t>    Central.Air + Fuel.Type + Sewer.Type + Living.Area + Bedrooms + </a:t>
            </a:r>
            <a:endParaRPr sz="1000"/>
          </a:p>
          <a:p>
            <a:pPr indent="0" lvl="0" marL="0" rtl="0" algn="l">
              <a:lnSpc>
                <a:spcPct val="100000"/>
              </a:lnSpc>
              <a:spcBef>
                <a:spcPts val="0"/>
              </a:spcBef>
              <a:spcAft>
                <a:spcPts val="0"/>
              </a:spcAft>
              <a:buClr>
                <a:srgbClr val="000000"/>
              </a:buClr>
              <a:buSzPts val="1100"/>
              <a:buFont typeface="Arial"/>
              <a:buNone/>
            </a:pPr>
            <a:r>
              <a:rPr lang="en" sz="1000"/>
              <a:t>    Fireplaces + Bathrooms + Rooms</a:t>
            </a:r>
            <a:endParaRPr sz="1000"/>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Clr>
                <a:srgbClr val="000000"/>
              </a:buClr>
              <a:buSzPts val="1100"/>
              <a:buFont typeface="Arial"/>
              <a:buNone/>
            </a:pPr>
            <a:r>
              <a:rPr lang="en" sz="1000"/>
              <a:t>                Df Sum of Sq     RSS   AIC</a:t>
            </a:r>
            <a:endParaRPr sz="1000"/>
          </a:p>
          <a:p>
            <a:pPr indent="0" lvl="0" marL="0" rtl="0" algn="l">
              <a:lnSpc>
                <a:spcPct val="100000"/>
              </a:lnSpc>
              <a:spcBef>
                <a:spcPts val="0"/>
              </a:spcBef>
              <a:spcAft>
                <a:spcPts val="0"/>
              </a:spcAft>
              <a:buClr>
                <a:srgbClr val="000000"/>
              </a:buClr>
              <a:buSzPts val="1100"/>
              <a:buFont typeface="Arial"/>
              <a:buNone/>
            </a:pPr>
            <a:r>
              <a:rPr lang="en" sz="1000"/>
              <a:t>- Sewer.Type     2       188 6105631 14197</a:t>
            </a:r>
            <a:endParaRPr sz="1000"/>
          </a:p>
          <a:p>
            <a:pPr indent="0" lvl="0" marL="0" rtl="0" algn="l">
              <a:lnSpc>
                <a:spcPct val="100000"/>
              </a:lnSpc>
              <a:spcBef>
                <a:spcPts val="0"/>
              </a:spcBef>
              <a:spcAft>
                <a:spcPts val="0"/>
              </a:spcAft>
              <a:buClr>
                <a:srgbClr val="000000"/>
              </a:buClr>
              <a:buSzPts val="1100"/>
              <a:buFont typeface="Arial"/>
              <a:buNone/>
            </a:pPr>
            <a:r>
              <a:rPr lang="en" sz="1000"/>
              <a:t>- Fireplaces     1       412 6105854 14199</a:t>
            </a:r>
            <a:endParaRPr sz="1000"/>
          </a:p>
          <a:p>
            <a:pPr indent="0" lvl="0" marL="0" rtl="0" algn="l">
              <a:lnSpc>
                <a:spcPct val="100000"/>
              </a:lnSpc>
              <a:spcBef>
                <a:spcPts val="0"/>
              </a:spcBef>
              <a:spcAft>
                <a:spcPts val="0"/>
              </a:spcAft>
              <a:buClr>
                <a:srgbClr val="000000"/>
              </a:buClr>
              <a:buSzPts val="1100"/>
              <a:buFont typeface="Arial"/>
              <a:buNone/>
            </a:pPr>
            <a:r>
              <a:rPr lang="en" sz="1000"/>
              <a:t>- Bedrooms       1      4472 6109915 14200</a:t>
            </a:r>
            <a:endParaRPr sz="1000"/>
          </a:p>
          <a:p>
            <a:pPr indent="0" lvl="0" marL="0" rtl="0" algn="l">
              <a:lnSpc>
                <a:spcPct val="100000"/>
              </a:lnSpc>
              <a:spcBef>
                <a:spcPts val="0"/>
              </a:spcBef>
              <a:spcAft>
                <a:spcPts val="0"/>
              </a:spcAft>
              <a:buClr>
                <a:srgbClr val="000000"/>
              </a:buClr>
              <a:buSzPts val="1100"/>
              <a:buFont typeface="Arial"/>
              <a:buNone/>
            </a:pPr>
            <a:r>
              <a:rPr lang="en" sz="1000"/>
              <a:t>&lt;none&gt;                       6105442 14201</a:t>
            </a:r>
            <a:endParaRPr sz="1000"/>
          </a:p>
          <a:p>
            <a:pPr indent="0" lvl="0" marL="0" rtl="0" algn="l">
              <a:lnSpc>
                <a:spcPct val="100000"/>
              </a:lnSpc>
              <a:spcBef>
                <a:spcPts val="0"/>
              </a:spcBef>
              <a:spcAft>
                <a:spcPts val="0"/>
              </a:spcAft>
              <a:buClr>
                <a:srgbClr val="000000"/>
              </a:buClr>
              <a:buSzPts val="1100"/>
              <a:buFont typeface="Arial"/>
              <a:buNone/>
            </a:pPr>
            <a:r>
              <a:rPr lang="en" sz="1000"/>
              <a:t>- Rooms          1     23381 6128823 14205</a:t>
            </a:r>
            <a:endParaRPr sz="1000"/>
          </a:p>
          <a:p>
            <a:pPr indent="0" lvl="0" marL="0" rtl="0" algn="l">
              <a:lnSpc>
                <a:spcPct val="100000"/>
              </a:lnSpc>
              <a:spcBef>
                <a:spcPts val="0"/>
              </a:spcBef>
              <a:spcAft>
                <a:spcPts val="0"/>
              </a:spcAft>
              <a:buClr>
                <a:srgbClr val="000000"/>
              </a:buClr>
              <a:buSzPts val="1100"/>
              <a:buFont typeface="Arial"/>
              <a:buNone/>
            </a:pPr>
            <a:r>
              <a:rPr lang="en" sz="1000"/>
              <a:t>- Fuel.Type      6     69548 6174990 14208</a:t>
            </a:r>
            <a:endParaRPr sz="1000"/>
          </a:p>
          <a:p>
            <a:pPr indent="0" lvl="0" marL="0" rtl="0" algn="l">
              <a:lnSpc>
                <a:spcPct val="100000"/>
              </a:lnSpc>
              <a:spcBef>
                <a:spcPts val="0"/>
              </a:spcBef>
              <a:spcAft>
                <a:spcPts val="0"/>
              </a:spcAft>
              <a:buClr>
                <a:srgbClr val="000000"/>
              </a:buClr>
              <a:buSzPts val="1100"/>
              <a:buFont typeface="Arial"/>
              <a:buNone/>
            </a:pPr>
            <a:r>
              <a:rPr lang="en" sz="1000"/>
              <a:t>- Central.Air    1     44809 6150251 14211</a:t>
            </a:r>
            <a:endParaRPr sz="1000"/>
          </a:p>
          <a:p>
            <a:pPr indent="0" lvl="0" marL="0" rtl="0" algn="l">
              <a:lnSpc>
                <a:spcPct val="100000"/>
              </a:lnSpc>
              <a:spcBef>
                <a:spcPts val="0"/>
              </a:spcBef>
              <a:spcAft>
                <a:spcPts val="0"/>
              </a:spcAft>
              <a:buClr>
                <a:srgbClr val="000000"/>
              </a:buClr>
              <a:buSzPts val="1100"/>
              <a:buFont typeface="Arial"/>
              <a:buNone/>
            </a:pPr>
            <a:r>
              <a:rPr lang="en" sz="1000"/>
              <a:t>- Lot.Size       1     53370 6158812 14214</a:t>
            </a:r>
            <a:endParaRPr sz="1000"/>
          </a:p>
          <a:p>
            <a:pPr indent="0" lvl="0" marL="0" rtl="0" algn="l">
              <a:lnSpc>
                <a:spcPct val="100000"/>
              </a:lnSpc>
              <a:spcBef>
                <a:spcPts val="0"/>
              </a:spcBef>
              <a:spcAft>
                <a:spcPts val="0"/>
              </a:spcAft>
              <a:buClr>
                <a:srgbClr val="000000"/>
              </a:buClr>
              <a:buSzPts val="1100"/>
              <a:buFont typeface="Arial"/>
              <a:buNone/>
            </a:pPr>
            <a:r>
              <a:rPr lang="en" sz="1000"/>
              <a:t>- Age            1     59319 6164761 14216</a:t>
            </a:r>
            <a:endParaRPr sz="1000"/>
          </a:p>
          <a:p>
            <a:pPr indent="0" lvl="0" marL="0" rtl="0" algn="l">
              <a:lnSpc>
                <a:spcPct val="100000"/>
              </a:lnSpc>
              <a:spcBef>
                <a:spcPts val="0"/>
              </a:spcBef>
              <a:spcAft>
                <a:spcPts val="0"/>
              </a:spcAft>
              <a:buClr>
                <a:srgbClr val="000000"/>
              </a:buClr>
              <a:buSzPts val="1100"/>
              <a:buFont typeface="Arial"/>
              <a:buNone/>
            </a:pPr>
            <a:r>
              <a:rPr lang="en" sz="1000"/>
              <a:t>- New.Construct  1    106372 6211815 14229</a:t>
            </a:r>
            <a:endParaRPr sz="1000"/>
          </a:p>
          <a:p>
            <a:pPr indent="0" lvl="0" marL="0" rtl="0" algn="l">
              <a:lnSpc>
                <a:spcPct val="100000"/>
              </a:lnSpc>
              <a:spcBef>
                <a:spcPts val="0"/>
              </a:spcBef>
              <a:spcAft>
                <a:spcPts val="0"/>
              </a:spcAft>
              <a:buClr>
                <a:srgbClr val="000000"/>
              </a:buClr>
              <a:buSzPts val="1100"/>
              <a:buFont typeface="Arial"/>
              <a:buNone/>
            </a:pPr>
            <a:r>
              <a:rPr lang="en" sz="1000"/>
              <a:t>- Bathrooms      1    172722 6278164 14247</a:t>
            </a:r>
            <a:endParaRPr sz="1000"/>
          </a:p>
          <a:p>
            <a:pPr indent="0" lvl="0" marL="0" rtl="0" algn="l">
              <a:lnSpc>
                <a:spcPct val="100000"/>
              </a:lnSpc>
              <a:spcBef>
                <a:spcPts val="0"/>
              </a:spcBef>
              <a:spcAft>
                <a:spcPts val="0"/>
              </a:spcAft>
              <a:buClr>
                <a:srgbClr val="000000"/>
              </a:buClr>
              <a:buSzPts val="1100"/>
              <a:buFont typeface="Arial"/>
              <a:buNone/>
            </a:pPr>
            <a:r>
              <a:rPr lang="en" sz="1000"/>
              <a:t>- Waterfront     1    195554 6300996 14253</a:t>
            </a:r>
            <a:endParaRPr sz="1000"/>
          </a:p>
          <a:p>
            <a:pPr indent="0" lvl="0" marL="0" rtl="0" algn="l">
              <a:lnSpc>
                <a:spcPct val="100000"/>
              </a:lnSpc>
              <a:spcBef>
                <a:spcPts val="0"/>
              </a:spcBef>
              <a:spcAft>
                <a:spcPts val="0"/>
              </a:spcAft>
              <a:buClr>
                <a:srgbClr val="000000"/>
              </a:buClr>
              <a:buSzPts val="1100"/>
              <a:buFont typeface="Arial"/>
              <a:buNone/>
            </a:pPr>
            <a:r>
              <a:rPr lang="en" sz="1000"/>
              <a:t>- Living.Area    1    736598 6842040 14396</a:t>
            </a:r>
            <a:endParaRPr sz="1000"/>
          </a:p>
          <a:p>
            <a:pPr indent="0" lvl="0" marL="0" rtl="0" algn="l">
              <a:lnSpc>
                <a:spcPct val="100000"/>
              </a:lnSpc>
              <a:spcBef>
                <a:spcPts val="0"/>
              </a:spcBef>
              <a:spcAft>
                <a:spcPts val="0"/>
              </a:spcAft>
              <a:buClr>
                <a:srgbClr val="000000"/>
              </a:buClr>
              <a:buSzPts val="1100"/>
              <a:buFont typeface="Arial"/>
              <a:buNone/>
            </a:pPr>
            <a:r>
              <a:rPr lang="en" sz="1000"/>
              <a:t>- Land.Value     1   1123414 7228857 14492</a:t>
            </a:r>
            <a:endParaRPr sz="1000"/>
          </a:p>
          <a:p>
            <a:pPr indent="0" lvl="0" marL="0" rtl="0" algn="l">
              <a:lnSpc>
                <a:spcPct val="100000"/>
              </a:lnSpc>
              <a:spcBef>
                <a:spcPts val="0"/>
              </a:spcBef>
              <a:spcAft>
                <a:spcPts val="160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More on Elimination using A/C</a:t>
            </a:r>
            <a:endParaRPr>
              <a:solidFill>
                <a:schemeClr val="dk1"/>
              </a:solidFill>
            </a:endParaRPr>
          </a:p>
        </p:txBody>
      </p:sp>
      <p:sp>
        <p:nvSpPr>
          <p:cNvPr id="139" name="Google Shape;139;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000"/>
              <a:t>Step:  AIC=14194.19</a:t>
            </a:r>
            <a:endParaRPr sz="1000"/>
          </a:p>
          <a:p>
            <a:pPr indent="0" lvl="0" marL="0" rtl="0" algn="l">
              <a:lnSpc>
                <a:spcPct val="100000"/>
              </a:lnSpc>
              <a:spcBef>
                <a:spcPts val="0"/>
              </a:spcBef>
              <a:spcAft>
                <a:spcPts val="0"/>
              </a:spcAft>
              <a:buClr>
                <a:srgbClr val="000000"/>
              </a:buClr>
              <a:buSzPts val="1100"/>
              <a:buFont typeface="Arial"/>
              <a:buNone/>
            </a:pPr>
            <a:r>
              <a:rPr lang="en" sz="1000"/>
              <a:t>Price2 ~ Lot.Size + Waterfront + Age + Land.Value + New.Construct + </a:t>
            </a:r>
            <a:endParaRPr sz="1000"/>
          </a:p>
          <a:p>
            <a:pPr indent="0" lvl="0" marL="0" rtl="0" algn="l">
              <a:lnSpc>
                <a:spcPct val="100000"/>
              </a:lnSpc>
              <a:spcBef>
                <a:spcPts val="0"/>
              </a:spcBef>
              <a:spcAft>
                <a:spcPts val="0"/>
              </a:spcAft>
              <a:buClr>
                <a:srgbClr val="000000"/>
              </a:buClr>
              <a:buSzPts val="1100"/>
              <a:buFont typeface="Arial"/>
              <a:buNone/>
            </a:pPr>
            <a:r>
              <a:rPr lang="en" sz="1000"/>
              <a:t>    Central.Air + Fuel.Type + Living.Area + Bathrooms + Rooms</a:t>
            </a:r>
            <a:endParaRPr sz="1000"/>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Clr>
                <a:srgbClr val="000000"/>
              </a:buClr>
              <a:buSzPts val="1100"/>
              <a:buFont typeface="Arial"/>
              <a:buNone/>
            </a:pPr>
            <a:r>
              <a:rPr lang="en" sz="1000"/>
              <a:t>                Df Sum of Sq     RSS   AIC</a:t>
            </a:r>
            <a:endParaRPr sz="1000"/>
          </a:p>
          <a:p>
            <a:pPr indent="0" lvl="0" marL="0" rtl="0" algn="l">
              <a:lnSpc>
                <a:spcPct val="100000"/>
              </a:lnSpc>
              <a:spcBef>
                <a:spcPts val="0"/>
              </a:spcBef>
              <a:spcAft>
                <a:spcPts val="0"/>
              </a:spcAft>
              <a:buClr>
                <a:srgbClr val="000000"/>
              </a:buClr>
              <a:buSzPts val="1100"/>
              <a:buFont typeface="Arial"/>
              <a:buNone/>
            </a:pPr>
            <a:r>
              <a:rPr lang="en" sz="1000"/>
              <a:t>&lt;none&gt;                       6110637 14194</a:t>
            </a:r>
            <a:endParaRPr sz="1000"/>
          </a:p>
          <a:p>
            <a:pPr indent="0" lvl="0" marL="0" rtl="0" algn="l">
              <a:lnSpc>
                <a:spcPct val="100000"/>
              </a:lnSpc>
              <a:spcBef>
                <a:spcPts val="0"/>
              </a:spcBef>
              <a:spcAft>
                <a:spcPts val="0"/>
              </a:spcAft>
              <a:buClr>
                <a:srgbClr val="000000"/>
              </a:buClr>
              <a:buSzPts val="1100"/>
              <a:buFont typeface="Arial"/>
              <a:buNone/>
            </a:pPr>
            <a:r>
              <a:rPr lang="en" sz="1000"/>
              <a:t>- Rooms          1     18873 6129510 14198</a:t>
            </a:r>
            <a:endParaRPr sz="1000"/>
          </a:p>
          <a:p>
            <a:pPr indent="0" lvl="0" marL="0" rtl="0" algn="l">
              <a:lnSpc>
                <a:spcPct val="100000"/>
              </a:lnSpc>
              <a:spcBef>
                <a:spcPts val="0"/>
              </a:spcBef>
              <a:spcAft>
                <a:spcPts val="0"/>
              </a:spcAft>
              <a:buClr>
                <a:srgbClr val="000000"/>
              </a:buClr>
              <a:buSzPts val="1100"/>
              <a:buFont typeface="Arial"/>
              <a:buNone/>
            </a:pPr>
            <a:r>
              <a:rPr lang="en" sz="1000"/>
              <a:t>- Fuel.Type      6     67553 6178190 14201</a:t>
            </a:r>
            <a:endParaRPr sz="1000"/>
          </a:p>
          <a:p>
            <a:pPr indent="0" lvl="0" marL="0" rtl="0" algn="l">
              <a:lnSpc>
                <a:spcPct val="100000"/>
              </a:lnSpc>
              <a:spcBef>
                <a:spcPts val="0"/>
              </a:spcBef>
              <a:spcAft>
                <a:spcPts val="0"/>
              </a:spcAft>
              <a:buClr>
                <a:srgbClr val="000000"/>
              </a:buClr>
              <a:buSzPts val="1100"/>
              <a:buFont typeface="Arial"/>
              <a:buNone/>
            </a:pPr>
            <a:r>
              <a:rPr lang="en" sz="1000"/>
              <a:t>- Central.Air    1     50909 6161546 14207</a:t>
            </a:r>
            <a:endParaRPr sz="1000"/>
          </a:p>
          <a:p>
            <a:pPr indent="0" lvl="0" marL="0" rtl="0" algn="l">
              <a:lnSpc>
                <a:spcPct val="100000"/>
              </a:lnSpc>
              <a:spcBef>
                <a:spcPts val="0"/>
              </a:spcBef>
              <a:spcAft>
                <a:spcPts val="0"/>
              </a:spcAft>
              <a:buClr>
                <a:srgbClr val="000000"/>
              </a:buClr>
              <a:buSzPts val="1100"/>
              <a:buFont typeface="Arial"/>
              <a:buNone/>
            </a:pPr>
            <a:r>
              <a:rPr lang="en" sz="1000"/>
              <a:t>- Lot.Size       1     57775 6168412 14208</a:t>
            </a:r>
            <a:endParaRPr sz="1000"/>
          </a:p>
          <a:p>
            <a:pPr indent="0" lvl="0" marL="0" rtl="0" algn="l">
              <a:lnSpc>
                <a:spcPct val="100000"/>
              </a:lnSpc>
              <a:spcBef>
                <a:spcPts val="0"/>
              </a:spcBef>
              <a:spcAft>
                <a:spcPts val="0"/>
              </a:spcAft>
              <a:buClr>
                <a:srgbClr val="000000"/>
              </a:buClr>
              <a:buSzPts val="1100"/>
              <a:buFont typeface="Arial"/>
              <a:buNone/>
            </a:pPr>
            <a:r>
              <a:rPr lang="en" sz="1000"/>
              <a:t>- Age            1     66115 6176752 14211</a:t>
            </a:r>
            <a:endParaRPr sz="1000"/>
          </a:p>
          <a:p>
            <a:pPr indent="0" lvl="0" marL="0" rtl="0" algn="l">
              <a:lnSpc>
                <a:spcPct val="100000"/>
              </a:lnSpc>
              <a:spcBef>
                <a:spcPts val="0"/>
              </a:spcBef>
              <a:spcAft>
                <a:spcPts val="0"/>
              </a:spcAft>
              <a:buClr>
                <a:srgbClr val="000000"/>
              </a:buClr>
              <a:buSzPts val="1100"/>
              <a:buFont typeface="Arial"/>
              <a:buNone/>
            </a:pPr>
            <a:r>
              <a:rPr lang="en" sz="1000"/>
              <a:t>- New.Construct  1    108005 6218642 14223</a:t>
            </a:r>
            <a:endParaRPr sz="1000"/>
          </a:p>
          <a:p>
            <a:pPr indent="0" lvl="0" marL="0" rtl="0" algn="l">
              <a:lnSpc>
                <a:spcPct val="100000"/>
              </a:lnSpc>
              <a:spcBef>
                <a:spcPts val="0"/>
              </a:spcBef>
              <a:spcAft>
                <a:spcPts val="0"/>
              </a:spcAft>
              <a:buClr>
                <a:srgbClr val="000000"/>
              </a:buClr>
              <a:buSzPts val="1100"/>
              <a:buFont typeface="Arial"/>
              <a:buNone/>
            </a:pPr>
            <a:r>
              <a:rPr lang="en" sz="1000"/>
              <a:t>- Bathrooms      1    175762 6286400 14241</a:t>
            </a:r>
            <a:endParaRPr sz="1000"/>
          </a:p>
          <a:p>
            <a:pPr indent="0" lvl="0" marL="0" rtl="0" algn="l">
              <a:lnSpc>
                <a:spcPct val="100000"/>
              </a:lnSpc>
              <a:spcBef>
                <a:spcPts val="0"/>
              </a:spcBef>
              <a:spcAft>
                <a:spcPts val="0"/>
              </a:spcAft>
              <a:buClr>
                <a:srgbClr val="000000"/>
              </a:buClr>
              <a:buSzPts val="1100"/>
              <a:buFont typeface="Arial"/>
              <a:buNone/>
            </a:pPr>
            <a:r>
              <a:rPr lang="en" sz="1000"/>
              <a:t>- Waterfront     1    200499 6311136 14248</a:t>
            </a:r>
            <a:endParaRPr sz="1000"/>
          </a:p>
          <a:p>
            <a:pPr indent="0" lvl="0" marL="0" rtl="0" algn="l">
              <a:lnSpc>
                <a:spcPct val="100000"/>
              </a:lnSpc>
              <a:spcBef>
                <a:spcPts val="0"/>
              </a:spcBef>
              <a:spcAft>
                <a:spcPts val="0"/>
              </a:spcAft>
              <a:buClr>
                <a:srgbClr val="000000"/>
              </a:buClr>
              <a:buSzPts val="1100"/>
              <a:buFont typeface="Arial"/>
              <a:buNone/>
            </a:pPr>
            <a:r>
              <a:rPr lang="en" sz="1000"/>
              <a:t>- Living.Area    1    815368 6926005 14409</a:t>
            </a:r>
            <a:endParaRPr sz="1000"/>
          </a:p>
          <a:p>
            <a:pPr indent="0" lvl="0" marL="0" rtl="0" algn="l">
              <a:lnSpc>
                <a:spcPct val="100000"/>
              </a:lnSpc>
              <a:spcBef>
                <a:spcPts val="0"/>
              </a:spcBef>
              <a:spcAft>
                <a:spcPts val="0"/>
              </a:spcAft>
              <a:buClr>
                <a:srgbClr val="000000"/>
              </a:buClr>
              <a:buSzPts val="1100"/>
              <a:buFont typeface="Arial"/>
              <a:buNone/>
            </a:pPr>
            <a:r>
              <a:rPr lang="en" sz="1000"/>
              <a:t>- Land.Value     1   1172833 7283470 14497</a:t>
            </a:r>
            <a:endParaRPr sz="1000"/>
          </a:p>
          <a:p>
            <a:pPr indent="0" lvl="0" marL="0" rtl="0" algn="l">
              <a:lnSpc>
                <a:spcPct val="100000"/>
              </a:lnSpc>
              <a:spcBef>
                <a:spcPts val="0"/>
              </a:spcBef>
              <a:spcAft>
                <a:spcPts val="160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536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dk1"/>
                </a:solidFill>
              </a:rPr>
              <a:t>Setting up a Model Number 3</a:t>
            </a:r>
            <a:endParaRPr/>
          </a:p>
        </p:txBody>
      </p:sp>
      <p:sp>
        <p:nvSpPr>
          <p:cNvPr id="145" name="Google Shape;145;p25"/>
          <p:cNvSpPr txBox="1"/>
          <p:nvPr>
            <p:ph idx="1" type="body"/>
          </p:nvPr>
        </p:nvSpPr>
        <p:spPr>
          <a:xfrm>
            <a:off x="311700" y="1106000"/>
            <a:ext cx="8520600" cy="346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000"/>
              <a:t>Call:</a:t>
            </a:r>
            <a:endParaRPr sz="1000"/>
          </a:p>
          <a:p>
            <a:pPr indent="0" lvl="0" marL="0" rtl="0" algn="l">
              <a:lnSpc>
                <a:spcPct val="100000"/>
              </a:lnSpc>
              <a:spcBef>
                <a:spcPts val="0"/>
              </a:spcBef>
              <a:spcAft>
                <a:spcPts val="0"/>
              </a:spcAft>
              <a:buClr>
                <a:srgbClr val="000000"/>
              </a:buClr>
              <a:buSzPts val="1100"/>
              <a:buFont typeface="Arial"/>
              <a:buNone/>
            </a:pPr>
            <a:r>
              <a:rPr lang="en" sz="1000"/>
              <a:t>lm(formula = Price2 ~ Rooms + Fuel.Type + Central.Air + Lot.Size + </a:t>
            </a:r>
            <a:endParaRPr sz="1000"/>
          </a:p>
          <a:p>
            <a:pPr indent="0" lvl="0" marL="0" rtl="0" algn="l">
              <a:lnSpc>
                <a:spcPct val="100000"/>
              </a:lnSpc>
              <a:spcBef>
                <a:spcPts val="0"/>
              </a:spcBef>
              <a:spcAft>
                <a:spcPts val="0"/>
              </a:spcAft>
              <a:buClr>
                <a:srgbClr val="000000"/>
              </a:buClr>
              <a:buSzPts val="1100"/>
              <a:buFont typeface="Arial"/>
              <a:buNone/>
            </a:pPr>
            <a:r>
              <a:rPr lang="en" sz="1000"/>
              <a:t>    Age + New.Construct + Bathrooms + Waterfront + Living.Area + </a:t>
            </a:r>
            <a:endParaRPr sz="1000"/>
          </a:p>
          <a:p>
            <a:pPr indent="0" lvl="0" marL="0" rtl="0" algn="l">
              <a:lnSpc>
                <a:spcPct val="100000"/>
              </a:lnSpc>
              <a:spcBef>
                <a:spcPts val="0"/>
              </a:spcBef>
              <a:spcAft>
                <a:spcPts val="0"/>
              </a:spcAft>
              <a:buClr>
                <a:srgbClr val="000000"/>
              </a:buClr>
              <a:buSzPts val="1100"/>
              <a:buFont typeface="Arial"/>
              <a:buNone/>
            </a:pPr>
            <a:r>
              <a:rPr lang="en" sz="1000"/>
              <a:t>    Land.Value)</a:t>
            </a:r>
            <a:endParaRPr sz="1000"/>
          </a:p>
          <a:p>
            <a:pPr indent="0" lvl="0" marL="0" rtl="0" algn="l">
              <a:spcBef>
                <a:spcPts val="0"/>
              </a:spcBef>
              <a:spcAft>
                <a:spcPts val="0"/>
              </a:spcAft>
              <a:buClr>
                <a:srgbClr val="000000"/>
              </a:buClr>
              <a:buSzPts val="1100"/>
              <a:buFont typeface="Arial"/>
              <a:buNone/>
            </a:pPr>
            <a:r>
              <a:rPr lang="en" sz="1000"/>
              <a:t>Coefficients:</a:t>
            </a:r>
            <a:endParaRPr sz="1000"/>
          </a:p>
          <a:p>
            <a:pPr indent="0" lvl="0" marL="0" rtl="0" algn="l">
              <a:spcBef>
                <a:spcPts val="0"/>
              </a:spcBef>
              <a:spcAft>
                <a:spcPts val="0"/>
              </a:spcAft>
              <a:buClr>
                <a:srgbClr val="000000"/>
              </a:buClr>
              <a:buSzPts val="1100"/>
              <a:buFont typeface="Arial"/>
              <a:buNone/>
            </a:pPr>
            <a:r>
              <a:rPr lang="en" sz="1000"/>
              <a:t>                         Estimate Std. Error t value Pr(&gt;|t|)    </a:t>
            </a:r>
            <a:endParaRPr sz="1000"/>
          </a:p>
          <a:p>
            <a:pPr indent="0" lvl="0" marL="0" rtl="0" algn="l">
              <a:spcBef>
                <a:spcPts val="0"/>
              </a:spcBef>
              <a:spcAft>
                <a:spcPts val="0"/>
              </a:spcAft>
              <a:buClr>
                <a:srgbClr val="000000"/>
              </a:buClr>
              <a:buSzPts val="1100"/>
              <a:buFont typeface="Arial"/>
              <a:buNone/>
            </a:pPr>
            <a:r>
              <a:rPr lang="en" sz="1000"/>
              <a:t>(Intercept)             2.314e+02  6.032e+00  38.365  &lt; 2e-16 ***</a:t>
            </a:r>
            <a:endParaRPr sz="1000"/>
          </a:p>
          <a:p>
            <a:pPr indent="0" lvl="0" marL="0" rtl="0" algn="l">
              <a:spcBef>
                <a:spcPts val="0"/>
              </a:spcBef>
              <a:spcAft>
                <a:spcPts val="0"/>
              </a:spcAft>
              <a:buClr>
                <a:srgbClr val="000000"/>
              </a:buClr>
              <a:buSzPts val="1100"/>
              <a:buFont typeface="Arial"/>
              <a:buNone/>
            </a:pPr>
            <a:r>
              <a:rPr lang="en" sz="1000"/>
              <a:t>Rooms                   2.116e+00  9.184e-01   2.303  0.02137 *  </a:t>
            </a:r>
            <a:endParaRPr sz="1000"/>
          </a:p>
          <a:p>
            <a:pPr indent="0" lvl="0" marL="0" rtl="0" algn="l">
              <a:spcBef>
                <a:spcPts val="0"/>
              </a:spcBef>
              <a:spcAft>
                <a:spcPts val="0"/>
              </a:spcAft>
              <a:buClr>
                <a:srgbClr val="000000"/>
              </a:buClr>
              <a:buSzPts val="1100"/>
              <a:buFont typeface="Arial"/>
              <a:buNone/>
            </a:pPr>
            <a:r>
              <a:rPr lang="en" sz="1000"/>
              <a:t>Fuel.TypeGas            1.270e+01  4.050e+00   3.136  0.00174 ** </a:t>
            </a:r>
            <a:endParaRPr sz="1000"/>
          </a:p>
          <a:p>
            <a:pPr indent="0" lvl="0" marL="0" rtl="0" algn="l">
              <a:spcBef>
                <a:spcPts val="0"/>
              </a:spcBef>
              <a:spcAft>
                <a:spcPts val="0"/>
              </a:spcAft>
              <a:buClr>
                <a:srgbClr val="000000"/>
              </a:buClr>
              <a:buSzPts val="1100"/>
              <a:buFont typeface="Arial"/>
              <a:buNone/>
            </a:pPr>
            <a:r>
              <a:rPr lang="en" sz="1000"/>
              <a:t>Fuel.TypeNone          -3.618e+01  3.540e+01  -1.022  0.30692    </a:t>
            </a:r>
            <a:endParaRPr sz="1000"/>
          </a:p>
          <a:p>
            <a:pPr indent="0" lvl="0" marL="0" rtl="0" algn="l">
              <a:spcBef>
                <a:spcPts val="0"/>
              </a:spcBef>
              <a:spcAft>
                <a:spcPts val="0"/>
              </a:spcAft>
              <a:buClr>
                <a:srgbClr val="000000"/>
              </a:buClr>
              <a:buSzPts val="1100"/>
              <a:buFont typeface="Arial"/>
              <a:buNone/>
            </a:pPr>
            <a:r>
              <a:rPr lang="en" sz="1000"/>
              <a:t>Fuel.TypeOil            7.340e+00  5.649e+00   1.299  0.19399    </a:t>
            </a:r>
            <a:endParaRPr sz="1000"/>
          </a:p>
          <a:p>
            <a:pPr indent="0" lvl="0" marL="0" rtl="0" algn="l">
              <a:spcBef>
                <a:spcPts val="0"/>
              </a:spcBef>
              <a:spcAft>
                <a:spcPts val="0"/>
              </a:spcAft>
              <a:buClr>
                <a:srgbClr val="000000"/>
              </a:buClr>
              <a:buSzPts val="1100"/>
              <a:buFont typeface="Arial"/>
              <a:buNone/>
            </a:pPr>
            <a:r>
              <a:rPr lang="en" sz="1000"/>
              <a:t>Fuel.TypeSolar          5.775e+00  6.005e+01   0.096  0.92340    </a:t>
            </a:r>
            <a:endParaRPr sz="1000"/>
          </a:p>
          <a:p>
            <a:pPr indent="0" lvl="0" marL="0" rtl="0" algn="l">
              <a:spcBef>
                <a:spcPts val="0"/>
              </a:spcBef>
              <a:spcAft>
                <a:spcPts val="0"/>
              </a:spcAft>
              <a:buClr>
                <a:srgbClr val="000000"/>
              </a:buClr>
              <a:buSzPts val="1100"/>
              <a:buFont typeface="Arial"/>
              <a:buNone/>
            </a:pPr>
            <a:r>
              <a:rPr lang="en" sz="1000"/>
              <a:t>Fuel.TypeUnknown/Other -7.567e+01  5.983e+01  -1.265  0.20612    </a:t>
            </a:r>
            <a:endParaRPr sz="1000"/>
          </a:p>
          <a:p>
            <a:pPr indent="0" lvl="0" marL="0" rtl="0" algn="l">
              <a:spcBef>
                <a:spcPts val="0"/>
              </a:spcBef>
              <a:spcAft>
                <a:spcPts val="0"/>
              </a:spcAft>
              <a:buClr>
                <a:srgbClr val="000000"/>
              </a:buClr>
              <a:buSzPts val="1100"/>
              <a:buFont typeface="Arial"/>
              <a:buNone/>
            </a:pPr>
            <a:r>
              <a:rPr lang="en" sz="1000"/>
              <a:t>Fuel.TypeWood          -1.291e+02  6.001e+01  -2.152  0.03156 *  </a:t>
            </a:r>
            <a:endParaRPr sz="1000"/>
          </a:p>
          <a:p>
            <a:pPr indent="0" lvl="0" marL="0" rtl="0" algn="l">
              <a:spcBef>
                <a:spcPts val="0"/>
              </a:spcBef>
              <a:spcAft>
                <a:spcPts val="0"/>
              </a:spcAft>
              <a:buClr>
                <a:srgbClr val="000000"/>
              </a:buClr>
              <a:buSzPts val="1100"/>
              <a:buFont typeface="Arial"/>
              <a:buNone/>
            </a:pPr>
            <a:r>
              <a:rPr lang="en" sz="1000"/>
              <a:t>Central.Air             1.257e+01  3.324e+00   3.783  0.00016 ***</a:t>
            </a:r>
            <a:endParaRPr sz="1000"/>
          </a:p>
          <a:p>
            <a:pPr indent="0" lvl="0" marL="0" rtl="0" algn="l">
              <a:spcBef>
                <a:spcPts val="0"/>
              </a:spcBef>
              <a:spcAft>
                <a:spcPts val="0"/>
              </a:spcAft>
              <a:buClr>
                <a:srgbClr val="000000"/>
              </a:buClr>
              <a:buSzPts val="1100"/>
              <a:buFont typeface="Arial"/>
              <a:buNone/>
            </a:pPr>
            <a:r>
              <a:rPr lang="en" sz="1000"/>
              <a:t>Lot.Size                8.758e+00  2.173e+00   4.030 5.81e-05 ***</a:t>
            </a:r>
            <a:endParaRPr sz="1000"/>
          </a:p>
          <a:p>
            <a:pPr indent="0" lvl="0" marL="0" rtl="0" algn="l">
              <a:spcBef>
                <a:spcPts val="0"/>
              </a:spcBef>
              <a:spcAft>
                <a:spcPts val="0"/>
              </a:spcAft>
              <a:buClr>
                <a:srgbClr val="000000"/>
              </a:buClr>
              <a:buSzPts val="1100"/>
              <a:buFont typeface="Arial"/>
              <a:buNone/>
            </a:pPr>
            <a:r>
              <a:rPr lang="en" sz="1000"/>
              <a:t>Age                    -2.475e-01  5.741e-02  -4.311 1.71e-05 ***</a:t>
            </a:r>
            <a:endParaRPr sz="1000"/>
          </a:p>
          <a:p>
            <a:pPr indent="0" lvl="0" marL="0" rtl="0" algn="l">
              <a:spcBef>
                <a:spcPts val="0"/>
              </a:spcBef>
              <a:spcAft>
                <a:spcPts val="0"/>
              </a:spcAft>
              <a:buClr>
                <a:srgbClr val="000000"/>
              </a:buClr>
              <a:buSzPts val="1100"/>
              <a:buFont typeface="Arial"/>
              <a:buNone/>
            </a:pPr>
            <a:r>
              <a:rPr lang="en" sz="1000"/>
              <a:t>New.Construct          -4.014e+01  7.285e+00  -5.510 4.12e-08 ***</a:t>
            </a:r>
            <a:endParaRPr sz="1000"/>
          </a:p>
          <a:p>
            <a:pPr indent="0" lvl="0" marL="0" rtl="0" algn="l">
              <a:spcBef>
                <a:spcPts val="0"/>
              </a:spcBef>
              <a:spcAft>
                <a:spcPts val="0"/>
              </a:spcAft>
              <a:buClr>
                <a:srgbClr val="000000"/>
              </a:buClr>
              <a:buSzPts val="1100"/>
              <a:buFont typeface="Arial"/>
              <a:buNone/>
            </a:pPr>
            <a:r>
              <a:rPr lang="en" sz="1000"/>
              <a:t>Bathrooms               2.381e+01  3.388e+00   7.030 2.98e-12 ***</a:t>
            </a:r>
            <a:endParaRPr sz="1000"/>
          </a:p>
          <a:p>
            <a:pPr indent="0" lvl="0" marL="0" rtl="0" algn="l">
              <a:spcBef>
                <a:spcPts val="0"/>
              </a:spcBef>
              <a:spcAft>
                <a:spcPts val="0"/>
              </a:spcAft>
              <a:buClr>
                <a:srgbClr val="000000"/>
              </a:buClr>
              <a:buSzPts val="1100"/>
              <a:buFont typeface="Arial"/>
              <a:buNone/>
            </a:pPr>
            <a:r>
              <a:rPr lang="en" sz="1000"/>
              <a:t>Waterfront              1.185e+02  1.578e+01   7.508 9.59e-14 ***</a:t>
            </a:r>
            <a:endParaRPr sz="1000"/>
          </a:p>
          <a:p>
            <a:pPr indent="0" lvl="0" marL="0" rtl="0" algn="l">
              <a:spcBef>
                <a:spcPts val="0"/>
              </a:spcBef>
              <a:spcAft>
                <a:spcPts val="0"/>
              </a:spcAft>
              <a:buClr>
                <a:srgbClr val="000000"/>
              </a:buClr>
              <a:buSzPts val="1100"/>
              <a:buFont typeface="Arial"/>
              <a:buNone/>
            </a:pPr>
            <a:r>
              <a:rPr lang="en" sz="1000"/>
              <a:t>Living.Area             6.671e-02  4.406e-03  15.141  &lt; 2e-16 ***</a:t>
            </a:r>
            <a:endParaRPr sz="1000"/>
          </a:p>
          <a:p>
            <a:pPr indent="0" lvl="0" marL="0" rtl="0" algn="l">
              <a:spcBef>
                <a:spcPts val="0"/>
              </a:spcBef>
              <a:spcAft>
                <a:spcPts val="0"/>
              </a:spcAft>
              <a:buClr>
                <a:srgbClr val="000000"/>
              </a:buClr>
              <a:buSzPts val="1100"/>
              <a:buFont typeface="Arial"/>
              <a:buNone/>
            </a:pPr>
            <a:r>
              <a:rPr lang="en" sz="1000"/>
              <a:t>Land.Value              8.618e-04  4.746e-05  18.159  &lt; 2e-16 ***</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864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dk1"/>
                </a:solidFill>
              </a:rPr>
              <a:t>Setting up a Model Number 4</a:t>
            </a:r>
            <a:endParaRPr/>
          </a:p>
        </p:txBody>
      </p:sp>
      <p:sp>
        <p:nvSpPr>
          <p:cNvPr id="151" name="Google Shape;151;p26"/>
          <p:cNvSpPr txBox="1"/>
          <p:nvPr>
            <p:ph idx="1" type="body"/>
          </p:nvPr>
        </p:nvSpPr>
        <p:spPr>
          <a:xfrm>
            <a:off x="311700" y="1106000"/>
            <a:ext cx="8520600" cy="346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000"/>
              <a:t>Call:</a:t>
            </a:r>
            <a:endParaRPr sz="1000"/>
          </a:p>
          <a:p>
            <a:pPr indent="0" lvl="0" marL="0" rtl="0" algn="l">
              <a:lnSpc>
                <a:spcPct val="100000"/>
              </a:lnSpc>
              <a:spcBef>
                <a:spcPts val="0"/>
              </a:spcBef>
              <a:spcAft>
                <a:spcPts val="0"/>
              </a:spcAft>
              <a:buClr>
                <a:srgbClr val="000000"/>
              </a:buClr>
              <a:buSzPts val="1100"/>
              <a:buFont typeface="Arial"/>
              <a:buNone/>
            </a:pPr>
            <a:r>
              <a:rPr lang="en" sz="1000"/>
              <a:t>lm(formula = Price2 ~ Rooms + Fuel.Type + Central.Air + Lot.Size + </a:t>
            </a:r>
            <a:endParaRPr sz="1000"/>
          </a:p>
          <a:p>
            <a:pPr indent="0" lvl="0" marL="0" rtl="0" algn="l">
              <a:lnSpc>
                <a:spcPct val="100000"/>
              </a:lnSpc>
              <a:spcBef>
                <a:spcPts val="0"/>
              </a:spcBef>
              <a:spcAft>
                <a:spcPts val="0"/>
              </a:spcAft>
              <a:buClr>
                <a:srgbClr val="000000"/>
              </a:buClr>
              <a:buSzPts val="1100"/>
              <a:buFont typeface="Arial"/>
              <a:buNone/>
            </a:pPr>
            <a:r>
              <a:rPr lang="en" sz="1000"/>
              <a:t>    Bathrooms + Waterfront + Living.Area + Land.Value)</a:t>
            </a:r>
            <a:endParaRPr sz="1000"/>
          </a:p>
          <a:p>
            <a:pPr indent="0" lvl="0" marL="0" rtl="0" algn="l">
              <a:spcBef>
                <a:spcPts val="0"/>
              </a:spcBef>
              <a:spcAft>
                <a:spcPts val="0"/>
              </a:spcAft>
              <a:buClr>
                <a:srgbClr val="000000"/>
              </a:buClr>
              <a:buSzPts val="1100"/>
              <a:buFont typeface="Arial"/>
              <a:buNone/>
            </a:pPr>
            <a:r>
              <a:rPr lang="en" sz="1000"/>
              <a:t>Coefficients:</a:t>
            </a:r>
            <a:endParaRPr sz="1000"/>
          </a:p>
          <a:p>
            <a:pPr indent="0" lvl="0" marL="0" rtl="0" algn="l">
              <a:spcBef>
                <a:spcPts val="0"/>
              </a:spcBef>
              <a:spcAft>
                <a:spcPts val="0"/>
              </a:spcAft>
              <a:buClr>
                <a:srgbClr val="000000"/>
              </a:buClr>
              <a:buSzPts val="1100"/>
              <a:buFont typeface="Arial"/>
              <a:buNone/>
            </a:pPr>
            <a:r>
              <a:rPr lang="en" sz="1000"/>
              <a:t>                         Estimate Std. Error t value Pr(&gt;|t|)    </a:t>
            </a:r>
            <a:endParaRPr sz="1000"/>
          </a:p>
          <a:p>
            <a:pPr indent="0" lvl="0" marL="0" rtl="0" algn="l">
              <a:spcBef>
                <a:spcPts val="0"/>
              </a:spcBef>
              <a:spcAft>
                <a:spcPts val="0"/>
              </a:spcAft>
              <a:buClr>
                <a:srgbClr val="000000"/>
              </a:buClr>
              <a:buSzPts val="1100"/>
              <a:buFont typeface="Arial"/>
              <a:buNone/>
            </a:pPr>
            <a:r>
              <a:rPr lang="en" sz="1000"/>
              <a:t>(Intercept)             2.314e+02  6.032e+00  38.365  &lt; 2e-16 ***</a:t>
            </a:r>
            <a:endParaRPr sz="1000"/>
          </a:p>
          <a:p>
            <a:pPr indent="0" lvl="0" marL="0" rtl="0" algn="l">
              <a:spcBef>
                <a:spcPts val="0"/>
              </a:spcBef>
              <a:spcAft>
                <a:spcPts val="0"/>
              </a:spcAft>
              <a:buClr>
                <a:srgbClr val="000000"/>
              </a:buClr>
              <a:buSzPts val="1100"/>
              <a:buFont typeface="Arial"/>
              <a:buNone/>
            </a:pPr>
            <a:r>
              <a:rPr lang="en" sz="1000"/>
              <a:t>Rooms                   2.116e+00  9.184e-01   2.303  0.02137 *  </a:t>
            </a:r>
            <a:endParaRPr sz="1000"/>
          </a:p>
          <a:p>
            <a:pPr indent="0" lvl="0" marL="0" rtl="0" algn="l">
              <a:spcBef>
                <a:spcPts val="0"/>
              </a:spcBef>
              <a:spcAft>
                <a:spcPts val="0"/>
              </a:spcAft>
              <a:buClr>
                <a:srgbClr val="000000"/>
              </a:buClr>
              <a:buSzPts val="1100"/>
              <a:buFont typeface="Arial"/>
              <a:buNone/>
            </a:pPr>
            <a:r>
              <a:rPr lang="en" sz="1000"/>
              <a:t>Fuel.TypeGas            1.270e+01  4.050e+00   3.136  0.00174 ** </a:t>
            </a:r>
            <a:endParaRPr sz="1000"/>
          </a:p>
          <a:p>
            <a:pPr indent="0" lvl="0" marL="0" rtl="0" algn="l">
              <a:spcBef>
                <a:spcPts val="0"/>
              </a:spcBef>
              <a:spcAft>
                <a:spcPts val="0"/>
              </a:spcAft>
              <a:buClr>
                <a:srgbClr val="000000"/>
              </a:buClr>
              <a:buSzPts val="1100"/>
              <a:buFont typeface="Arial"/>
              <a:buNone/>
            </a:pPr>
            <a:r>
              <a:rPr lang="en" sz="1000"/>
              <a:t>Fuel.TypeNone          -3.618e+01  3.540e+01  -1.022  0.30692    </a:t>
            </a:r>
            <a:endParaRPr sz="1000"/>
          </a:p>
          <a:p>
            <a:pPr indent="0" lvl="0" marL="0" rtl="0" algn="l">
              <a:spcBef>
                <a:spcPts val="0"/>
              </a:spcBef>
              <a:spcAft>
                <a:spcPts val="0"/>
              </a:spcAft>
              <a:buClr>
                <a:srgbClr val="000000"/>
              </a:buClr>
              <a:buSzPts val="1100"/>
              <a:buFont typeface="Arial"/>
              <a:buNone/>
            </a:pPr>
            <a:r>
              <a:rPr lang="en" sz="1000"/>
              <a:t>Fuel.TypeOil            7.340e+00  5.649e+00   1.299  0.19399    </a:t>
            </a:r>
            <a:endParaRPr sz="1000"/>
          </a:p>
          <a:p>
            <a:pPr indent="0" lvl="0" marL="0" rtl="0" algn="l">
              <a:spcBef>
                <a:spcPts val="0"/>
              </a:spcBef>
              <a:spcAft>
                <a:spcPts val="0"/>
              </a:spcAft>
              <a:buClr>
                <a:srgbClr val="000000"/>
              </a:buClr>
              <a:buSzPts val="1100"/>
              <a:buFont typeface="Arial"/>
              <a:buNone/>
            </a:pPr>
            <a:r>
              <a:rPr lang="en" sz="1000"/>
              <a:t>Fuel.TypeSolar          5.775e+00  6.005e+01   0.096  0.92340    </a:t>
            </a:r>
            <a:endParaRPr sz="1000"/>
          </a:p>
          <a:p>
            <a:pPr indent="0" lvl="0" marL="0" rtl="0" algn="l">
              <a:spcBef>
                <a:spcPts val="0"/>
              </a:spcBef>
              <a:spcAft>
                <a:spcPts val="0"/>
              </a:spcAft>
              <a:buClr>
                <a:srgbClr val="000000"/>
              </a:buClr>
              <a:buSzPts val="1100"/>
              <a:buFont typeface="Arial"/>
              <a:buNone/>
            </a:pPr>
            <a:r>
              <a:rPr lang="en" sz="1000"/>
              <a:t>Fuel.TypeUnknown/Other -7.567e+01  5.983e+01  -1.265  0.20612    </a:t>
            </a:r>
            <a:endParaRPr sz="1000"/>
          </a:p>
          <a:p>
            <a:pPr indent="0" lvl="0" marL="0" rtl="0" algn="l">
              <a:spcBef>
                <a:spcPts val="0"/>
              </a:spcBef>
              <a:spcAft>
                <a:spcPts val="0"/>
              </a:spcAft>
              <a:buClr>
                <a:srgbClr val="000000"/>
              </a:buClr>
              <a:buSzPts val="1100"/>
              <a:buFont typeface="Arial"/>
              <a:buNone/>
            </a:pPr>
            <a:r>
              <a:rPr lang="en" sz="1000"/>
              <a:t>Fuel.TypeWood          -1.291e+02  6.001e+01  -2.152  0.03156 *  </a:t>
            </a:r>
            <a:endParaRPr sz="1000"/>
          </a:p>
          <a:p>
            <a:pPr indent="0" lvl="0" marL="0" rtl="0" algn="l">
              <a:spcBef>
                <a:spcPts val="0"/>
              </a:spcBef>
              <a:spcAft>
                <a:spcPts val="0"/>
              </a:spcAft>
              <a:buClr>
                <a:srgbClr val="000000"/>
              </a:buClr>
              <a:buSzPts val="1100"/>
              <a:buFont typeface="Arial"/>
              <a:buNone/>
            </a:pPr>
            <a:r>
              <a:rPr lang="en" sz="1000"/>
              <a:t>Central.Air             1.257e+01  3.324e+00   3.783  0.00016 ***</a:t>
            </a:r>
            <a:endParaRPr sz="1000"/>
          </a:p>
          <a:p>
            <a:pPr indent="0" lvl="0" marL="0" rtl="0" algn="l">
              <a:spcBef>
                <a:spcPts val="0"/>
              </a:spcBef>
              <a:spcAft>
                <a:spcPts val="0"/>
              </a:spcAft>
              <a:buClr>
                <a:srgbClr val="000000"/>
              </a:buClr>
              <a:buSzPts val="1100"/>
              <a:buFont typeface="Arial"/>
              <a:buNone/>
            </a:pPr>
            <a:r>
              <a:rPr lang="en" sz="1000"/>
              <a:t>Lot.Size                8.758e+00  2.173e+00   4.030 5.81e-05 ***</a:t>
            </a:r>
            <a:endParaRPr sz="1000"/>
          </a:p>
          <a:p>
            <a:pPr indent="0" lvl="0" marL="0" rtl="0" algn="l">
              <a:spcBef>
                <a:spcPts val="0"/>
              </a:spcBef>
              <a:spcAft>
                <a:spcPts val="0"/>
              </a:spcAft>
              <a:buClr>
                <a:srgbClr val="000000"/>
              </a:buClr>
              <a:buSzPts val="1100"/>
              <a:buFont typeface="Arial"/>
              <a:buNone/>
            </a:pPr>
            <a:r>
              <a:rPr lang="en" sz="1000"/>
              <a:t>Age                    -2.475e-01  5.741e-02  -4.311 1.71e-05 ***</a:t>
            </a:r>
            <a:endParaRPr sz="1000"/>
          </a:p>
          <a:p>
            <a:pPr indent="0" lvl="0" marL="0" rtl="0" algn="l">
              <a:spcBef>
                <a:spcPts val="0"/>
              </a:spcBef>
              <a:spcAft>
                <a:spcPts val="0"/>
              </a:spcAft>
              <a:buClr>
                <a:srgbClr val="000000"/>
              </a:buClr>
              <a:buSzPts val="1100"/>
              <a:buFont typeface="Arial"/>
              <a:buNone/>
            </a:pPr>
            <a:r>
              <a:rPr lang="en" sz="1000"/>
              <a:t>New.Construct          -4.014e+01  7.285e+00  -5.510 4.12e-08 ***</a:t>
            </a:r>
            <a:endParaRPr sz="1000"/>
          </a:p>
          <a:p>
            <a:pPr indent="0" lvl="0" marL="0" rtl="0" algn="l">
              <a:spcBef>
                <a:spcPts val="0"/>
              </a:spcBef>
              <a:spcAft>
                <a:spcPts val="0"/>
              </a:spcAft>
              <a:buClr>
                <a:srgbClr val="000000"/>
              </a:buClr>
              <a:buSzPts val="1100"/>
              <a:buFont typeface="Arial"/>
              <a:buNone/>
            </a:pPr>
            <a:r>
              <a:rPr lang="en" sz="1000"/>
              <a:t>Bathrooms               2.381e+01  3.388e+00   7.030 2.98e-12 ***</a:t>
            </a:r>
            <a:endParaRPr sz="1000"/>
          </a:p>
          <a:p>
            <a:pPr indent="0" lvl="0" marL="0" rtl="0" algn="l">
              <a:spcBef>
                <a:spcPts val="0"/>
              </a:spcBef>
              <a:spcAft>
                <a:spcPts val="0"/>
              </a:spcAft>
              <a:buClr>
                <a:srgbClr val="000000"/>
              </a:buClr>
              <a:buSzPts val="1100"/>
              <a:buFont typeface="Arial"/>
              <a:buNone/>
            </a:pPr>
            <a:r>
              <a:rPr lang="en" sz="1000"/>
              <a:t>Waterfront              1.185e+02  1.578e+01   7.508 9.59e-14 ***</a:t>
            </a:r>
            <a:endParaRPr sz="1000"/>
          </a:p>
          <a:p>
            <a:pPr indent="0" lvl="0" marL="0" rtl="0" algn="l">
              <a:spcBef>
                <a:spcPts val="0"/>
              </a:spcBef>
              <a:spcAft>
                <a:spcPts val="0"/>
              </a:spcAft>
              <a:buClr>
                <a:srgbClr val="000000"/>
              </a:buClr>
              <a:buSzPts val="1100"/>
              <a:buFont typeface="Arial"/>
              <a:buNone/>
            </a:pPr>
            <a:r>
              <a:rPr lang="en" sz="1000"/>
              <a:t>Living.Area             6.671e-02  4.406e-03  15.141  &lt; 2e-16 ***</a:t>
            </a:r>
            <a:endParaRPr sz="1000"/>
          </a:p>
          <a:p>
            <a:pPr indent="0" lvl="0" marL="0" rtl="0" algn="l">
              <a:spcBef>
                <a:spcPts val="0"/>
              </a:spcBef>
              <a:spcAft>
                <a:spcPts val="0"/>
              </a:spcAft>
              <a:buClr>
                <a:srgbClr val="000000"/>
              </a:buClr>
              <a:buSzPts val="1100"/>
              <a:buFont typeface="Arial"/>
              <a:buNone/>
            </a:pPr>
            <a:r>
              <a:rPr lang="en" sz="1000"/>
              <a:t>Land.Value              8.618e-04  4.746e-05  18.159  &lt; 2e-16 ***</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2083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dk1"/>
                </a:solidFill>
              </a:rPr>
              <a:t>Setting up a Model Number 5</a:t>
            </a:r>
            <a:endParaRPr/>
          </a:p>
        </p:txBody>
      </p:sp>
      <p:sp>
        <p:nvSpPr>
          <p:cNvPr id="157" name="Google Shape;157;p27"/>
          <p:cNvSpPr txBox="1"/>
          <p:nvPr>
            <p:ph idx="1" type="body"/>
          </p:nvPr>
        </p:nvSpPr>
        <p:spPr>
          <a:xfrm>
            <a:off x="311700" y="1389850"/>
            <a:ext cx="8520600" cy="31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t>Call:</a:t>
            </a:r>
            <a:endParaRPr sz="1000"/>
          </a:p>
          <a:p>
            <a:pPr indent="0" lvl="0" marL="0" rtl="0" algn="l">
              <a:spcBef>
                <a:spcPts val="0"/>
              </a:spcBef>
              <a:spcAft>
                <a:spcPts val="0"/>
              </a:spcAft>
              <a:buClr>
                <a:srgbClr val="000000"/>
              </a:buClr>
              <a:buSzPts val="1100"/>
              <a:buFont typeface="Arial"/>
              <a:buNone/>
            </a:pPr>
            <a:r>
              <a:rPr lang="en" sz="1000"/>
              <a:t>lm(formula = Price2 ~ Rooms + Central.Air + Lot.Size + Bathrooms + </a:t>
            </a:r>
            <a:endParaRPr sz="1000"/>
          </a:p>
          <a:p>
            <a:pPr indent="0" lvl="0" marL="0" rtl="0" algn="l">
              <a:spcBef>
                <a:spcPts val="0"/>
              </a:spcBef>
              <a:spcAft>
                <a:spcPts val="0"/>
              </a:spcAft>
              <a:buClr>
                <a:srgbClr val="000000"/>
              </a:buClr>
              <a:buSzPts val="1100"/>
              <a:buFont typeface="Arial"/>
              <a:buNone/>
            </a:pPr>
            <a:r>
              <a:rPr lang="en" sz="1000"/>
              <a:t>    Waterfront + Living.Area + Land.Value)</a:t>
            </a:r>
            <a:endParaRPr sz="1000"/>
          </a:p>
          <a:p>
            <a:pPr indent="0" lvl="0" marL="0" rtl="0" algn="l">
              <a:lnSpc>
                <a:spcPct val="100000"/>
              </a:lnSpc>
              <a:spcBef>
                <a:spcPts val="0"/>
              </a:spcBef>
              <a:spcAft>
                <a:spcPts val="0"/>
              </a:spcAft>
              <a:buNone/>
            </a:pPr>
            <a:r>
              <a:t/>
            </a:r>
            <a:endParaRPr sz="1000"/>
          </a:p>
          <a:p>
            <a:pPr indent="0" lvl="0" marL="0" rtl="0" algn="l">
              <a:spcBef>
                <a:spcPts val="0"/>
              </a:spcBef>
              <a:spcAft>
                <a:spcPts val="0"/>
              </a:spcAft>
              <a:buClr>
                <a:srgbClr val="000000"/>
              </a:buClr>
              <a:buSzPts val="1100"/>
              <a:buFont typeface="Arial"/>
              <a:buNone/>
            </a:pPr>
            <a:r>
              <a:rPr lang="en" sz="1000"/>
              <a:t>Coefficients:</a:t>
            </a:r>
            <a:endParaRPr sz="1000"/>
          </a:p>
          <a:p>
            <a:pPr indent="0" lvl="0" marL="0" rtl="0" algn="l">
              <a:spcBef>
                <a:spcPts val="0"/>
              </a:spcBef>
              <a:spcAft>
                <a:spcPts val="0"/>
              </a:spcAft>
              <a:buClr>
                <a:srgbClr val="000000"/>
              </a:buClr>
              <a:buSzPts val="1100"/>
              <a:buFont typeface="Arial"/>
              <a:buNone/>
            </a:pPr>
            <a:r>
              <a:rPr lang="en" sz="1000"/>
              <a:t>             Estimate Std. Error t value Pr(&gt;|t|)    </a:t>
            </a:r>
            <a:endParaRPr sz="1000"/>
          </a:p>
          <a:p>
            <a:pPr indent="0" lvl="0" marL="0" rtl="0" algn="l">
              <a:spcBef>
                <a:spcPts val="0"/>
              </a:spcBef>
              <a:spcAft>
                <a:spcPts val="0"/>
              </a:spcAft>
              <a:buClr>
                <a:srgbClr val="000000"/>
              </a:buClr>
              <a:buSzPts val="1100"/>
              <a:buFont typeface="Arial"/>
              <a:buNone/>
            </a:pPr>
            <a:r>
              <a:rPr lang="en" sz="1000"/>
              <a:t>(Intercept) 2.276e+02  5.195e+00  43.815  &lt; 2e-16 ***</a:t>
            </a:r>
            <a:endParaRPr sz="1000"/>
          </a:p>
          <a:p>
            <a:pPr indent="0" lvl="0" marL="0" rtl="0" algn="l">
              <a:spcBef>
                <a:spcPts val="0"/>
              </a:spcBef>
              <a:spcAft>
                <a:spcPts val="0"/>
              </a:spcAft>
              <a:buClr>
                <a:srgbClr val="000000"/>
              </a:buClr>
              <a:buSzPts val="1100"/>
              <a:buFont typeface="Arial"/>
              <a:buNone/>
            </a:pPr>
            <a:r>
              <a:rPr lang="en" sz="1000"/>
              <a:t>Rooms       2.153e+00  9.287e-01   2.318   0.0206 *  </a:t>
            </a:r>
            <a:endParaRPr sz="1000"/>
          </a:p>
          <a:p>
            <a:pPr indent="0" lvl="0" marL="0" rtl="0" algn="l">
              <a:spcBef>
                <a:spcPts val="0"/>
              </a:spcBef>
              <a:spcAft>
                <a:spcPts val="0"/>
              </a:spcAft>
              <a:buClr>
                <a:srgbClr val="000000"/>
              </a:buClr>
              <a:buSzPts val="1100"/>
              <a:buFont typeface="Arial"/>
              <a:buNone/>
            </a:pPr>
            <a:r>
              <a:rPr lang="en" sz="1000"/>
              <a:t>Central.Air 1.766e+01  3.271e+00   5.400 7.60e-08 ***</a:t>
            </a:r>
            <a:endParaRPr sz="1000"/>
          </a:p>
          <a:p>
            <a:pPr indent="0" lvl="0" marL="0" rtl="0" algn="l">
              <a:spcBef>
                <a:spcPts val="0"/>
              </a:spcBef>
              <a:spcAft>
                <a:spcPts val="0"/>
              </a:spcAft>
              <a:buClr>
                <a:srgbClr val="000000"/>
              </a:buClr>
              <a:buSzPts val="1100"/>
              <a:buFont typeface="Arial"/>
              <a:buNone/>
            </a:pPr>
            <a:r>
              <a:rPr lang="en" sz="1000"/>
              <a:t>Lot.Size    8.631e+00  2.118e+00   4.074 4.82e-05 ***</a:t>
            </a:r>
            <a:endParaRPr sz="1000"/>
          </a:p>
          <a:p>
            <a:pPr indent="0" lvl="0" marL="0" rtl="0" algn="l">
              <a:spcBef>
                <a:spcPts val="0"/>
              </a:spcBef>
              <a:spcAft>
                <a:spcPts val="0"/>
              </a:spcAft>
              <a:buClr>
                <a:srgbClr val="000000"/>
              </a:buClr>
              <a:buSzPts val="1100"/>
              <a:buFont typeface="Arial"/>
              <a:buNone/>
            </a:pPr>
            <a:r>
              <a:rPr lang="en" sz="1000"/>
              <a:t>Bathrooms   2.766e+01  3.257e+00   8.490  &lt; 2e-16 ***</a:t>
            </a:r>
            <a:endParaRPr sz="1000"/>
          </a:p>
          <a:p>
            <a:pPr indent="0" lvl="0" marL="0" rtl="0" algn="l">
              <a:spcBef>
                <a:spcPts val="0"/>
              </a:spcBef>
              <a:spcAft>
                <a:spcPts val="0"/>
              </a:spcAft>
              <a:buClr>
                <a:srgbClr val="000000"/>
              </a:buClr>
              <a:buSzPts val="1100"/>
              <a:buFont typeface="Arial"/>
              <a:buNone/>
            </a:pPr>
            <a:r>
              <a:rPr lang="en" sz="1000"/>
              <a:t>Waterfront  1.194e+02  1.589e+01   7.513 9.19e-14 ***</a:t>
            </a:r>
            <a:endParaRPr sz="1000"/>
          </a:p>
          <a:p>
            <a:pPr indent="0" lvl="0" marL="0" rtl="0" algn="l">
              <a:spcBef>
                <a:spcPts val="0"/>
              </a:spcBef>
              <a:spcAft>
                <a:spcPts val="0"/>
              </a:spcAft>
              <a:buClr>
                <a:srgbClr val="000000"/>
              </a:buClr>
              <a:buSzPts val="1100"/>
              <a:buFont typeface="Arial"/>
              <a:buNone/>
            </a:pPr>
            <a:r>
              <a:rPr lang="en" sz="1000"/>
              <a:t>Living.Area 6.476e-02  4.441e-03  14.580  &lt; 2e-16 ***</a:t>
            </a:r>
            <a:endParaRPr sz="1000"/>
          </a:p>
          <a:p>
            <a:pPr indent="0" lvl="0" marL="0" rtl="0" algn="l">
              <a:spcBef>
                <a:spcPts val="0"/>
              </a:spcBef>
              <a:spcAft>
                <a:spcPts val="0"/>
              </a:spcAft>
              <a:buClr>
                <a:srgbClr val="000000"/>
              </a:buClr>
              <a:buSzPts val="1100"/>
              <a:buFont typeface="Arial"/>
              <a:buNone/>
            </a:pPr>
            <a:r>
              <a:rPr lang="en" sz="1000"/>
              <a:t>Land.Value  8.175e-04  4.685e-05  17.451  &lt; 2e-16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We use Boxcox again to see if we need to make any changes to the model.</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3177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Result</a:t>
            </a:r>
            <a:endParaRPr>
              <a:solidFill>
                <a:schemeClr val="dk1"/>
              </a:solidFill>
            </a:endParaRPr>
          </a:p>
        </p:txBody>
      </p:sp>
      <p:sp>
        <p:nvSpPr>
          <p:cNvPr id="163" name="Google Shape;163;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see that lamda approaches 1.</a:t>
            </a:r>
            <a:endParaRPr sz="1200"/>
          </a:p>
          <a:p>
            <a:pPr indent="0" lvl="0" marL="0" rtl="0" algn="l">
              <a:spcBef>
                <a:spcPts val="1600"/>
              </a:spcBef>
              <a:spcAft>
                <a:spcPts val="0"/>
              </a:spcAft>
              <a:buNone/>
            </a:pPr>
            <a:r>
              <a:rPr lang="en" sz="1200"/>
              <a:t>So we our final multiple regression model will be </a:t>
            </a:r>
            <a:endParaRPr sz="1200"/>
          </a:p>
          <a:p>
            <a:pPr indent="0" lvl="0" marL="0" rtl="0" algn="l">
              <a:spcBef>
                <a:spcPts val="1600"/>
              </a:spcBef>
              <a:spcAft>
                <a:spcPts val="0"/>
              </a:spcAft>
              <a:buNone/>
            </a:pPr>
            <a:r>
              <a:rPr lang="en" sz="1200"/>
              <a:t>Price=227.6+2.153*Rooms+17.66*Central.Air+8.631*Lot.Size</a:t>
            </a:r>
            <a:endParaRPr sz="1200"/>
          </a:p>
          <a:p>
            <a:pPr indent="0" lvl="0" marL="0" rtl="0" algn="l">
              <a:spcBef>
                <a:spcPts val="1600"/>
              </a:spcBef>
              <a:spcAft>
                <a:spcPts val="0"/>
              </a:spcAft>
              <a:buNone/>
            </a:pPr>
            <a:r>
              <a:rPr lang="en" sz="1200"/>
              <a:t>+27.66*Bathrooms+119.4*Waterfront+0.06476*Living.Area+</a:t>
            </a:r>
            <a:endParaRPr sz="1200"/>
          </a:p>
          <a:p>
            <a:pPr indent="0" lvl="0" marL="0" rtl="0" algn="l">
              <a:spcBef>
                <a:spcPts val="1600"/>
              </a:spcBef>
              <a:spcAft>
                <a:spcPts val="0"/>
              </a:spcAft>
              <a:buNone/>
            </a:pPr>
            <a:r>
              <a:rPr lang="en" sz="1200"/>
              <a:t>0.00081*Land.Value</a:t>
            </a:r>
            <a:endParaRPr sz="1200"/>
          </a:p>
          <a:p>
            <a:pPr indent="0" lvl="0" marL="0" rtl="0" algn="l">
              <a:spcBef>
                <a:spcPts val="1600"/>
              </a:spcBef>
              <a:spcAft>
                <a:spcPts val="0"/>
              </a:spcAft>
              <a:buNone/>
            </a:pPr>
            <a:r>
              <a:rPr lang="en" sz="1200"/>
              <a:t>The coefficient of determination of the final model is </a:t>
            </a:r>
            <a:endParaRPr sz="1200"/>
          </a:p>
          <a:p>
            <a:pPr indent="0" lvl="0" marL="0" rtl="0" algn="l">
              <a:spcBef>
                <a:spcPts val="1600"/>
              </a:spcBef>
              <a:spcAft>
                <a:spcPts val="0"/>
              </a:spcAft>
              <a:buNone/>
            </a:pPr>
            <a:r>
              <a:rPr lang="en" sz="1200"/>
              <a:t>0.6384111 which is less than it was for the first model.</a:t>
            </a:r>
            <a:endParaRPr sz="1200"/>
          </a:p>
          <a:p>
            <a:pPr indent="0" lvl="0" marL="0" rtl="0" algn="l">
              <a:spcBef>
                <a:spcPts val="1600"/>
              </a:spcBef>
              <a:spcAft>
                <a:spcPts val="1600"/>
              </a:spcAft>
              <a:buNone/>
            </a:pPr>
            <a:r>
              <a:rPr lang="en" sz="1200"/>
              <a:t>(0.6539529)</a:t>
            </a:r>
            <a:endParaRPr sz="1200"/>
          </a:p>
        </p:txBody>
      </p:sp>
      <p:pic>
        <p:nvPicPr>
          <p:cNvPr id="164" name="Google Shape;164;p28"/>
          <p:cNvPicPr preferRelativeResize="0"/>
          <p:nvPr/>
        </p:nvPicPr>
        <p:blipFill>
          <a:blip r:embed="rId3">
            <a:alphaModFix/>
          </a:blip>
          <a:stretch>
            <a:fillRect/>
          </a:stretch>
        </p:blipFill>
        <p:spPr>
          <a:xfrm>
            <a:off x="5641292" y="0"/>
            <a:ext cx="3502715"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56975" y="44175"/>
            <a:ext cx="8520600" cy="53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Multiple Regression Model</a:t>
            </a:r>
            <a:endParaRPr>
              <a:solidFill>
                <a:schemeClr val="dk1"/>
              </a:solidFill>
            </a:endParaRPr>
          </a:p>
        </p:txBody>
      </p:sp>
      <p:sp>
        <p:nvSpPr>
          <p:cNvPr id="170" name="Google Shape;170;p29"/>
          <p:cNvSpPr txBox="1"/>
          <p:nvPr>
            <p:ph idx="1" type="body"/>
          </p:nvPr>
        </p:nvSpPr>
        <p:spPr>
          <a:xfrm>
            <a:off x="311700" y="510375"/>
            <a:ext cx="8520600" cy="40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t>Call:</a:t>
            </a:r>
            <a:endParaRPr sz="1000"/>
          </a:p>
          <a:p>
            <a:pPr indent="0" lvl="0" marL="0" rtl="0" algn="l">
              <a:spcBef>
                <a:spcPts val="0"/>
              </a:spcBef>
              <a:spcAft>
                <a:spcPts val="0"/>
              </a:spcAft>
              <a:buClr>
                <a:srgbClr val="000000"/>
              </a:buClr>
              <a:buSzPts val="1100"/>
              <a:buFont typeface="Arial"/>
              <a:buNone/>
            </a:pPr>
            <a:r>
              <a:rPr lang="en" sz="1000"/>
              <a:t>glm(formula = Price ~ Lot.Size + Waterfront + Age + Land.Value + </a:t>
            </a:r>
            <a:endParaRPr sz="1000"/>
          </a:p>
          <a:p>
            <a:pPr indent="0" lvl="0" marL="0" rtl="0" algn="l">
              <a:spcBef>
                <a:spcPts val="0"/>
              </a:spcBef>
              <a:spcAft>
                <a:spcPts val="0"/>
              </a:spcAft>
              <a:buClr>
                <a:srgbClr val="000000"/>
              </a:buClr>
              <a:buSzPts val="1100"/>
              <a:buFont typeface="Arial"/>
              <a:buNone/>
            </a:pPr>
            <a:r>
              <a:rPr lang="en" sz="1000"/>
              <a:t>    New.Construct + Central.Air + Fuel.Type + Sewer.Type + Living.Area + </a:t>
            </a:r>
            <a:endParaRPr sz="1000"/>
          </a:p>
          <a:p>
            <a:pPr indent="0" lvl="0" marL="0" rtl="0" algn="l">
              <a:spcBef>
                <a:spcPts val="0"/>
              </a:spcBef>
              <a:spcAft>
                <a:spcPts val="0"/>
              </a:spcAft>
              <a:buClr>
                <a:srgbClr val="000000"/>
              </a:buClr>
              <a:buSzPts val="1100"/>
              <a:buFont typeface="Arial"/>
              <a:buNone/>
            </a:pPr>
            <a:r>
              <a:rPr lang="en" sz="1000"/>
              <a:t>    Bedrooms + Fireplaces + Bathrooms + Rooms)</a:t>
            </a:r>
            <a:endParaRPr sz="1000"/>
          </a:p>
          <a:p>
            <a:pPr indent="0" lvl="0" marL="0" rtl="0" algn="l">
              <a:spcBef>
                <a:spcPts val="0"/>
              </a:spcBef>
              <a:spcAft>
                <a:spcPts val="0"/>
              </a:spcAft>
              <a:buClr>
                <a:srgbClr val="000000"/>
              </a:buClr>
              <a:buSzPts val="1100"/>
              <a:buFont typeface="Arial"/>
              <a:buNone/>
            </a:pPr>
            <a:r>
              <a:rPr lang="en" sz="1000"/>
              <a:t>Coefficients:</a:t>
            </a:r>
            <a:endParaRPr sz="1000"/>
          </a:p>
          <a:p>
            <a:pPr indent="0" lvl="0" marL="0" rtl="0" algn="l">
              <a:spcBef>
                <a:spcPts val="0"/>
              </a:spcBef>
              <a:spcAft>
                <a:spcPts val="0"/>
              </a:spcAft>
              <a:buClr>
                <a:srgbClr val="000000"/>
              </a:buClr>
              <a:buSzPts val="1100"/>
              <a:buFont typeface="Arial"/>
              <a:buNone/>
            </a:pPr>
            <a:r>
              <a:rPr lang="en" sz="1000"/>
              <a:t>                         Estimate Std. Error t value Pr(&gt;|t|)    </a:t>
            </a:r>
            <a:endParaRPr sz="1000"/>
          </a:p>
          <a:p>
            <a:pPr indent="0" lvl="0" marL="0" rtl="0" algn="l">
              <a:spcBef>
                <a:spcPts val="0"/>
              </a:spcBef>
              <a:spcAft>
                <a:spcPts val="0"/>
              </a:spcAft>
              <a:buClr>
                <a:srgbClr val="000000"/>
              </a:buClr>
              <a:buSzPts val="1100"/>
              <a:buFont typeface="Arial"/>
              <a:buNone/>
            </a:pPr>
            <a:r>
              <a:rPr lang="en" sz="1000"/>
              <a:t>(Intercept)             8.905e+03  1.822e+04   0.489 0.625132    </a:t>
            </a:r>
            <a:endParaRPr sz="1000"/>
          </a:p>
          <a:p>
            <a:pPr indent="0" lvl="0" marL="0" rtl="0" algn="l">
              <a:spcBef>
                <a:spcPts val="0"/>
              </a:spcBef>
              <a:spcAft>
                <a:spcPts val="0"/>
              </a:spcAft>
              <a:buClr>
                <a:srgbClr val="000000"/>
              </a:buClr>
              <a:buSzPts val="1100"/>
              <a:buFont typeface="Arial"/>
              <a:buNone/>
            </a:pPr>
            <a:r>
              <a:rPr lang="en" sz="1000"/>
              <a:t>Lot.Size                7.157e+03  2.232e+03   3.206 0.001369 ** </a:t>
            </a:r>
            <a:endParaRPr sz="1000"/>
          </a:p>
          <a:p>
            <a:pPr indent="0" lvl="0" marL="0" rtl="0" algn="l">
              <a:spcBef>
                <a:spcPts val="0"/>
              </a:spcBef>
              <a:spcAft>
                <a:spcPts val="0"/>
              </a:spcAft>
              <a:buClr>
                <a:srgbClr val="000000"/>
              </a:buClr>
              <a:buSzPts val="1100"/>
              <a:buFont typeface="Arial"/>
              <a:buNone/>
            </a:pPr>
            <a:r>
              <a:rPr lang="en" sz="1000"/>
              <a:t>Waterfront              1.220e+05  1.547e+04   7.891 5.32e-15 ***</a:t>
            </a:r>
            <a:endParaRPr sz="1000"/>
          </a:p>
          <a:p>
            <a:pPr indent="0" lvl="0" marL="0" rtl="0" algn="l">
              <a:spcBef>
                <a:spcPts val="0"/>
              </a:spcBef>
              <a:spcAft>
                <a:spcPts val="0"/>
              </a:spcAft>
              <a:buClr>
                <a:srgbClr val="000000"/>
              </a:buClr>
              <a:buSzPts val="1100"/>
              <a:buFont typeface="Arial"/>
              <a:buNone/>
            </a:pPr>
            <a:r>
              <a:rPr lang="en" sz="1000"/>
              <a:t>Age                    -1.632e+02  5.699e+01  -2.864 0.004238 **         AIC=42998.1</a:t>
            </a:r>
            <a:endParaRPr sz="1000"/>
          </a:p>
          <a:p>
            <a:pPr indent="0" lvl="0" marL="0" rtl="0" algn="l">
              <a:spcBef>
                <a:spcPts val="0"/>
              </a:spcBef>
              <a:spcAft>
                <a:spcPts val="0"/>
              </a:spcAft>
              <a:buClr>
                <a:srgbClr val="000000"/>
              </a:buClr>
              <a:buSzPts val="1100"/>
              <a:buFont typeface="Arial"/>
              <a:buNone/>
            </a:pPr>
            <a:r>
              <a:rPr lang="en" sz="1000"/>
              <a:t>Land.Value              9.167e-01  4.704e-02  19.487  &lt; 2e-16 ***</a:t>
            </a:r>
            <a:endParaRPr sz="1000"/>
          </a:p>
          <a:p>
            <a:pPr indent="0" lvl="0" marL="0" rtl="0" algn="l">
              <a:spcBef>
                <a:spcPts val="0"/>
              </a:spcBef>
              <a:spcAft>
                <a:spcPts val="0"/>
              </a:spcAft>
              <a:buClr>
                <a:srgbClr val="000000"/>
              </a:buClr>
              <a:buSzPts val="1100"/>
              <a:buFont typeface="Arial"/>
              <a:buNone/>
            </a:pPr>
            <a:r>
              <a:rPr lang="en" sz="1000"/>
              <a:t>New.Construct          -4.293e+04  7.166e+03  -5.991 2.54e-09 ***</a:t>
            </a:r>
            <a:endParaRPr sz="1000"/>
          </a:p>
          <a:p>
            <a:pPr indent="0" lvl="0" marL="0" rtl="0" algn="l">
              <a:spcBef>
                <a:spcPts val="0"/>
              </a:spcBef>
              <a:spcAft>
                <a:spcPts val="0"/>
              </a:spcAft>
              <a:buClr>
                <a:srgbClr val="000000"/>
              </a:buClr>
              <a:buSzPts val="1100"/>
              <a:buFont typeface="Arial"/>
              <a:buNone/>
            </a:pPr>
            <a:r>
              <a:rPr lang="en" sz="1000"/>
              <a:t>Central.Air             1.198e+04  3.301e+03   3.630 0.000292 ***</a:t>
            </a:r>
            <a:endParaRPr sz="1000"/>
          </a:p>
          <a:p>
            <a:pPr indent="0" lvl="0" marL="0" rtl="0" algn="l">
              <a:spcBef>
                <a:spcPts val="0"/>
              </a:spcBef>
              <a:spcAft>
                <a:spcPts val="0"/>
              </a:spcAft>
              <a:buClr>
                <a:srgbClr val="000000"/>
              </a:buClr>
              <a:buSzPts val="1100"/>
              <a:buFont typeface="Arial"/>
              <a:buNone/>
            </a:pPr>
            <a:r>
              <a:rPr lang="en" sz="1000"/>
              <a:t>Fuel.TypeGas            9.057e+03  3.998e+03   2.265 0.023608 *  </a:t>
            </a:r>
            <a:endParaRPr sz="1000"/>
          </a:p>
          <a:p>
            <a:pPr indent="0" lvl="0" marL="0" rtl="0" algn="l">
              <a:spcBef>
                <a:spcPts val="0"/>
              </a:spcBef>
              <a:spcAft>
                <a:spcPts val="0"/>
              </a:spcAft>
              <a:buClr>
                <a:srgbClr val="000000"/>
              </a:buClr>
              <a:buSzPts val="1100"/>
              <a:buFont typeface="Arial"/>
              <a:buNone/>
            </a:pPr>
            <a:r>
              <a:rPr lang="en" sz="1000"/>
              <a:t>Fuel.TypeNone          -2.838e+04  3.466e+04  -0.819 0.412992    </a:t>
            </a:r>
            <a:endParaRPr sz="1000"/>
          </a:p>
          <a:p>
            <a:pPr indent="0" lvl="0" marL="0" rtl="0" algn="l">
              <a:spcBef>
                <a:spcPts val="0"/>
              </a:spcBef>
              <a:spcAft>
                <a:spcPts val="0"/>
              </a:spcAft>
              <a:buClr>
                <a:srgbClr val="000000"/>
              </a:buClr>
              <a:buSzPts val="1100"/>
              <a:buFont typeface="Arial"/>
              <a:buNone/>
            </a:pPr>
            <a:r>
              <a:rPr lang="en" sz="1000"/>
              <a:t>Fuel.TypeOil            4.447e+03  5.741e+03   0.775 0.438681    </a:t>
            </a:r>
            <a:endParaRPr sz="1000"/>
          </a:p>
          <a:p>
            <a:pPr indent="0" lvl="0" marL="0" rtl="0" algn="l">
              <a:spcBef>
                <a:spcPts val="0"/>
              </a:spcBef>
              <a:spcAft>
                <a:spcPts val="0"/>
              </a:spcAft>
              <a:buClr>
                <a:srgbClr val="000000"/>
              </a:buClr>
              <a:buSzPts val="1100"/>
              <a:buFont typeface="Arial"/>
              <a:buNone/>
            </a:pPr>
            <a:r>
              <a:rPr lang="en" sz="1000"/>
              <a:t>Fuel.TypeSolar         -2.912e+03  5.872e+04  -0.050 0.960457    </a:t>
            </a:r>
            <a:endParaRPr sz="1000"/>
          </a:p>
          <a:p>
            <a:pPr indent="0" lvl="0" marL="0" rtl="0" algn="l">
              <a:spcBef>
                <a:spcPts val="0"/>
              </a:spcBef>
              <a:spcAft>
                <a:spcPts val="0"/>
              </a:spcAft>
              <a:buClr>
                <a:srgbClr val="000000"/>
              </a:buClr>
              <a:buSzPts val="1100"/>
              <a:buFont typeface="Arial"/>
              <a:buNone/>
            </a:pPr>
            <a:r>
              <a:rPr lang="en" sz="1000"/>
              <a:t>Fuel.TypeUnknown/Other -5.527e+04  5.858e+04  -0.944 0.345528    </a:t>
            </a:r>
            <a:endParaRPr sz="1000"/>
          </a:p>
          <a:p>
            <a:pPr indent="0" lvl="0" marL="0" rtl="0" algn="l">
              <a:spcBef>
                <a:spcPts val="0"/>
              </a:spcBef>
              <a:spcAft>
                <a:spcPts val="0"/>
              </a:spcAft>
              <a:buClr>
                <a:srgbClr val="000000"/>
              </a:buClr>
              <a:buSzPts val="1100"/>
              <a:buFont typeface="Arial"/>
              <a:buNone/>
            </a:pPr>
            <a:r>
              <a:rPr lang="en" sz="1000"/>
              <a:t>Fuel.TypeWood          -4.277e+04  5.875e+04  -0.728 0.466696    </a:t>
            </a:r>
            <a:endParaRPr sz="1000"/>
          </a:p>
          <a:p>
            <a:pPr indent="0" lvl="0" marL="0" rtl="0" algn="l">
              <a:spcBef>
                <a:spcPts val="0"/>
              </a:spcBef>
              <a:spcAft>
                <a:spcPts val="0"/>
              </a:spcAft>
              <a:buClr>
                <a:srgbClr val="000000"/>
              </a:buClr>
              <a:buSzPts val="1100"/>
              <a:buFont typeface="Arial"/>
              <a:buNone/>
            </a:pPr>
            <a:r>
              <a:rPr lang="en" sz="1000"/>
              <a:t>Sewer.TypePrivate       3.469e+03  1.712e+04   0.203 0.839454    </a:t>
            </a:r>
            <a:endParaRPr sz="1000"/>
          </a:p>
          <a:p>
            <a:pPr indent="0" lvl="0" marL="0" rtl="0" algn="l">
              <a:spcBef>
                <a:spcPts val="0"/>
              </a:spcBef>
              <a:spcAft>
                <a:spcPts val="0"/>
              </a:spcAft>
              <a:buClr>
                <a:srgbClr val="000000"/>
              </a:buClr>
              <a:buSzPts val="1100"/>
              <a:buFont typeface="Arial"/>
              <a:buNone/>
            </a:pPr>
            <a:r>
              <a:rPr lang="en" sz="1000"/>
              <a:t>Sewer.TypePublic        1.068e+03  1.705e+04   0.063 0.950084    </a:t>
            </a:r>
            <a:endParaRPr sz="1000"/>
          </a:p>
          <a:p>
            <a:pPr indent="0" lvl="0" marL="0" rtl="0" algn="l">
              <a:spcBef>
                <a:spcPts val="0"/>
              </a:spcBef>
              <a:spcAft>
                <a:spcPts val="0"/>
              </a:spcAft>
              <a:buClr>
                <a:srgbClr val="000000"/>
              </a:buClr>
              <a:buSzPts val="1100"/>
              <a:buFont typeface="Arial"/>
              <a:buNone/>
            </a:pPr>
            <a:r>
              <a:rPr lang="en" sz="1000"/>
              <a:t>Living.Area             7.000e+01  4.615e+00  15.169  &lt; 2e-16 ***</a:t>
            </a:r>
            <a:endParaRPr sz="1000"/>
          </a:p>
          <a:p>
            <a:pPr indent="0" lvl="0" marL="0" rtl="0" algn="l">
              <a:spcBef>
                <a:spcPts val="0"/>
              </a:spcBef>
              <a:spcAft>
                <a:spcPts val="0"/>
              </a:spcAft>
              <a:buClr>
                <a:srgbClr val="000000"/>
              </a:buClr>
              <a:buSzPts val="1100"/>
              <a:buFont typeface="Arial"/>
              <a:buNone/>
            </a:pPr>
            <a:r>
              <a:rPr lang="en" sz="1000"/>
              <a:t>Bedrooms               -8.529e+03  2.553e+03  -3.341 0.000852 ***</a:t>
            </a:r>
            <a:endParaRPr sz="1000"/>
          </a:p>
          <a:p>
            <a:pPr indent="0" lvl="0" marL="0" rtl="0" algn="l">
              <a:spcBef>
                <a:spcPts val="0"/>
              </a:spcBef>
              <a:spcAft>
                <a:spcPts val="0"/>
              </a:spcAft>
              <a:buClr>
                <a:srgbClr val="000000"/>
              </a:buClr>
              <a:buSzPts val="1100"/>
              <a:buFont typeface="Arial"/>
              <a:buNone/>
            </a:pPr>
            <a:r>
              <a:rPr lang="en" sz="1000"/>
              <a:t>Fireplaces              2.973e+02  2.955e+03   0.101 0.919887    </a:t>
            </a:r>
            <a:endParaRPr sz="1000"/>
          </a:p>
          <a:p>
            <a:pPr indent="0" lvl="0" marL="0" rtl="0" algn="l">
              <a:spcBef>
                <a:spcPts val="0"/>
              </a:spcBef>
              <a:spcAft>
                <a:spcPts val="0"/>
              </a:spcAft>
              <a:buClr>
                <a:srgbClr val="000000"/>
              </a:buClr>
              <a:buSzPts val="1100"/>
              <a:buFont typeface="Arial"/>
              <a:buNone/>
            </a:pPr>
            <a:r>
              <a:rPr lang="en" sz="1000"/>
              <a:t>Bathrooms               2.233e+04  3.344e+03   6.678 3.26e-11 ***</a:t>
            </a:r>
            <a:endParaRPr sz="1000"/>
          </a:p>
          <a:p>
            <a:pPr indent="0" lvl="0" marL="0" rtl="0" algn="l">
              <a:spcBef>
                <a:spcPts val="0"/>
              </a:spcBef>
              <a:spcAft>
                <a:spcPts val="0"/>
              </a:spcAft>
              <a:buClr>
                <a:srgbClr val="000000"/>
              </a:buClr>
              <a:buSzPts val="1100"/>
              <a:buFont typeface="Arial"/>
              <a:buNone/>
            </a:pPr>
            <a:r>
              <a:rPr lang="en" sz="1000"/>
              <a:t>Rooms                   3.090e+03  9.616e+02   3.213 0.001337 ** </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0950"/>
            <a:ext cx="8520600" cy="5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Likelihood Ratio Test</a:t>
            </a:r>
            <a:endParaRPr>
              <a:solidFill>
                <a:schemeClr val="dk1"/>
              </a:solidFill>
            </a:endParaRPr>
          </a:p>
        </p:txBody>
      </p:sp>
      <p:sp>
        <p:nvSpPr>
          <p:cNvPr id="176" name="Google Shape;176;p30"/>
          <p:cNvSpPr txBox="1"/>
          <p:nvPr>
            <p:ph idx="1" type="body"/>
          </p:nvPr>
        </p:nvSpPr>
        <p:spPr>
          <a:xfrm>
            <a:off x="311700" y="972000"/>
            <a:ext cx="8520600" cy="3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t>&gt; AIC(modellog)</a:t>
            </a:r>
            <a:endParaRPr sz="1000"/>
          </a:p>
          <a:p>
            <a:pPr indent="0" lvl="0" marL="0" rtl="0" algn="l">
              <a:spcBef>
                <a:spcPts val="0"/>
              </a:spcBef>
              <a:spcAft>
                <a:spcPts val="0"/>
              </a:spcAft>
              <a:buClr>
                <a:srgbClr val="000000"/>
              </a:buClr>
              <a:buSzPts val="1100"/>
              <a:buFont typeface="Arial"/>
              <a:buNone/>
            </a:pPr>
            <a:r>
              <a:rPr lang="en" sz="1000"/>
              <a:t>[1] 42998.1</a:t>
            </a:r>
            <a:endParaRPr sz="1000"/>
          </a:p>
          <a:p>
            <a:pPr indent="0" lvl="0" marL="0" rtl="0" algn="l">
              <a:spcBef>
                <a:spcPts val="0"/>
              </a:spcBef>
              <a:spcAft>
                <a:spcPts val="0"/>
              </a:spcAft>
              <a:buClr>
                <a:srgbClr val="000000"/>
              </a:buClr>
              <a:buSzPts val="1100"/>
              <a:buFont typeface="Arial"/>
              <a:buNone/>
            </a:pPr>
            <a:r>
              <a:rPr lang="en" sz="1000"/>
              <a:t>&gt; anova(modellog,test = "LR") #Likelihood Ratio test</a:t>
            </a:r>
            <a:endParaRPr sz="1000"/>
          </a:p>
          <a:p>
            <a:pPr indent="0" lvl="0" marL="0" rtl="0" algn="l">
              <a:spcBef>
                <a:spcPts val="0"/>
              </a:spcBef>
              <a:spcAft>
                <a:spcPts val="0"/>
              </a:spcAft>
              <a:buNone/>
            </a:pPr>
            <a:r>
              <a:rPr lang="en" sz="1000"/>
              <a:t>Terms added sequentially (first to last)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Df   Deviance Resid. Df Resid. Dev  Pr(&gt;Chi)    </a:t>
            </a:r>
            <a:endParaRPr sz="1000"/>
          </a:p>
          <a:p>
            <a:pPr indent="0" lvl="0" marL="0" rtl="0" algn="l">
              <a:spcBef>
                <a:spcPts val="0"/>
              </a:spcBef>
              <a:spcAft>
                <a:spcPts val="0"/>
              </a:spcAft>
              <a:buNone/>
            </a:pPr>
            <a:r>
              <a:rPr lang="en" sz="1000"/>
              <a:t>NULL                             1733 1.6832e+13              </a:t>
            </a:r>
            <a:endParaRPr sz="1000"/>
          </a:p>
          <a:p>
            <a:pPr indent="0" lvl="0" marL="0" rtl="0" algn="l">
              <a:spcBef>
                <a:spcPts val="0"/>
              </a:spcBef>
              <a:spcAft>
                <a:spcPts val="0"/>
              </a:spcAft>
              <a:buNone/>
            </a:pPr>
            <a:r>
              <a:rPr lang="en" sz="1000"/>
              <a:t>Lot.Size       1 4.1693e+11      1732 1.6415e+13 &lt; 2.2e-16 ***</a:t>
            </a:r>
            <a:endParaRPr sz="1000"/>
          </a:p>
          <a:p>
            <a:pPr indent="0" lvl="0" marL="0" rtl="0" algn="l">
              <a:spcBef>
                <a:spcPts val="0"/>
              </a:spcBef>
              <a:spcAft>
                <a:spcPts val="0"/>
              </a:spcAft>
              <a:buNone/>
            </a:pPr>
            <a:r>
              <a:rPr lang="en" sz="1000"/>
              <a:t>Waterfront     1 4.0342e+11      1731 1.6012e+13 &lt; 2.2e-16 ***</a:t>
            </a:r>
            <a:endParaRPr sz="1000"/>
          </a:p>
          <a:p>
            <a:pPr indent="0" lvl="0" marL="0" rtl="0" algn="l">
              <a:spcBef>
                <a:spcPts val="0"/>
              </a:spcBef>
              <a:spcAft>
                <a:spcPts val="0"/>
              </a:spcAft>
              <a:buNone/>
            </a:pPr>
            <a:r>
              <a:rPr lang="en" sz="1000"/>
              <a:t>Age            1 6.7483e+11      1730 1.5337e+13 &lt; 2.2e-16 ***</a:t>
            </a:r>
            <a:endParaRPr sz="1000"/>
          </a:p>
          <a:p>
            <a:pPr indent="0" lvl="0" marL="0" rtl="0" algn="l">
              <a:spcBef>
                <a:spcPts val="0"/>
              </a:spcBef>
              <a:spcAft>
                <a:spcPts val="0"/>
              </a:spcAft>
              <a:buNone/>
            </a:pPr>
            <a:r>
              <a:rPr lang="en" sz="1000"/>
              <a:t>Land.Value     1 5.1346e+12      1729 1.0203e+13 &lt; 2.2e-16 ***</a:t>
            </a:r>
            <a:endParaRPr sz="1000"/>
          </a:p>
          <a:p>
            <a:pPr indent="0" lvl="0" marL="0" rtl="0" algn="l">
              <a:spcBef>
                <a:spcPts val="0"/>
              </a:spcBef>
              <a:spcAft>
                <a:spcPts val="0"/>
              </a:spcAft>
              <a:buNone/>
            </a:pPr>
            <a:r>
              <a:rPr lang="en" sz="1000"/>
              <a:t>New.Construct  1 1.8702e+09      1728 1.0201e+13  0.458191    </a:t>
            </a:r>
            <a:endParaRPr sz="1000"/>
          </a:p>
          <a:p>
            <a:pPr indent="0" lvl="0" marL="0" rtl="0" algn="l">
              <a:spcBef>
                <a:spcPts val="0"/>
              </a:spcBef>
              <a:spcAft>
                <a:spcPts val="0"/>
              </a:spcAft>
              <a:buNone/>
            </a:pPr>
            <a:r>
              <a:rPr lang="en" sz="1000"/>
              <a:t>Central.Air    1 4.4418e+11      1727 9.7566e+12 &lt; 2.2e-16 ***</a:t>
            </a:r>
            <a:endParaRPr sz="1000"/>
          </a:p>
          <a:p>
            <a:pPr indent="0" lvl="0" marL="0" rtl="0" algn="l">
              <a:spcBef>
                <a:spcPts val="0"/>
              </a:spcBef>
              <a:spcAft>
                <a:spcPts val="0"/>
              </a:spcAft>
              <a:buNone/>
            </a:pPr>
            <a:r>
              <a:rPr lang="en" sz="1000"/>
              <a:t>Fuel.Type      6 3.0196e+11      1721 9.4546e+12 &lt; 2.2e-16 ***</a:t>
            </a:r>
            <a:endParaRPr sz="1000"/>
          </a:p>
          <a:p>
            <a:pPr indent="0" lvl="0" marL="0" rtl="0" algn="l">
              <a:spcBef>
                <a:spcPts val="0"/>
              </a:spcBef>
              <a:spcAft>
                <a:spcPts val="0"/>
              </a:spcAft>
              <a:buNone/>
            </a:pPr>
            <a:r>
              <a:rPr lang="en" sz="1000"/>
              <a:t>Sewer.Type     2 1.4481e+09      1719 9.4532e+12  0.808112    </a:t>
            </a:r>
            <a:endParaRPr sz="1000"/>
          </a:p>
          <a:p>
            <a:pPr indent="0" lvl="0" marL="0" rtl="0" algn="l">
              <a:spcBef>
                <a:spcPts val="0"/>
              </a:spcBef>
              <a:spcAft>
                <a:spcPts val="0"/>
              </a:spcAft>
              <a:buNone/>
            </a:pPr>
            <a:r>
              <a:rPr lang="en" sz="1000"/>
              <a:t>Living.Area    1 3.4277e+12      1718 6.0255e+12 &lt; 2.2e-16 ***</a:t>
            </a:r>
            <a:endParaRPr sz="1000"/>
          </a:p>
          <a:p>
            <a:pPr indent="0" lvl="0" marL="0" rtl="0" algn="l">
              <a:spcBef>
                <a:spcPts val="0"/>
              </a:spcBef>
              <a:spcAft>
                <a:spcPts val="0"/>
              </a:spcAft>
              <a:buNone/>
            </a:pPr>
            <a:r>
              <a:rPr lang="en" sz="1000"/>
              <a:t>Bedrooms       1 1.3529e+10      1717 6.0120e+12  0.046013 *  </a:t>
            </a:r>
            <a:endParaRPr sz="1000"/>
          </a:p>
          <a:p>
            <a:pPr indent="0" lvl="0" marL="0" rtl="0" algn="l">
              <a:spcBef>
                <a:spcPts val="0"/>
              </a:spcBef>
              <a:spcAft>
                <a:spcPts val="0"/>
              </a:spcAft>
              <a:buNone/>
            </a:pPr>
            <a:r>
              <a:rPr lang="en" sz="1000"/>
              <a:t>Fireplaces     1 1.7153e+09      1716 6.0103e+12  0.477418    </a:t>
            </a:r>
            <a:endParaRPr sz="1000"/>
          </a:p>
          <a:p>
            <a:pPr indent="0" lvl="0" marL="0" rtl="0" algn="l">
              <a:spcBef>
                <a:spcPts val="0"/>
              </a:spcBef>
              <a:spcAft>
                <a:spcPts val="0"/>
              </a:spcAft>
              <a:buNone/>
            </a:pPr>
            <a:r>
              <a:rPr lang="en" sz="1000"/>
              <a:t>Bathrooms      1 1.5038e+11      1715 5.8599e+12  2.89e-11 ***</a:t>
            </a:r>
            <a:endParaRPr sz="1000"/>
          </a:p>
          <a:p>
            <a:pPr indent="0" lvl="0" marL="0" rtl="0" algn="l">
              <a:spcBef>
                <a:spcPts val="0"/>
              </a:spcBef>
              <a:spcAft>
                <a:spcPts val="0"/>
              </a:spcAft>
              <a:buNone/>
            </a:pPr>
            <a:r>
              <a:rPr lang="en" sz="1000"/>
              <a:t>Rooms          1 3.5089e+10      1714 5.8248e+12  0.001312 ** </a:t>
            </a:r>
            <a:endParaRPr sz="1000"/>
          </a:p>
          <a:p>
            <a:pPr indent="0" lvl="0" marL="0" rtl="0" algn="l">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54725"/>
            <a:ext cx="8520600" cy="56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Use of Anova function</a:t>
            </a:r>
            <a:endParaRPr>
              <a:solidFill>
                <a:schemeClr val="dk1"/>
              </a:solidFill>
            </a:endParaRPr>
          </a:p>
        </p:txBody>
      </p:sp>
      <p:sp>
        <p:nvSpPr>
          <p:cNvPr id="182" name="Google Shape;182;p31"/>
          <p:cNvSpPr txBox="1"/>
          <p:nvPr>
            <p:ph idx="1" type="body"/>
          </p:nvPr>
        </p:nvSpPr>
        <p:spPr>
          <a:xfrm>
            <a:off x="311700" y="830725"/>
            <a:ext cx="8520600" cy="373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anova(glm(Price~Lot.Size+Waterfront+Age+Land.Value+Central.Air+Fuel.Type+Living.Area+Bedrooms+Bathrooms+Rooms),test = "LR")</a:t>
            </a:r>
            <a:endParaRPr sz="1000"/>
          </a:p>
          <a:p>
            <a:pPr indent="0" lvl="0" marL="0" rtl="0" algn="l">
              <a:lnSpc>
                <a:spcPct val="100000"/>
              </a:lnSpc>
              <a:spcBef>
                <a:spcPts val="0"/>
              </a:spcBef>
              <a:spcAft>
                <a:spcPts val="0"/>
              </a:spcAft>
              <a:buNone/>
            </a:pPr>
            <a:r>
              <a:t/>
            </a:r>
            <a:endParaRPr sz="1000"/>
          </a:p>
          <a:p>
            <a:pPr indent="0" lvl="0" marL="0" rtl="0" algn="l">
              <a:spcBef>
                <a:spcPts val="0"/>
              </a:spcBef>
              <a:spcAft>
                <a:spcPts val="0"/>
              </a:spcAft>
              <a:buClr>
                <a:srgbClr val="000000"/>
              </a:buClr>
              <a:buSzPts val="1100"/>
              <a:buFont typeface="Arial"/>
              <a:buNone/>
            </a:pPr>
            <a:r>
              <a:rPr lang="en" sz="1000"/>
              <a:t>Terms added sequentially (first to last)</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lang="en" sz="1000"/>
              <a:t>            Df   Deviance Resid. Df Resid. Dev  Pr(&gt;Chi)    </a:t>
            </a:r>
            <a:endParaRPr sz="1000"/>
          </a:p>
          <a:p>
            <a:pPr indent="0" lvl="0" marL="0" rtl="0" algn="l">
              <a:spcBef>
                <a:spcPts val="0"/>
              </a:spcBef>
              <a:spcAft>
                <a:spcPts val="0"/>
              </a:spcAft>
              <a:buClr>
                <a:srgbClr val="000000"/>
              </a:buClr>
              <a:buSzPts val="1100"/>
              <a:buFont typeface="Arial"/>
              <a:buNone/>
            </a:pPr>
            <a:r>
              <a:rPr lang="en" sz="1000"/>
              <a:t>NULL                           1733 1.6832e+13              </a:t>
            </a:r>
            <a:endParaRPr sz="1000"/>
          </a:p>
          <a:p>
            <a:pPr indent="0" lvl="0" marL="0" rtl="0" algn="l">
              <a:spcBef>
                <a:spcPts val="0"/>
              </a:spcBef>
              <a:spcAft>
                <a:spcPts val="0"/>
              </a:spcAft>
              <a:buClr>
                <a:srgbClr val="000000"/>
              </a:buClr>
              <a:buSzPts val="1100"/>
              <a:buFont typeface="Arial"/>
              <a:buNone/>
            </a:pPr>
            <a:r>
              <a:rPr lang="en" sz="1000"/>
              <a:t>Lot.Size     1 4.1693e+11      1732 1.6415e+13 &lt; 2.2e-16 ***</a:t>
            </a:r>
            <a:endParaRPr sz="1000"/>
          </a:p>
          <a:p>
            <a:pPr indent="0" lvl="0" marL="0" rtl="0" algn="l">
              <a:spcBef>
                <a:spcPts val="0"/>
              </a:spcBef>
              <a:spcAft>
                <a:spcPts val="0"/>
              </a:spcAft>
              <a:buClr>
                <a:srgbClr val="000000"/>
              </a:buClr>
              <a:buSzPts val="1100"/>
              <a:buFont typeface="Arial"/>
              <a:buNone/>
            </a:pPr>
            <a:r>
              <a:rPr lang="en" sz="1000"/>
              <a:t>Waterfront   1 4.0342e+11      1731 1.6012e+13 &lt; 2.2e-16 ***</a:t>
            </a:r>
            <a:endParaRPr sz="1000"/>
          </a:p>
          <a:p>
            <a:pPr indent="0" lvl="0" marL="0" rtl="0" algn="l">
              <a:spcBef>
                <a:spcPts val="0"/>
              </a:spcBef>
              <a:spcAft>
                <a:spcPts val="0"/>
              </a:spcAft>
              <a:buClr>
                <a:srgbClr val="000000"/>
              </a:buClr>
              <a:buSzPts val="1100"/>
              <a:buFont typeface="Arial"/>
              <a:buNone/>
            </a:pPr>
            <a:r>
              <a:rPr lang="en" sz="1000"/>
              <a:t>Age          1 6.7483e+11      1730 1.5337e+13 &lt; 2.2e-16 ***</a:t>
            </a:r>
            <a:endParaRPr sz="1000"/>
          </a:p>
          <a:p>
            <a:pPr indent="0" lvl="0" marL="0" rtl="0" algn="l">
              <a:spcBef>
                <a:spcPts val="0"/>
              </a:spcBef>
              <a:spcAft>
                <a:spcPts val="0"/>
              </a:spcAft>
              <a:buClr>
                <a:srgbClr val="000000"/>
              </a:buClr>
              <a:buSzPts val="1100"/>
              <a:buFont typeface="Arial"/>
              <a:buNone/>
            </a:pPr>
            <a:r>
              <a:rPr lang="en" sz="1000"/>
              <a:t>Land.Value   1 5.1346e+12      1729 1.0203e+13 &lt; 2.2e-16 ***</a:t>
            </a:r>
            <a:endParaRPr sz="1000"/>
          </a:p>
          <a:p>
            <a:pPr indent="0" lvl="0" marL="0" rtl="0" algn="l">
              <a:spcBef>
                <a:spcPts val="0"/>
              </a:spcBef>
              <a:spcAft>
                <a:spcPts val="0"/>
              </a:spcAft>
              <a:buClr>
                <a:srgbClr val="000000"/>
              </a:buClr>
              <a:buSzPts val="1100"/>
              <a:buFont typeface="Arial"/>
              <a:buNone/>
            </a:pPr>
            <a:r>
              <a:rPr lang="en" sz="1000"/>
              <a:t>Central.Air  1 4.4588e+11      1728 9.7567e+12 &lt; 2.2e-16 ***</a:t>
            </a:r>
            <a:endParaRPr sz="1000"/>
          </a:p>
          <a:p>
            <a:pPr indent="0" lvl="0" marL="0" rtl="0" algn="l">
              <a:spcBef>
                <a:spcPts val="0"/>
              </a:spcBef>
              <a:spcAft>
                <a:spcPts val="0"/>
              </a:spcAft>
              <a:buClr>
                <a:srgbClr val="000000"/>
              </a:buClr>
              <a:buSzPts val="1100"/>
              <a:buFont typeface="Arial"/>
              <a:buNone/>
            </a:pPr>
            <a:r>
              <a:rPr lang="en" sz="1000"/>
              <a:t>Fuel.Type    6 2.9888e+11      1722 9.4579e+12 &lt; 2.2e-16 ***</a:t>
            </a:r>
            <a:endParaRPr sz="1000"/>
          </a:p>
          <a:p>
            <a:pPr indent="0" lvl="0" marL="0" rtl="0" algn="l">
              <a:spcBef>
                <a:spcPts val="0"/>
              </a:spcBef>
              <a:spcAft>
                <a:spcPts val="0"/>
              </a:spcAft>
              <a:buClr>
                <a:srgbClr val="000000"/>
              </a:buClr>
              <a:buSzPts val="1100"/>
              <a:buFont typeface="Arial"/>
              <a:buNone/>
            </a:pPr>
            <a:r>
              <a:rPr lang="en" sz="1000"/>
              <a:t>Living.Area  1 3.3147e+12      1721 6.1432e+12 &lt; 2.2e-16 ***</a:t>
            </a:r>
            <a:endParaRPr sz="1000"/>
          </a:p>
          <a:p>
            <a:pPr indent="0" lvl="0" marL="0" rtl="0" algn="l">
              <a:spcBef>
                <a:spcPts val="0"/>
              </a:spcBef>
              <a:spcAft>
                <a:spcPts val="0"/>
              </a:spcAft>
              <a:buClr>
                <a:srgbClr val="000000"/>
              </a:buClr>
              <a:buSzPts val="1100"/>
              <a:buFont typeface="Arial"/>
              <a:buNone/>
            </a:pPr>
            <a:r>
              <a:rPr lang="en" sz="1000"/>
              <a:t>Bedrooms     1 1.2632e+10      1720 6.1305e+12  0.056157 .  </a:t>
            </a:r>
            <a:endParaRPr sz="1000"/>
          </a:p>
          <a:p>
            <a:pPr indent="0" lvl="0" marL="0" rtl="0" algn="l">
              <a:spcBef>
                <a:spcPts val="0"/>
              </a:spcBef>
              <a:spcAft>
                <a:spcPts val="0"/>
              </a:spcAft>
              <a:buClr>
                <a:srgbClr val="000000"/>
              </a:buClr>
              <a:buSzPts val="1100"/>
              <a:buFont typeface="Arial"/>
              <a:buNone/>
            </a:pPr>
            <a:r>
              <a:rPr lang="en" sz="1000"/>
              <a:t>Bathrooms    1 1.4739e+11      1719 5.9831e+12 6.866e-11 ***</a:t>
            </a:r>
            <a:endParaRPr sz="1000"/>
          </a:p>
          <a:p>
            <a:pPr indent="0" lvl="0" marL="0" rtl="0" algn="l">
              <a:spcBef>
                <a:spcPts val="0"/>
              </a:spcBef>
              <a:spcAft>
                <a:spcPts val="0"/>
              </a:spcAft>
              <a:buClr>
                <a:srgbClr val="000000"/>
              </a:buClr>
              <a:buSzPts val="1100"/>
              <a:buFont typeface="Arial"/>
              <a:buNone/>
            </a:pPr>
            <a:r>
              <a:rPr lang="en" sz="1000"/>
              <a:t>Rooms        1 3.3026e+10      1718 5.9501e+12  0.002015 ** </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614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rPr>
              <a:t>Objective</a:t>
            </a:r>
            <a:endParaRPr>
              <a:solidFill>
                <a:srgbClr val="FF0000"/>
              </a:solidFill>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latin typeface="Arial"/>
                <a:ea typeface="Arial"/>
                <a:cs typeface="Arial"/>
                <a:sym typeface="Arial"/>
              </a:rPr>
              <a:t>he project’s objective is to analyze the housing prices in New York and see if regression analysis is possible on this dataset. The housing data include 14 variables, 1734 values, and we will be using data analysis to visualize the different variables and also see if we can make an appropriate regression model.</a:t>
            </a:r>
            <a:endParaRPr>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67925" y="44175"/>
            <a:ext cx="8520600" cy="75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Analysis of Anova Function</a:t>
            </a:r>
            <a:endParaRPr>
              <a:solidFill>
                <a:schemeClr val="dk1"/>
              </a:solidFill>
            </a:endParaRPr>
          </a:p>
        </p:txBody>
      </p:sp>
      <p:sp>
        <p:nvSpPr>
          <p:cNvPr id="188" name="Google Shape;188;p32"/>
          <p:cNvSpPr txBox="1"/>
          <p:nvPr>
            <p:ph idx="1" type="body"/>
          </p:nvPr>
        </p:nvSpPr>
        <p:spPr>
          <a:xfrm>
            <a:off x="311700" y="946125"/>
            <a:ext cx="8520600" cy="3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Call:</a:t>
            </a:r>
            <a:endParaRPr sz="1000"/>
          </a:p>
          <a:p>
            <a:pPr indent="0" lvl="0" marL="0" rtl="0" algn="l">
              <a:spcBef>
                <a:spcPts val="0"/>
              </a:spcBef>
              <a:spcAft>
                <a:spcPts val="0"/>
              </a:spcAft>
              <a:buNone/>
            </a:pPr>
            <a:r>
              <a:rPr lang="en" sz="1000"/>
              <a:t>glm(formula = Price ~ Lot.Size + Waterfront + Age + Land.Value + </a:t>
            </a:r>
            <a:endParaRPr sz="1000"/>
          </a:p>
          <a:p>
            <a:pPr indent="0" lvl="0" marL="0" rtl="0" algn="l">
              <a:spcBef>
                <a:spcPts val="0"/>
              </a:spcBef>
              <a:spcAft>
                <a:spcPts val="0"/>
              </a:spcAft>
              <a:buNone/>
            </a:pPr>
            <a:r>
              <a:rPr lang="en" sz="1000"/>
              <a:t>    Central.Air + Fuel.Type + Living.Area + Bathrooms + Rooms)</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lang="en" sz="1000"/>
              <a:t>Coefficients:</a:t>
            </a:r>
            <a:endParaRPr sz="1000"/>
          </a:p>
          <a:p>
            <a:pPr indent="0" lvl="0" marL="0" rtl="0" algn="l">
              <a:spcBef>
                <a:spcPts val="0"/>
              </a:spcBef>
              <a:spcAft>
                <a:spcPts val="0"/>
              </a:spcAft>
              <a:buClr>
                <a:srgbClr val="000000"/>
              </a:buClr>
              <a:buSzPts val="1100"/>
              <a:buFont typeface="Arial"/>
              <a:buNone/>
            </a:pPr>
            <a:r>
              <a:rPr lang="en" sz="1000"/>
              <a:t>                         Estimate Std. Error t value Pr(&gt;|t|)    </a:t>
            </a:r>
            <a:endParaRPr sz="1000"/>
          </a:p>
          <a:p>
            <a:pPr indent="0" lvl="0" marL="0" rtl="0" algn="l">
              <a:spcBef>
                <a:spcPts val="0"/>
              </a:spcBef>
              <a:spcAft>
                <a:spcPts val="0"/>
              </a:spcAft>
              <a:buClr>
                <a:srgbClr val="000000"/>
              </a:buClr>
              <a:buSzPts val="1100"/>
              <a:buFont typeface="Arial"/>
              <a:buNone/>
            </a:pPr>
            <a:r>
              <a:rPr lang="en" sz="1000"/>
              <a:t>(Intercept)             4.310e+03  5.950e+03   0.724 0.468894    </a:t>
            </a:r>
            <a:endParaRPr sz="1000"/>
          </a:p>
          <a:p>
            <a:pPr indent="0" lvl="0" marL="0" rtl="0" algn="l">
              <a:spcBef>
                <a:spcPts val="0"/>
              </a:spcBef>
              <a:spcAft>
                <a:spcPts val="0"/>
              </a:spcAft>
              <a:buClr>
                <a:srgbClr val="000000"/>
              </a:buClr>
              <a:buSzPts val="1100"/>
              <a:buFont typeface="Arial"/>
              <a:buNone/>
            </a:pPr>
            <a:r>
              <a:rPr lang="en" sz="1000"/>
              <a:t>Lot.Size                8.244e+03  2.147e+03   3.840 0.000127 ***</a:t>
            </a:r>
            <a:endParaRPr sz="1000"/>
          </a:p>
          <a:p>
            <a:pPr indent="0" lvl="0" marL="0" rtl="0" algn="l">
              <a:spcBef>
                <a:spcPts val="0"/>
              </a:spcBef>
              <a:spcAft>
                <a:spcPts val="0"/>
              </a:spcAft>
              <a:buClr>
                <a:srgbClr val="000000"/>
              </a:buClr>
              <a:buSzPts val="1100"/>
              <a:buFont typeface="Arial"/>
              <a:buNone/>
            </a:pPr>
            <a:r>
              <a:rPr lang="en" sz="1000"/>
              <a:t>Waterfront              1.296e+05  1.560e+04   8.310  &lt; 2e-16 ***</a:t>
            </a:r>
            <a:endParaRPr sz="1000"/>
          </a:p>
          <a:p>
            <a:pPr indent="0" lvl="0" marL="0" rtl="0" algn="l">
              <a:spcBef>
                <a:spcPts val="0"/>
              </a:spcBef>
              <a:spcAft>
                <a:spcPts val="0"/>
              </a:spcAft>
              <a:buClr>
                <a:srgbClr val="000000"/>
              </a:buClr>
              <a:buSzPts val="1100"/>
              <a:buFont typeface="Arial"/>
              <a:buNone/>
            </a:pPr>
            <a:r>
              <a:rPr lang="en" sz="1000"/>
              <a:t>Age                    -1.315e+02  5.586e+01  -2.354 0.018702 *  </a:t>
            </a:r>
            <a:endParaRPr sz="1000"/>
          </a:p>
          <a:p>
            <a:pPr indent="0" lvl="0" marL="0" rtl="0" algn="l">
              <a:spcBef>
                <a:spcPts val="0"/>
              </a:spcBef>
              <a:spcAft>
                <a:spcPts val="0"/>
              </a:spcAft>
              <a:buClr>
                <a:srgbClr val="000000"/>
              </a:buClr>
              <a:buSzPts val="1100"/>
              <a:buFont typeface="Arial"/>
              <a:buNone/>
            </a:pPr>
            <a:r>
              <a:rPr lang="en" sz="1000"/>
              <a:t>Land.Value              8.825e-01  4.629e-02  19.067  &lt; 2e-16 ***</a:t>
            </a:r>
            <a:endParaRPr sz="1000"/>
          </a:p>
          <a:p>
            <a:pPr indent="0" lvl="0" marL="0" rtl="0" algn="l">
              <a:spcBef>
                <a:spcPts val="0"/>
              </a:spcBef>
              <a:spcAft>
                <a:spcPts val="0"/>
              </a:spcAft>
              <a:buClr>
                <a:srgbClr val="000000"/>
              </a:buClr>
              <a:buSzPts val="1100"/>
              <a:buFont typeface="Arial"/>
              <a:buNone/>
            </a:pPr>
            <a:r>
              <a:rPr lang="en" sz="1000"/>
              <a:t>Central.Air             1.465e+04  3.277e+03   4.471 8.28e-06 ***</a:t>
            </a:r>
            <a:endParaRPr sz="1000"/>
          </a:p>
          <a:p>
            <a:pPr indent="0" lvl="0" marL="0" rtl="0" algn="l">
              <a:spcBef>
                <a:spcPts val="0"/>
              </a:spcBef>
              <a:spcAft>
                <a:spcPts val="0"/>
              </a:spcAft>
              <a:buClr>
                <a:srgbClr val="000000"/>
              </a:buClr>
              <a:buSzPts val="1100"/>
              <a:buFont typeface="Arial"/>
              <a:buNone/>
            </a:pPr>
            <a:r>
              <a:rPr lang="en" sz="1000"/>
              <a:t>Fuel.TypeGas            6.088e+03  4.001e+03   1.521 0.128321    </a:t>
            </a:r>
            <a:endParaRPr sz="1000"/>
          </a:p>
          <a:p>
            <a:pPr indent="0" lvl="0" marL="0" rtl="0" algn="l">
              <a:spcBef>
                <a:spcPts val="0"/>
              </a:spcBef>
              <a:spcAft>
                <a:spcPts val="0"/>
              </a:spcAft>
              <a:buClr>
                <a:srgbClr val="000000"/>
              </a:buClr>
              <a:buSzPts val="1100"/>
              <a:buFont typeface="Arial"/>
              <a:buNone/>
            </a:pPr>
            <a:r>
              <a:rPr lang="en" sz="1000"/>
              <a:t>Fuel.TypeNone          -3.181e+04  3.500e+04  -0.909 0.363561    </a:t>
            </a:r>
            <a:endParaRPr sz="1000"/>
          </a:p>
          <a:p>
            <a:pPr indent="0" lvl="0" marL="0" rtl="0" algn="l">
              <a:spcBef>
                <a:spcPts val="0"/>
              </a:spcBef>
              <a:spcAft>
                <a:spcPts val="0"/>
              </a:spcAft>
              <a:buClr>
                <a:srgbClr val="000000"/>
              </a:buClr>
              <a:buSzPts val="1100"/>
              <a:buFont typeface="Arial"/>
              <a:buNone/>
            </a:pPr>
            <a:r>
              <a:rPr lang="en" sz="1000"/>
              <a:t>Fuel.TypeOil            3.162e+03  5.585e+03   0.566 0.571306    </a:t>
            </a:r>
            <a:endParaRPr sz="1000"/>
          </a:p>
          <a:p>
            <a:pPr indent="0" lvl="0" marL="0" rtl="0" algn="l">
              <a:spcBef>
                <a:spcPts val="0"/>
              </a:spcBef>
              <a:spcAft>
                <a:spcPts val="0"/>
              </a:spcAft>
              <a:buClr>
                <a:srgbClr val="000000"/>
              </a:buClr>
              <a:buSzPts val="1100"/>
              <a:buFont typeface="Arial"/>
              <a:buNone/>
            </a:pPr>
            <a:r>
              <a:rPr lang="en" sz="1000"/>
              <a:t>Fuel.TypeSolar         -4.485e+03  5.941e+04  -0.075 0.939830    </a:t>
            </a:r>
            <a:endParaRPr sz="1000"/>
          </a:p>
          <a:p>
            <a:pPr indent="0" lvl="0" marL="0" rtl="0" algn="l">
              <a:spcBef>
                <a:spcPts val="0"/>
              </a:spcBef>
              <a:spcAft>
                <a:spcPts val="0"/>
              </a:spcAft>
              <a:buClr>
                <a:srgbClr val="000000"/>
              </a:buClr>
              <a:buSzPts val="1100"/>
              <a:buFont typeface="Arial"/>
              <a:buNone/>
            </a:pPr>
            <a:r>
              <a:rPr lang="en" sz="1000"/>
              <a:t>Fuel.TypeUnknown/Other -5.851e+04  5.920e+04  -0.988 0.323047    </a:t>
            </a:r>
            <a:endParaRPr sz="1000"/>
          </a:p>
          <a:p>
            <a:pPr indent="0" lvl="0" marL="0" rtl="0" algn="l">
              <a:spcBef>
                <a:spcPts val="0"/>
              </a:spcBef>
              <a:spcAft>
                <a:spcPts val="0"/>
              </a:spcAft>
              <a:buClr>
                <a:srgbClr val="000000"/>
              </a:buClr>
              <a:buSzPts val="1100"/>
              <a:buFont typeface="Arial"/>
              <a:buNone/>
            </a:pPr>
            <a:r>
              <a:rPr lang="en" sz="1000"/>
              <a:t>Fuel.TypeWood          -4.489e+04  5.936e+04  -0.756 0.449605    </a:t>
            </a:r>
            <a:endParaRPr sz="1000"/>
          </a:p>
          <a:p>
            <a:pPr indent="0" lvl="0" marL="0" rtl="0" algn="l">
              <a:spcBef>
                <a:spcPts val="0"/>
              </a:spcBef>
              <a:spcAft>
                <a:spcPts val="0"/>
              </a:spcAft>
              <a:buClr>
                <a:srgbClr val="000000"/>
              </a:buClr>
              <a:buSzPts val="1100"/>
              <a:buFont typeface="Arial"/>
              <a:buNone/>
            </a:pPr>
            <a:r>
              <a:rPr lang="en" sz="1000"/>
              <a:t>Living.Area             6.357e+01  4.344e+00  14.633  &lt; 2e-16 ***</a:t>
            </a:r>
            <a:endParaRPr sz="1000"/>
          </a:p>
          <a:p>
            <a:pPr indent="0" lvl="0" marL="0" rtl="0" algn="l">
              <a:spcBef>
                <a:spcPts val="0"/>
              </a:spcBef>
              <a:spcAft>
                <a:spcPts val="0"/>
              </a:spcAft>
              <a:buClr>
                <a:srgbClr val="000000"/>
              </a:buClr>
              <a:buSzPts val="1100"/>
              <a:buFont typeface="Arial"/>
              <a:buNone/>
            </a:pPr>
            <a:r>
              <a:rPr lang="en" sz="1000"/>
              <a:t>Bathrooms               2.142e+04  3.352e+03   6.390 2.13e-10 ***</a:t>
            </a:r>
            <a:endParaRPr sz="1000"/>
          </a:p>
          <a:p>
            <a:pPr indent="0" lvl="0" marL="0" rtl="0" algn="l">
              <a:spcBef>
                <a:spcPts val="0"/>
              </a:spcBef>
              <a:spcAft>
                <a:spcPts val="0"/>
              </a:spcAft>
              <a:buClr>
                <a:srgbClr val="000000"/>
              </a:buClr>
              <a:buSzPts val="1100"/>
              <a:buFont typeface="Arial"/>
              <a:buNone/>
            </a:pPr>
            <a:r>
              <a:rPr lang="en" sz="1000"/>
              <a:t>Rooms                   1.893e+03  9.086e+02   2.084 0.037349 *  </a:t>
            </a:r>
            <a:endParaRPr sz="1000"/>
          </a:p>
          <a:p>
            <a:pPr indent="0" lvl="0" marL="0" rtl="0" algn="l">
              <a:lnSpc>
                <a:spcPct val="100000"/>
              </a:lnSpc>
              <a:spcBef>
                <a:spcPts val="0"/>
              </a:spcBef>
              <a:spcAft>
                <a:spcPts val="1600"/>
              </a:spcAft>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858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Result for Linear Model and Conclusion</a:t>
            </a:r>
            <a:endParaRPr>
              <a:solidFill>
                <a:schemeClr val="dk1"/>
              </a:solidFill>
            </a:endParaRPr>
          </a:p>
        </p:txBody>
      </p:sp>
      <p:sp>
        <p:nvSpPr>
          <p:cNvPr id="194" name="Google Shape;194;p33"/>
          <p:cNvSpPr txBox="1"/>
          <p:nvPr>
            <p:ph idx="1" type="body"/>
          </p:nvPr>
        </p:nvSpPr>
        <p:spPr>
          <a:xfrm>
            <a:off x="311700" y="1285875"/>
            <a:ext cx="8520600" cy="38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Final Model: exp(6607+7767*Lot.Size+128500*Waterfront-138.4*Age+0.89*Land.Value+15280*Central.Air+64.12*Living.Area+21490*Bathrooms+2039*Rooms)/1+</a:t>
            </a:r>
            <a:r>
              <a:rPr lang="en" sz="1300"/>
              <a:t>exp(6607+7767*Lot.Size+128500*Waterfront-138.4*Age+0.89*Land.Value+15280*Central.Air+64.12*Living.Area+21490*Bathrooms+2039*Rooms)</a:t>
            </a:r>
            <a:endParaRPr sz="1300"/>
          </a:p>
          <a:p>
            <a:pPr indent="0" lvl="0" marL="0" rtl="0" algn="l">
              <a:spcBef>
                <a:spcPts val="1600"/>
              </a:spcBef>
              <a:spcAft>
                <a:spcPts val="0"/>
              </a:spcAft>
              <a:buNone/>
            </a:pPr>
            <a:r>
              <a:rPr lang="en" sz="1300"/>
              <a:t>AIC=43028.54</a:t>
            </a:r>
            <a:endParaRPr sz="1300"/>
          </a:p>
          <a:p>
            <a:pPr indent="0" lvl="0" marL="0" rtl="0" algn="l">
              <a:spcBef>
                <a:spcPts val="1600"/>
              </a:spcBef>
              <a:spcAft>
                <a:spcPts val="0"/>
              </a:spcAft>
              <a:buNone/>
            </a:pPr>
            <a:r>
              <a:rPr lang="en" sz="1300"/>
              <a:t>There was an increase in the AIC value which suggests that this model was not appropriate either.</a:t>
            </a:r>
            <a:endParaRPr sz="1300"/>
          </a:p>
          <a:p>
            <a:pPr indent="0" lvl="0" marL="0" rtl="0" algn="l">
              <a:spcBef>
                <a:spcPts val="1600"/>
              </a:spcBef>
              <a:spcAft>
                <a:spcPts val="0"/>
              </a:spcAft>
              <a:buNone/>
            </a:pPr>
            <a:r>
              <a:rPr lang="en" sz="1300"/>
              <a:t>We would require much more data and would have to filter out more variables in order to obtain a much improved and polished model.</a:t>
            </a:r>
            <a:endParaRPr sz="1300"/>
          </a:p>
          <a:p>
            <a:pPr indent="0" lvl="0" marL="0" rtl="0" algn="l">
              <a:spcBef>
                <a:spcPts val="1600"/>
              </a:spcBef>
              <a:spcAft>
                <a:spcPts val="1600"/>
              </a:spcAft>
              <a:buNone/>
            </a:pPr>
            <a:r>
              <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Reference</a:t>
            </a:r>
            <a:endParaRPr>
              <a:solidFill>
                <a:schemeClr val="dk1"/>
              </a:solidFill>
            </a:endParaRPr>
          </a:p>
        </p:txBody>
      </p:sp>
      <p:sp>
        <p:nvSpPr>
          <p:cNvPr id="200" name="Google Shape;200;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(Saratoga Housing data, Deveaux, new york)</a:t>
            </a:r>
            <a:endParaRPr/>
          </a:p>
          <a:p>
            <a:pPr indent="0" lvl="0" marL="0" rtl="0" algn="l">
              <a:spcBef>
                <a:spcPts val="1600"/>
              </a:spcBef>
              <a:spcAft>
                <a:spcPts val="0"/>
              </a:spcAft>
              <a:buNone/>
            </a:pPr>
            <a:r>
              <a:rPr lang="en"/>
              <a:t>Dataset link: </a:t>
            </a:r>
            <a:r>
              <a:rPr lang="en" u="sng">
                <a:solidFill>
                  <a:schemeClr val="hlink"/>
                </a:solidFill>
                <a:hlinkClick r:id="rId3"/>
              </a:rPr>
              <a:t>https://dasl.datadescription.com/datafile/housing-prices-ge19/?_sfm_methods=Multiple+Regression&amp;_sfm_cases=1000+59943</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1392450" y="528900"/>
            <a:ext cx="6012300" cy="40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THANK YOU!</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Variable Description</a:t>
            </a:r>
            <a:endParaRPr>
              <a:solidFill>
                <a:schemeClr val="dk1"/>
              </a:solidFill>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our project we used several different variables such as Price of the house,number of bedroom,bathroom,and total number of rooms in a house. </a:t>
            </a:r>
            <a:endParaRPr sz="1400"/>
          </a:p>
          <a:p>
            <a:pPr indent="0" lvl="0" marL="0" rtl="0" algn="l">
              <a:spcBef>
                <a:spcPts val="1600"/>
              </a:spcBef>
              <a:spcAft>
                <a:spcPts val="0"/>
              </a:spcAft>
              <a:buNone/>
            </a:pPr>
            <a:r>
              <a:rPr lang="en" sz="1400"/>
              <a:t>We also used the parking lot size of the house, whether it has a Waterfront, Fireplace, Centralized air,Fuel type and Sewer type. </a:t>
            </a:r>
            <a:endParaRPr sz="1400"/>
          </a:p>
          <a:p>
            <a:pPr indent="0" lvl="0" marL="0" rtl="0" algn="l">
              <a:spcBef>
                <a:spcPts val="1600"/>
              </a:spcBef>
              <a:spcAft>
                <a:spcPts val="1600"/>
              </a:spcAft>
              <a:buNone/>
            </a:pPr>
            <a:r>
              <a:rPr lang="en" sz="1400"/>
              <a:t>Some other aspects we took into consideration were the age, land value, and the size of Living area.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Visualizing the Age</a:t>
            </a:r>
            <a:endParaRPr>
              <a:solidFill>
                <a:schemeClr val="dk1"/>
              </a:solidFill>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 average age of the house is 28.26182.</a:t>
            </a:r>
            <a:endParaRPr/>
          </a:p>
        </p:txBody>
      </p:sp>
      <p:pic>
        <p:nvPicPr>
          <p:cNvPr id="82" name="Google Shape;82;p16"/>
          <p:cNvPicPr preferRelativeResize="0"/>
          <p:nvPr/>
        </p:nvPicPr>
        <p:blipFill>
          <a:blip r:embed="rId3">
            <a:alphaModFix/>
          </a:blip>
          <a:stretch>
            <a:fillRect/>
          </a:stretch>
        </p:blipFill>
        <p:spPr>
          <a:xfrm>
            <a:off x="358712" y="1789025"/>
            <a:ext cx="8185824" cy="285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Visualizing the Data</a:t>
            </a:r>
            <a:endParaRPr>
              <a:solidFill>
                <a:schemeClr val="dk1"/>
              </a:solidFill>
            </a:endParaRPr>
          </a:p>
        </p:txBody>
      </p:sp>
      <p:sp>
        <p:nvSpPr>
          <p:cNvPr id="88" name="Google Shape;88;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average number of rooms in</a:t>
            </a:r>
            <a:endParaRPr sz="1400"/>
          </a:p>
          <a:p>
            <a:pPr indent="0" lvl="0" marL="0" rtl="0" algn="l">
              <a:spcBef>
                <a:spcPts val="1600"/>
              </a:spcBef>
              <a:spcAft>
                <a:spcPts val="1600"/>
              </a:spcAft>
              <a:buNone/>
            </a:pPr>
            <a:r>
              <a:rPr lang="en" sz="1400"/>
              <a:t>The house is 7.032295.</a:t>
            </a:r>
            <a:endParaRPr sz="1400"/>
          </a:p>
        </p:txBody>
      </p:sp>
      <p:pic>
        <p:nvPicPr>
          <p:cNvPr id="89" name="Google Shape;89;p17"/>
          <p:cNvPicPr preferRelativeResize="0"/>
          <p:nvPr/>
        </p:nvPicPr>
        <p:blipFill>
          <a:blip r:embed="rId3">
            <a:alphaModFix/>
          </a:blip>
          <a:stretch>
            <a:fillRect/>
          </a:stretch>
        </p:blipFill>
        <p:spPr>
          <a:xfrm>
            <a:off x="3655650" y="1562838"/>
            <a:ext cx="5176651" cy="2911874"/>
          </a:xfrm>
          <a:prstGeom prst="rect">
            <a:avLst/>
          </a:prstGeom>
          <a:noFill/>
          <a:ln>
            <a:noFill/>
          </a:ln>
        </p:spPr>
      </p:pic>
      <p:pic>
        <p:nvPicPr>
          <p:cNvPr id="90" name="Google Shape;90;p17"/>
          <p:cNvPicPr preferRelativeResize="0"/>
          <p:nvPr/>
        </p:nvPicPr>
        <p:blipFill>
          <a:blip r:embed="rId4">
            <a:alphaModFix/>
          </a:blip>
          <a:stretch>
            <a:fillRect/>
          </a:stretch>
        </p:blipFill>
        <p:spPr>
          <a:xfrm>
            <a:off x="3655650" y="1562850"/>
            <a:ext cx="5176651" cy="29118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Visualizing the Data</a:t>
            </a:r>
            <a:endParaRPr>
              <a:solidFill>
                <a:schemeClr val="dk1"/>
              </a:solidFill>
            </a:endParaRPr>
          </a:p>
        </p:txBody>
      </p:sp>
      <p:sp>
        <p:nvSpPr>
          <p:cNvPr id="96" name="Google Shape;96;p18"/>
          <p:cNvSpPr txBox="1"/>
          <p:nvPr>
            <p:ph idx="1" type="body"/>
          </p:nvPr>
        </p:nvSpPr>
        <p:spPr>
          <a:xfrm>
            <a:off x="311700" y="1294050"/>
            <a:ext cx="8520600" cy="3759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t>The average number of</a:t>
            </a:r>
            <a:endParaRPr sz="1400"/>
          </a:p>
          <a:p>
            <a:pPr indent="0" lvl="0" marL="0" rtl="0" algn="l">
              <a:lnSpc>
                <a:spcPct val="200000"/>
              </a:lnSpc>
              <a:spcBef>
                <a:spcPts val="0"/>
              </a:spcBef>
              <a:spcAft>
                <a:spcPts val="0"/>
              </a:spcAft>
              <a:buNone/>
            </a:pPr>
            <a:r>
              <a:rPr lang="en" sz="1400"/>
              <a:t>Bathrooms in the house </a:t>
            </a:r>
            <a:br>
              <a:rPr lang="en" sz="1400"/>
            </a:br>
            <a:r>
              <a:rPr lang="en" sz="1400"/>
              <a:t>is 1.898501.</a:t>
            </a:r>
            <a:endParaRPr sz="1400"/>
          </a:p>
          <a:p>
            <a:pPr indent="0" lvl="0" marL="0" rtl="0" algn="l">
              <a:lnSpc>
                <a:spcPct val="200000"/>
              </a:lnSpc>
              <a:spcBef>
                <a:spcPts val="0"/>
              </a:spcBef>
              <a:spcAft>
                <a:spcPts val="0"/>
              </a:spcAft>
              <a:buNone/>
            </a:pPr>
            <a:r>
              <a:t/>
            </a:r>
            <a:endParaRPr sz="1400"/>
          </a:p>
          <a:p>
            <a:pPr indent="0" lvl="0" marL="0" rtl="0" algn="l">
              <a:spcBef>
                <a:spcPts val="0"/>
              </a:spcBef>
              <a:spcAft>
                <a:spcPts val="0"/>
              </a:spcAft>
              <a:buNone/>
            </a:pPr>
            <a:r>
              <a:rPr lang="en" sz="1400"/>
              <a:t>Average number of </a:t>
            </a:r>
            <a:endParaRPr sz="1400"/>
          </a:p>
          <a:p>
            <a:pPr indent="0" lvl="0" marL="0" rtl="0" algn="l">
              <a:spcBef>
                <a:spcPts val="1600"/>
              </a:spcBef>
              <a:spcAft>
                <a:spcPts val="1600"/>
              </a:spcAft>
              <a:buNone/>
            </a:pPr>
            <a:r>
              <a:rPr lang="en" sz="1400"/>
              <a:t>Bedroom is 3.151672.</a:t>
            </a:r>
            <a:endParaRPr sz="1400"/>
          </a:p>
        </p:txBody>
      </p:sp>
      <p:pic>
        <p:nvPicPr>
          <p:cNvPr id="97" name="Google Shape;97;p18"/>
          <p:cNvPicPr preferRelativeResize="0"/>
          <p:nvPr/>
        </p:nvPicPr>
        <p:blipFill>
          <a:blip r:embed="rId3">
            <a:alphaModFix/>
          </a:blip>
          <a:stretch>
            <a:fillRect/>
          </a:stretch>
        </p:blipFill>
        <p:spPr>
          <a:xfrm>
            <a:off x="4678125" y="786325"/>
            <a:ext cx="4154174" cy="2026274"/>
          </a:xfrm>
          <a:prstGeom prst="rect">
            <a:avLst/>
          </a:prstGeom>
          <a:noFill/>
          <a:ln>
            <a:noFill/>
          </a:ln>
        </p:spPr>
      </p:pic>
      <p:pic>
        <p:nvPicPr>
          <p:cNvPr id="98" name="Google Shape;98;p18"/>
          <p:cNvPicPr preferRelativeResize="0"/>
          <p:nvPr/>
        </p:nvPicPr>
        <p:blipFill>
          <a:blip r:embed="rId4">
            <a:alphaModFix/>
          </a:blip>
          <a:stretch>
            <a:fillRect/>
          </a:stretch>
        </p:blipFill>
        <p:spPr>
          <a:xfrm>
            <a:off x="4678125" y="3106500"/>
            <a:ext cx="4227677" cy="1945874"/>
          </a:xfrm>
          <a:prstGeom prst="rect">
            <a:avLst/>
          </a:prstGeom>
          <a:noFill/>
          <a:ln>
            <a:noFill/>
          </a:ln>
        </p:spPr>
      </p:pic>
      <p:pic>
        <p:nvPicPr>
          <p:cNvPr id="99" name="Google Shape;99;p18"/>
          <p:cNvPicPr preferRelativeResize="0"/>
          <p:nvPr/>
        </p:nvPicPr>
        <p:blipFill>
          <a:blip r:embed="rId5">
            <a:alphaModFix/>
          </a:blip>
          <a:stretch>
            <a:fillRect/>
          </a:stretch>
        </p:blipFill>
        <p:spPr>
          <a:xfrm>
            <a:off x="4678125" y="3106500"/>
            <a:ext cx="4124750" cy="2026274"/>
          </a:xfrm>
          <a:prstGeom prst="rect">
            <a:avLst/>
          </a:prstGeom>
          <a:noFill/>
          <a:ln>
            <a:noFill/>
          </a:ln>
        </p:spPr>
      </p:pic>
      <p:pic>
        <p:nvPicPr>
          <p:cNvPr id="100" name="Google Shape;100;p18"/>
          <p:cNvPicPr preferRelativeResize="0"/>
          <p:nvPr/>
        </p:nvPicPr>
        <p:blipFill>
          <a:blip r:embed="rId6">
            <a:alphaModFix/>
          </a:blip>
          <a:stretch>
            <a:fillRect/>
          </a:stretch>
        </p:blipFill>
        <p:spPr>
          <a:xfrm>
            <a:off x="4678125" y="786325"/>
            <a:ext cx="4227676" cy="2026274"/>
          </a:xfrm>
          <a:prstGeom prst="rect">
            <a:avLst/>
          </a:prstGeom>
          <a:noFill/>
          <a:ln>
            <a:noFill/>
          </a:ln>
        </p:spPr>
      </p:pic>
      <p:pic>
        <p:nvPicPr>
          <p:cNvPr id="101" name="Google Shape;101;p18"/>
          <p:cNvPicPr preferRelativeResize="0"/>
          <p:nvPr/>
        </p:nvPicPr>
        <p:blipFill>
          <a:blip r:embed="rId7">
            <a:alphaModFix/>
          </a:blip>
          <a:stretch>
            <a:fillRect/>
          </a:stretch>
        </p:blipFill>
        <p:spPr>
          <a:xfrm>
            <a:off x="4678125" y="3106500"/>
            <a:ext cx="4227676" cy="2026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72500"/>
            <a:ext cx="8520600" cy="61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Setting up a Model</a:t>
            </a:r>
            <a:endParaRPr>
              <a:solidFill>
                <a:schemeClr val="dk1"/>
              </a:solidFill>
            </a:endParaRPr>
          </a:p>
        </p:txBody>
      </p:sp>
      <p:sp>
        <p:nvSpPr>
          <p:cNvPr id="107" name="Google Shape;107;p19"/>
          <p:cNvSpPr txBox="1"/>
          <p:nvPr>
            <p:ph idx="1" type="body"/>
          </p:nvPr>
        </p:nvSpPr>
        <p:spPr>
          <a:xfrm>
            <a:off x="311700" y="984800"/>
            <a:ext cx="8520600" cy="3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t>Call:</a:t>
            </a:r>
            <a:endParaRPr sz="1000"/>
          </a:p>
          <a:p>
            <a:pPr indent="0" lvl="0" marL="0" rtl="0" algn="l">
              <a:spcBef>
                <a:spcPts val="0"/>
              </a:spcBef>
              <a:spcAft>
                <a:spcPts val="0"/>
              </a:spcAft>
              <a:buClr>
                <a:srgbClr val="000000"/>
              </a:buClr>
              <a:buSzPts val="1100"/>
              <a:buFont typeface="Arial"/>
              <a:buNone/>
            </a:pPr>
            <a:r>
              <a:rPr lang="en" sz="1000"/>
              <a:t>lm(formula = Price ~ Lot.Size + Waterfront + Age + Land.Value + </a:t>
            </a:r>
            <a:endParaRPr sz="1000"/>
          </a:p>
          <a:p>
            <a:pPr indent="0" lvl="0" marL="0" rtl="0" algn="l">
              <a:spcBef>
                <a:spcPts val="0"/>
              </a:spcBef>
              <a:spcAft>
                <a:spcPts val="0"/>
              </a:spcAft>
              <a:buClr>
                <a:srgbClr val="000000"/>
              </a:buClr>
              <a:buSzPts val="1100"/>
              <a:buFont typeface="Arial"/>
              <a:buNone/>
            </a:pPr>
            <a:r>
              <a:rPr lang="en" sz="1000"/>
              <a:t>    New.Construct + Central.Air + Fuel.Type + Sewer.Type + Living.Area + </a:t>
            </a:r>
            <a:endParaRPr sz="1000"/>
          </a:p>
          <a:p>
            <a:pPr indent="0" lvl="0" marL="0" rtl="0" algn="l">
              <a:spcBef>
                <a:spcPts val="0"/>
              </a:spcBef>
              <a:spcAft>
                <a:spcPts val="0"/>
              </a:spcAft>
              <a:buClr>
                <a:srgbClr val="000000"/>
              </a:buClr>
              <a:buSzPts val="1100"/>
              <a:buFont typeface="Arial"/>
              <a:buNone/>
            </a:pPr>
            <a:r>
              <a:rPr lang="en" sz="1000"/>
              <a:t>    Bedrooms + Fireplaces + Bathrooms + Rooms)</a:t>
            </a:r>
            <a:endParaRPr sz="1000"/>
          </a:p>
          <a:p>
            <a:pPr indent="0" lvl="0" marL="0" rtl="0" algn="l">
              <a:lnSpc>
                <a:spcPct val="100000"/>
              </a:lnSpc>
              <a:spcBef>
                <a:spcPts val="0"/>
              </a:spcBef>
              <a:spcAft>
                <a:spcPts val="0"/>
              </a:spcAft>
              <a:buClr>
                <a:srgbClr val="000000"/>
              </a:buClr>
              <a:buSzPts val="1100"/>
              <a:buFont typeface="Arial"/>
              <a:buNone/>
            </a:pPr>
            <a:r>
              <a:rPr lang="en" sz="1200"/>
              <a:t>                   </a:t>
            </a:r>
            <a:r>
              <a:rPr lang="en" sz="1000"/>
              <a:t>t value Pr(&gt;|t|)</a:t>
            </a:r>
            <a:endParaRPr sz="1000"/>
          </a:p>
          <a:p>
            <a:pPr indent="0" lvl="0" marL="0" rtl="0" algn="l">
              <a:lnSpc>
                <a:spcPct val="100000"/>
              </a:lnSpc>
              <a:spcBef>
                <a:spcPts val="0"/>
              </a:spcBef>
              <a:spcAft>
                <a:spcPts val="0"/>
              </a:spcAft>
              <a:buClr>
                <a:srgbClr val="000000"/>
              </a:buClr>
              <a:buSzPts val="1100"/>
              <a:buFont typeface="Arial"/>
              <a:buNone/>
            </a:pPr>
            <a:r>
              <a:rPr lang="en" sz="1000"/>
              <a:t>(Intercept)              0.489 0.625132</a:t>
            </a:r>
            <a:endParaRPr sz="1000"/>
          </a:p>
          <a:p>
            <a:pPr indent="0" lvl="0" marL="0" rtl="0" algn="l">
              <a:lnSpc>
                <a:spcPct val="100000"/>
              </a:lnSpc>
              <a:spcBef>
                <a:spcPts val="0"/>
              </a:spcBef>
              <a:spcAft>
                <a:spcPts val="0"/>
              </a:spcAft>
              <a:buClr>
                <a:srgbClr val="000000"/>
              </a:buClr>
              <a:buSzPts val="1100"/>
              <a:buFont typeface="Arial"/>
              <a:buNone/>
            </a:pPr>
            <a:r>
              <a:rPr lang="en" sz="1000"/>
              <a:t>Lot.Size                 3.206 0.001369</a:t>
            </a:r>
            <a:endParaRPr sz="1000"/>
          </a:p>
          <a:p>
            <a:pPr indent="0" lvl="0" marL="0" rtl="0" algn="l">
              <a:lnSpc>
                <a:spcPct val="100000"/>
              </a:lnSpc>
              <a:spcBef>
                <a:spcPts val="0"/>
              </a:spcBef>
              <a:spcAft>
                <a:spcPts val="0"/>
              </a:spcAft>
              <a:buClr>
                <a:srgbClr val="000000"/>
              </a:buClr>
              <a:buSzPts val="1100"/>
              <a:buFont typeface="Arial"/>
              <a:buNone/>
            </a:pPr>
            <a:r>
              <a:rPr lang="en" sz="1000"/>
              <a:t>Waterfront               7.891 5.32e-15</a:t>
            </a:r>
            <a:endParaRPr sz="1000"/>
          </a:p>
          <a:p>
            <a:pPr indent="0" lvl="0" marL="0" rtl="0" algn="l">
              <a:lnSpc>
                <a:spcPct val="100000"/>
              </a:lnSpc>
              <a:spcBef>
                <a:spcPts val="0"/>
              </a:spcBef>
              <a:spcAft>
                <a:spcPts val="0"/>
              </a:spcAft>
              <a:buClr>
                <a:srgbClr val="000000"/>
              </a:buClr>
              <a:buSzPts val="1100"/>
              <a:buFont typeface="Arial"/>
              <a:buNone/>
            </a:pPr>
            <a:r>
              <a:rPr lang="en" sz="1000"/>
              <a:t>Age                     -2.864 0.004238</a:t>
            </a:r>
            <a:endParaRPr sz="1000"/>
          </a:p>
          <a:p>
            <a:pPr indent="0" lvl="0" marL="0" rtl="0" algn="l">
              <a:lnSpc>
                <a:spcPct val="100000"/>
              </a:lnSpc>
              <a:spcBef>
                <a:spcPts val="0"/>
              </a:spcBef>
              <a:spcAft>
                <a:spcPts val="0"/>
              </a:spcAft>
              <a:buClr>
                <a:srgbClr val="000000"/>
              </a:buClr>
              <a:buSzPts val="1100"/>
              <a:buFont typeface="Arial"/>
              <a:buNone/>
            </a:pPr>
            <a:r>
              <a:rPr lang="en" sz="1000"/>
              <a:t>Land.Value              19.487  &lt; 2e-16</a:t>
            </a:r>
            <a:endParaRPr sz="1000"/>
          </a:p>
          <a:p>
            <a:pPr indent="0" lvl="0" marL="0" rtl="0" algn="l">
              <a:lnSpc>
                <a:spcPct val="100000"/>
              </a:lnSpc>
              <a:spcBef>
                <a:spcPts val="0"/>
              </a:spcBef>
              <a:spcAft>
                <a:spcPts val="0"/>
              </a:spcAft>
              <a:buClr>
                <a:srgbClr val="000000"/>
              </a:buClr>
              <a:buSzPts val="1100"/>
              <a:buFont typeface="Arial"/>
              <a:buNone/>
            </a:pPr>
            <a:r>
              <a:rPr lang="en" sz="1000"/>
              <a:t>New.Construct           -5.991 2.54e-09</a:t>
            </a:r>
            <a:endParaRPr sz="1000"/>
          </a:p>
          <a:p>
            <a:pPr indent="0" lvl="0" marL="0" rtl="0" algn="l">
              <a:lnSpc>
                <a:spcPct val="100000"/>
              </a:lnSpc>
              <a:spcBef>
                <a:spcPts val="0"/>
              </a:spcBef>
              <a:spcAft>
                <a:spcPts val="0"/>
              </a:spcAft>
              <a:buClr>
                <a:srgbClr val="000000"/>
              </a:buClr>
              <a:buSzPts val="1100"/>
              <a:buFont typeface="Arial"/>
              <a:buNone/>
            </a:pPr>
            <a:r>
              <a:rPr lang="en" sz="1000"/>
              <a:t>Central.Air              3.630 0.000292</a:t>
            </a:r>
            <a:endParaRPr sz="1000"/>
          </a:p>
          <a:p>
            <a:pPr indent="0" lvl="0" marL="0" rtl="0" algn="l">
              <a:lnSpc>
                <a:spcPct val="100000"/>
              </a:lnSpc>
              <a:spcBef>
                <a:spcPts val="0"/>
              </a:spcBef>
              <a:spcAft>
                <a:spcPts val="0"/>
              </a:spcAft>
              <a:buClr>
                <a:srgbClr val="000000"/>
              </a:buClr>
              <a:buSzPts val="1100"/>
              <a:buFont typeface="Arial"/>
              <a:buNone/>
            </a:pPr>
            <a:r>
              <a:rPr lang="en" sz="1000"/>
              <a:t>Fuel.TypeGas             2.265 0.023608</a:t>
            </a:r>
            <a:endParaRPr sz="1000"/>
          </a:p>
          <a:p>
            <a:pPr indent="0" lvl="0" marL="0" rtl="0" algn="l">
              <a:lnSpc>
                <a:spcPct val="100000"/>
              </a:lnSpc>
              <a:spcBef>
                <a:spcPts val="0"/>
              </a:spcBef>
              <a:spcAft>
                <a:spcPts val="0"/>
              </a:spcAft>
              <a:buClr>
                <a:srgbClr val="000000"/>
              </a:buClr>
              <a:buSzPts val="1100"/>
              <a:buFont typeface="Arial"/>
              <a:buNone/>
            </a:pPr>
            <a:r>
              <a:rPr lang="en" sz="1000"/>
              <a:t>Fuel.TypeNone           -0.819 0.412992</a:t>
            </a:r>
            <a:endParaRPr sz="1000"/>
          </a:p>
          <a:p>
            <a:pPr indent="0" lvl="0" marL="0" rtl="0" algn="l">
              <a:lnSpc>
                <a:spcPct val="100000"/>
              </a:lnSpc>
              <a:spcBef>
                <a:spcPts val="0"/>
              </a:spcBef>
              <a:spcAft>
                <a:spcPts val="0"/>
              </a:spcAft>
              <a:buClr>
                <a:srgbClr val="000000"/>
              </a:buClr>
              <a:buSzPts val="1100"/>
              <a:buFont typeface="Arial"/>
              <a:buNone/>
            </a:pPr>
            <a:r>
              <a:rPr lang="en" sz="1000"/>
              <a:t>Fuel.TypeOil             0.775 0.438681</a:t>
            </a:r>
            <a:endParaRPr sz="1000"/>
          </a:p>
          <a:p>
            <a:pPr indent="0" lvl="0" marL="0" rtl="0" algn="l">
              <a:lnSpc>
                <a:spcPct val="100000"/>
              </a:lnSpc>
              <a:spcBef>
                <a:spcPts val="0"/>
              </a:spcBef>
              <a:spcAft>
                <a:spcPts val="0"/>
              </a:spcAft>
              <a:buClr>
                <a:srgbClr val="000000"/>
              </a:buClr>
              <a:buSzPts val="1100"/>
              <a:buFont typeface="Arial"/>
              <a:buNone/>
            </a:pPr>
            <a:r>
              <a:rPr lang="en" sz="1000"/>
              <a:t>Fuel.TypeSolar          -0.050 0.960457</a:t>
            </a:r>
            <a:endParaRPr sz="1000"/>
          </a:p>
          <a:p>
            <a:pPr indent="0" lvl="0" marL="0" rtl="0" algn="l">
              <a:lnSpc>
                <a:spcPct val="100000"/>
              </a:lnSpc>
              <a:spcBef>
                <a:spcPts val="0"/>
              </a:spcBef>
              <a:spcAft>
                <a:spcPts val="0"/>
              </a:spcAft>
              <a:buClr>
                <a:srgbClr val="000000"/>
              </a:buClr>
              <a:buSzPts val="1100"/>
              <a:buFont typeface="Arial"/>
              <a:buNone/>
            </a:pPr>
            <a:r>
              <a:rPr lang="en" sz="1000"/>
              <a:t>Fuel.TypeUnknown/Other  -0.944 0.345528</a:t>
            </a:r>
            <a:endParaRPr sz="1000"/>
          </a:p>
          <a:p>
            <a:pPr indent="0" lvl="0" marL="0" rtl="0" algn="l">
              <a:lnSpc>
                <a:spcPct val="100000"/>
              </a:lnSpc>
              <a:spcBef>
                <a:spcPts val="0"/>
              </a:spcBef>
              <a:spcAft>
                <a:spcPts val="0"/>
              </a:spcAft>
              <a:buClr>
                <a:srgbClr val="000000"/>
              </a:buClr>
              <a:buSzPts val="1100"/>
              <a:buFont typeface="Arial"/>
              <a:buNone/>
            </a:pPr>
            <a:r>
              <a:rPr lang="en" sz="1000"/>
              <a:t>Fuel.TypeWood           -0.728 0.466696</a:t>
            </a:r>
            <a:endParaRPr sz="1000"/>
          </a:p>
          <a:p>
            <a:pPr indent="0" lvl="0" marL="0" rtl="0" algn="l">
              <a:lnSpc>
                <a:spcPct val="100000"/>
              </a:lnSpc>
              <a:spcBef>
                <a:spcPts val="0"/>
              </a:spcBef>
              <a:spcAft>
                <a:spcPts val="0"/>
              </a:spcAft>
              <a:buClr>
                <a:srgbClr val="000000"/>
              </a:buClr>
              <a:buSzPts val="1100"/>
              <a:buFont typeface="Arial"/>
              <a:buNone/>
            </a:pPr>
            <a:r>
              <a:rPr lang="en" sz="1000"/>
              <a:t>Sewer.TypePrivate        0.203 0.839454</a:t>
            </a:r>
            <a:endParaRPr sz="1000"/>
          </a:p>
          <a:p>
            <a:pPr indent="0" lvl="0" marL="0" rtl="0" algn="l">
              <a:lnSpc>
                <a:spcPct val="100000"/>
              </a:lnSpc>
              <a:spcBef>
                <a:spcPts val="0"/>
              </a:spcBef>
              <a:spcAft>
                <a:spcPts val="0"/>
              </a:spcAft>
              <a:buClr>
                <a:srgbClr val="000000"/>
              </a:buClr>
              <a:buSzPts val="1100"/>
              <a:buFont typeface="Arial"/>
              <a:buNone/>
            </a:pPr>
            <a:r>
              <a:rPr lang="en" sz="1000"/>
              <a:t>Sewer.TypePublic         0.063 0.950084</a:t>
            </a:r>
            <a:endParaRPr sz="1000"/>
          </a:p>
          <a:p>
            <a:pPr indent="0" lvl="0" marL="0" rtl="0" algn="l">
              <a:lnSpc>
                <a:spcPct val="100000"/>
              </a:lnSpc>
              <a:spcBef>
                <a:spcPts val="0"/>
              </a:spcBef>
              <a:spcAft>
                <a:spcPts val="0"/>
              </a:spcAft>
              <a:buClr>
                <a:srgbClr val="000000"/>
              </a:buClr>
              <a:buSzPts val="1100"/>
              <a:buFont typeface="Arial"/>
              <a:buNone/>
            </a:pPr>
            <a:r>
              <a:rPr lang="en" sz="1000"/>
              <a:t>Living.Area             15.169  &lt; 2e-16</a:t>
            </a:r>
            <a:endParaRPr sz="1000"/>
          </a:p>
          <a:p>
            <a:pPr indent="0" lvl="0" marL="0" rtl="0" algn="l">
              <a:lnSpc>
                <a:spcPct val="100000"/>
              </a:lnSpc>
              <a:spcBef>
                <a:spcPts val="0"/>
              </a:spcBef>
              <a:spcAft>
                <a:spcPts val="0"/>
              </a:spcAft>
              <a:buClr>
                <a:srgbClr val="000000"/>
              </a:buClr>
              <a:buSzPts val="1100"/>
              <a:buFont typeface="Arial"/>
              <a:buNone/>
            </a:pPr>
            <a:r>
              <a:rPr lang="en" sz="1000"/>
              <a:t>Bedrooms                -3.341 0.000852</a:t>
            </a:r>
            <a:endParaRPr sz="1000"/>
          </a:p>
          <a:p>
            <a:pPr indent="0" lvl="0" marL="0" rtl="0" algn="l">
              <a:lnSpc>
                <a:spcPct val="100000"/>
              </a:lnSpc>
              <a:spcBef>
                <a:spcPts val="0"/>
              </a:spcBef>
              <a:spcAft>
                <a:spcPts val="0"/>
              </a:spcAft>
              <a:buClr>
                <a:srgbClr val="000000"/>
              </a:buClr>
              <a:buSzPts val="1100"/>
              <a:buFont typeface="Arial"/>
              <a:buNone/>
            </a:pPr>
            <a:r>
              <a:rPr lang="en" sz="1000"/>
              <a:t>Fireplaces               0.101 0.919887</a:t>
            </a:r>
            <a:endParaRPr sz="1000"/>
          </a:p>
          <a:p>
            <a:pPr indent="0" lvl="0" marL="0" rtl="0" algn="l">
              <a:lnSpc>
                <a:spcPct val="100000"/>
              </a:lnSpc>
              <a:spcBef>
                <a:spcPts val="0"/>
              </a:spcBef>
              <a:spcAft>
                <a:spcPts val="0"/>
              </a:spcAft>
              <a:buClr>
                <a:srgbClr val="000000"/>
              </a:buClr>
              <a:buSzPts val="1100"/>
              <a:buFont typeface="Arial"/>
              <a:buNone/>
            </a:pPr>
            <a:r>
              <a:rPr lang="en" sz="1000"/>
              <a:t>Bathrooms                6.678 3.26e-11</a:t>
            </a:r>
            <a:endParaRPr sz="1000"/>
          </a:p>
          <a:p>
            <a:pPr indent="0" lvl="0" marL="0" rtl="0" algn="l">
              <a:lnSpc>
                <a:spcPct val="100000"/>
              </a:lnSpc>
              <a:spcBef>
                <a:spcPts val="0"/>
              </a:spcBef>
              <a:spcAft>
                <a:spcPts val="0"/>
              </a:spcAft>
              <a:buClr>
                <a:srgbClr val="000000"/>
              </a:buClr>
              <a:buSzPts val="1100"/>
              <a:buFont typeface="Arial"/>
              <a:buNone/>
            </a:pPr>
            <a:r>
              <a:rPr lang="en" sz="1000"/>
              <a:t>Rooms                    3.213 0.001337</a:t>
            </a:r>
            <a:endParaRPr sz="1000"/>
          </a:p>
          <a:p>
            <a:pPr indent="0" lvl="0" marL="0" rtl="0" algn="l">
              <a:spcBef>
                <a:spcPts val="0"/>
              </a:spcBef>
              <a:spcAft>
                <a:spcPts val="0"/>
              </a:spcAft>
              <a:buClr>
                <a:srgbClr val="000000"/>
              </a:buClr>
              <a:buSzPts val="1100"/>
              <a:buFont typeface="Arial"/>
              <a:buNone/>
            </a:pP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 Analysis </a:t>
            </a:r>
            <a:endParaRPr/>
          </a:p>
          <a:p>
            <a:pPr indent="0" lvl="0" marL="0" rtl="0" algn="l">
              <a:spcBef>
                <a:spcPts val="1600"/>
              </a:spcBef>
              <a:spcAft>
                <a:spcPts val="1600"/>
              </a:spcAft>
              <a:buNone/>
            </a:pPr>
            <a:r>
              <a:rPr lang="en"/>
              <a:t>Of Model</a:t>
            </a:r>
            <a:endParaRPr/>
          </a:p>
        </p:txBody>
      </p:sp>
      <p:pic>
        <p:nvPicPr>
          <p:cNvPr id="114" name="Google Shape;114;p20"/>
          <p:cNvPicPr preferRelativeResize="0"/>
          <p:nvPr/>
        </p:nvPicPr>
        <p:blipFill>
          <a:blip r:embed="rId3">
            <a:alphaModFix/>
          </a:blip>
          <a:stretch>
            <a:fillRect/>
          </a:stretch>
        </p:blipFill>
        <p:spPr>
          <a:xfrm>
            <a:off x="4083450" y="-62225"/>
            <a:ext cx="506055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Setting up a Model</a:t>
            </a:r>
            <a:endParaRPr>
              <a:solidFill>
                <a:schemeClr val="dk1"/>
              </a:solidFill>
            </a:endParaRPr>
          </a:p>
        </p:txBody>
      </p:sp>
      <p:sp>
        <p:nvSpPr>
          <p:cNvPr id="120" name="Google Shape;120;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use boxcox method to determine necessity </a:t>
            </a:r>
            <a:endParaRPr sz="1200"/>
          </a:p>
          <a:p>
            <a:pPr indent="0" lvl="0" marL="0" rtl="0" algn="l">
              <a:spcBef>
                <a:spcPts val="1600"/>
              </a:spcBef>
              <a:spcAft>
                <a:spcPts val="0"/>
              </a:spcAft>
              <a:buNone/>
            </a:pPr>
            <a:r>
              <a:rPr lang="en" sz="1200"/>
              <a:t>of transformation</a:t>
            </a:r>
            <a:r>
              <a:rPr lang="en"/>
              <a:t>.</a:t>
            </a:r>
            <a:endParaRPr sz="1200"/>
          </a:p>
          <a:p>
            <a:pPr indent="0" lvl="0" marL="0" rtl="0" algn="l">
              <a:spcBef>
                <a:spcPts val="1600"/>
              </a:spcBef>
              <a:spcAft>
                <a:spcPts val="0"/>
              </a:spcAft>
              <a:buNone/>
            </a:pPr>
            <a:r>
              <a:rPr lang="en" sz="1200"/>
              <a:t>As we can see in the figure here, lamda is close to </a:t>
            </a:r>
            <a:endParaRPr sz="1200"/>
          </a:p>
          <a:p>
            <a:pPr indent="0" lvl="0" marL="0" rtl="0" algn="l">
              <a:spcBef>
                <a:spcPts val="1600"/>
              </a:spcBef>
              <a:spcAft>
                <a:spcPts val="0"/>
              </a:spcAft>
              <a:buNone/>
            </a:pPr>
            <a:r>
              <a:rPr lang="en" sz="1200"/>
              <a:t>0.5.</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a:t>               </a:t>
            </a:r>
            <a:endParaRPr/>
          </a:p>
        </p:txBody>
      </p:sp>
      <p:pic>
        <p:nvPicPr>
          <p:cNvPr id="121" name="Google Shape;121;p21"/>
          <p:cNvPicPr preferRelativeResize="0"/>
          <p:nvPr/>
        </p:nvPicPr>
        <p:blipFill>
          <a:blip r:embed="rId3">
            <a:alphaModFix/>
          </a:blip>
          <a:stretch>
            <a:fillRect/>
          </a:stretch>
        </p:blipFill>
        <p:spPr>
          <a:xfrm>
            <a:off x="5185575" y="958550"/>
            <a:ext cx="3502701" cy="3933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