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58" r:id="rId6"/>
    <p:sldId id="261" r:id="rId7"/>
    <p:sldId id="265" r:id="rId8"/>
    <p:sldId id="266" r:id="rId9"/>
    <p:sldId id="262"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8" d="100"/>
          <a:sy n="78" d="100"/>
        </p:scale>
        <p:origin x="806"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D733-A1BD-47AF-AC48-1A22D3A65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95190-F56F-4395-9587-25FC0EA87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BC7A07-3DE4-4280-8B42-77F0283FFB1F}"/>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5" name="Footer Placeholder 4">
            <a:extLst>
              <a:ext uri="{FF2B5EF4-FFF2-40B4-BE49-F238E27FC236}">
                <a16:creationId xmlns:a16="http://schemas.microsoft.com/office/drawing/2014/main" id="{80E67B92-9E38-42F8-B4BB-C57FBF660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A441D7-9A98-4414-86E7-F088839C5C85}"/>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367900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9BE8-5DAD-4708-A8E7-58ADCBBB8D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548BF3-742F-40FD-8100-BE755090F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6FE43-8412-4E4E-BA3D-4A5AD15514E6}"/>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5" name="Footer Placeholder 4">
            <a:extLst>
              <a:ext uri="{FF2B5EF4-FFF2-40B4-BE49-F238E27FC236}">
                <a16:creationId xmlns:a16="http://schemas.microsoft.com/office/drawing/2014/main" id="{397A5015-DF4D-4C15-A0FA-39FFECDE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9A530-4C1E-4E54-A21E-1074C525ACC1}"/>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69675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EFA039-E7E5-4718-9EAB-4ABEB019AB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3901D9-12EE-41BB-85D6-756668C8C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3CE75-D4D5-4388-8F47-D63F906116C7}"/>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5" name="Footer Placeholder 4">
            <a:extLst>
              <a:ext uri="{FF2B5EF4-FFF2-40B4-BE49-F238E27FC236}">
                <a16:creationId xmlns:a16="http://schemas.microsoft.com/office/drawing/2014/main" id="{45348FD3-B422-4ADF-836A-9064C43C3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41E13-B3EF-41C1-84FD-EDE1A6647954}"/>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84174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F961-F421-4008-8338-394F5A012A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E8620-804E-407F-B197-7C0CE3D67F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CFE93-852A-4FEA-8966-27C352BD537F}"/>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5" name="Footer Placeholder 4">
            <a:extLst>
              <a:ext uri="{FF2B5EF4-FFF2-40B4-BE49-F238E27FC236}">
                <a16:creationId xmlns:a16="http://schemas.microsoft.com/office/drawing/2014/main" id="{3F4C0F45-CBDD-435B-BBF6-DEF0FF521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A2DC0-54A6-4A7A-A2BE-FB7787410176}"/>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382110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4C2E-B30B-4930-B94D-487A113DD8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09BC73-5B6C-43BA-8281-8A2391B64D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CACA8-6F40-4BAD-A923-DB22158AD0AD}"/>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5" name="Footer Placeholder 4">
            <a:extLst>
              <a:ext uri="{FF2B5EF4-FFF2-40B4-BE49-F238E27FC236}">
                <a16:creationId xmlns:a16="http://schemas.microsoft.com/office/drawing/2014/main" id="{688AA737-6DFE-4244-AF80-C49EA4C0EB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04341-71E8-43F2-AAF0-2989456AC2ED}"/>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962104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0E1A-00B3-4DDC-83F8-EC08A3DE5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D0D235-C610-4B6C-BCB2-5694FAE25E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8E5493-19E9-4ADC-932C-0C0EEBC985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96A4C2-E0BE-4A03-B44E-38657AAF6F1F}"/>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6" name="Footer Placeholder 5">
            <a:extLst>
              <a:ext uri="{FF2B5EF4-FFF2-40B4-BE49-F238E27FC236}">
                <a16:creationId xmlns:a16="http://schemas.microsoft.com/office/drawing/2014/main" id="{B5629830-1267-46C6-9234-266D9CA02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8FC8F-4B55-487A-AFE5-B5DE53F707F9}"/>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377612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4C5CD-6A62-440C-8C2E-40F4842DA7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082339-818B-4826-81A3-3D0B80D39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8691E0-7693-40AD-A133-1F20DBF708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779DFF-F1BA-40D2-BE8C-292BC092A9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7B4EF-6E81-4CAB-B480-D675F01AB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ADF617-4A0E-47FC-AB32-045D4B58355D}"/>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8" name="Footer Placeholder 7">
            <a:extLst>
              <a:ext uri="{FF2B5EF4-FFF2-40B4-BE49-F238E27FC236}">
                <a16:creationId xmlns:a16="http://schemas.microsoft.com/office/drawing/2014/main" id="{A22A96DC-AFDF-4C16-B8E5-EA40D7924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277F92-6322-40AD-8B94-8B9FB803A418}"/>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2177099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9FC5-F18A-4B67-8ED1-6C1E25FB5B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7FD968-142C-4EE8-9389-C4AAE08542FB}"/>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4" name="Footer Placeholder 3">
            <a:extLst>
              <a:ext uri="{FF2B5EF4-FFF2-40B4-BE49-F238E27FC236}">
                <a16:creationId xmlns:a16="http://schemas.microsoft.com/office/drawing/2014/main" id="{49AFE31C-4B00-45CD-A5E2-E154467453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71065-197E-4BF2-BDEA-5A51D1D6655A}"/>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89435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BA762-E0E1-4241-95EA-CFD6A80AF0D5}"/>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3" name="Footer Placeholder 2">
            <a:extLst>
              <a:ext uri="{FF2B5EF4-FFF2-40B4-BE49-F238E27FC236}">
                <a16:creationId xmlns:a16="http://schemas.microsoft.com/office/drawing/2014/main" id="{684FCCD4-DFC4-4B39-9C01-DAE7CFCD3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F6D661-B813-4518-BEAA-433BC25C1E7A}"/>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135655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67CD-AE7D-480B-B197-CEDAE35BD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4CEC92-3042-4985-AC66-069D324A8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147365-8568-4E2B-BCD1-6145C7042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3D433-5A07-429F-820E-2B06714A2283}"/>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6" name="Footer Placeholder 5">
            <a:extLst>
              <a:ext uri="{FF2B5EF4-FFF2-40B4-BE49-F238E27FC236}">
                <a16:creationId xmlns:a16="http://schemas.microsoft.com/office/drawing/2014/main" id="{8CB4529F-1526-4F14-BF86-FA2F783D2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DE1BC-761E-428B-8BCA-79486C1D7CA7}"/>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342095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E9FA-0BE4-4985-B67C-268D0C4A5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0B8C00-6FDA-403E-8FE3-4440D2AC6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1D2B1-00C6-4DFF-925D-858F8A36B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8D9BF-875C-4D00-AD6D-0CBF1339D778}"/>
              </a:ext>
            </a:extLst>
          </p:cNvPr>
          <p:cNvSpPr>
            <a:spLocks noGrp="1"/>
          </p:cNvSpPr>
          <p:nvPr>
            <p:ph type="dt" sz="half" idx="10"/>
          </p:nvPr>
        </p:nvSpPr>
        <p:spPr/>
        <p:txBody>
          <a:bodyPr/>
          <a:lstStyle/>
          <a:p>
            <a:fld id="{3EFF4D2D-1648-4B72-BC30-835D2CB9004C}" type="datetimeFigureOut">
              <a:rPr lang="en-US" smtClean="0"/>
              <a:t>5/1/2019</a:t>
            </a:fld>
            <a:endParaRPr lang="en-US"/>
          </a:p>
        </p:txBody>
      </p:sp>
      <p:sp>
        <p:nvSpPr>
          <p:cNvPr id="6" name="Footer Placeholder 5">
            <a:extLst>
              <a:ext uri="{FF2B5EF4-FFF2-40B4-BE49-F238E27FC236}">
                <a16:creationId xmlns:a16="http://schemas.microsoft.com/office/drawing/2014/main" id="{3E92BC41-E710-4E05-8620-D56E8C3F22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93276-9EC6-4FC3-8A4F-39BFADA383A6}"/>
              </a:ext>
            </a:extLst>
          </p:cNvPr>
          <p:cNvSpPr>
            <a:spLocks noGrp="1"/>
          </p:cNvSpPr>
          <p:nvPr>
            <p:ph type="sldNum" sz="quarter" idx="12"/>
          </p:nvPr>
        </p:nvSpPr>
        <p:spPr/>
        <p:txBody>
          <a:bodyPr/>
          <a:lstStyle/>
          <a:p>
            <a:fld id="{19472FF5-5F9D-49C7-ADC5-7F13FE007C6E}" type="slidenum">
              <a:rPr lang="en-US" smtClean="0"/>
              <a:t>‹#›</a:t>
            </a:fld>
            <a:endParaRPr lang="en-US"/>
          </a:p>
        </p:txBody>
      </p:sp>
    </p:spTree>
    <p:extLst>
      <p:ext uri="{BB962C8B-B14F-4D97-AF65-F5344CB8AC3E}">
        <p14:creationId xmlns:p14="http://schemas.microsoft.com/office/powerpoint/2010/main" val="2782799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537F9C-1917-466B-AB27-68EAEAE8D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D86EDB-987C-40DD-8DEF-504FC3CC3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1E12A-363C-46DE-8C36-9B406A1ECE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F4D2D-1648-4B72-BC30-835D2CB9004C}" type="datetimeFigureOut">
              <a:rPr lang="en-US" smtClean="0"/>
              <a:t>5/1/2019</a:t>
            </a:fld>
            <a:endParaRPr lang="en-US"/>
          </a:p>
        </p:txBody>
      </p:sp>
      <p:sp>
        <p:nvSpPr>
          <p:cNvPr id="5" name="Footer Placeholder 4">
            <a:extLst>
              <a:ext uri="{FF2B5EF4-FFF2-40B4-BE49-F238E27FC236}">
                <a16:creationId xmlns:a16="http://schemas.microsoft.com/office/drawing/2014/main" id="{D1F4606C-7B2F-47F6-9AB0-939DA09C2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29553E-4A8A-46F5-90FF-CAE107358F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72FF5-5F9D-49C7-ADC5-7F13FE007C6E}" type="slidenum">
              <a:rPr lang="en-US" smtClean="0"/>
              <a:t>‹#›</a:t>
            </a:fld>
            <a:endParaRPr lang="en-US"/>
          </a:p>
        </p:txBody>
      </p:sp>
    </p:spTree>
    <p:extLst>
      <p:ext uri="{BB962C8B-B14F-4D97-AF65-F5344CB8AC3E}">
        <p14:creationId xmlns:p14="http://schemas.microsoft.com/office/powerpoint/2010/main" val="3759285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0DCE-D46F-401E-92CE-CF3E12096315}"/>
              </a:ext>
            </a:extLst>
          </p:cNvPr>
          <p:cNvSpPr>
            <a:spLocks noGrp="1"/>
          </p:cNvSpPr>
          <p:nvPr>
            <p:ph type="ctrTitle"/>
          </p:nvPr>
        </p:nvSpPr>
        <p:spPr/>
        <p:txBody>
          <a:bodyPr/>
          <a:lstStyle/>
          <a:p>
            <a:r>
              <a:rPr lang="en-US" dirty="0"/>
              <a:t>Umang Godhani</a:t>
            </a:r>
          </a:p>
        </p:txBody>
      </p:sp>
      <p:sp>
        <p:nvSpPr>
          <p:cNvPr id="3" name="Subtitle 2">
            <a:extLst>
              <a:ext uri="{FF2B5EF4-FFF2-40B4-BE49-F238E27FC236}">
                <a16:creationId xmlns:a16="http://schemas.microsoft.com/office/drawing/2014/main" id="{A0254A19-64B1-4BA1-A756-06B3DAE5CB4B}"/>
              </a:ext>
            </a:extLst>
          </p:cNvPr>
          <p:cNvSpPr>
            <a:spLocks noGrp="1"/>
          </p:cNvSpPr>
          <p:nvPr>
            <p:ph type="subTitle" idx="1"/>
          </p:nvPr>
        </p:nvSpPr>
        <p:spPr/>
        <p:txBody>
          <a:bodyPr/>
          <a:lstStyle/>
          <a:p>
            <a:r>
              <a:rPr lang="en-US" dirty="0"/>
              <a:t>Topic Of Interest : From given study find which factor is more significant cause of Cholesterol.</a:t>
            </a:r>
          </a:p>
        </p:txBody>
      </p:sp>
    </p:spTree>
    <p:extLst>
      <p:ext uri="{BB962C8B-B14F-4D97-AF65-F5344CB8AC3E}">
        <p14:creationId xmlns:p14="http://schemas.microsoft.com/office/powerpoint/2010/main" val="3459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482EE-C9C3-461B-AA0E-EF89D56F9C07}"/>
              </a:ext>
            </a:extLst>
          </p:cNvPr>
          <p:cNvSpPr>
            <a:spLocks noGrp="1"/>
          </p:cNvSpPr>
          <p:nvPr>
            <p:ph type="title"/>
          </p:nvPr>
        </p:nvSpPr>
        <p:spPr/>
        <p:txBody>
          <a:bodyPr/>
          <a:lstStyle/>
          <a:p>
            <a:pPr algn="ctr"/>
            <a:r>
              <a:rPr lang="en-US" dirty="0"/>
              <a:t>Source</a:t>
            </a:r>
          </a:p>
        </p:txBody>
      </p:sp>
      <p:sp>
        <p:nvSpPr>
          <p:cNvPr id="3" name="Content Placeholder 2">
            <a:extLst>
              <a:ext uri="{FF2B5EF4-FFF2-40B4-BE49-F238E27FC236}">
                <a16:creationId xmlns:a16="http://schemas.microsoft.com/office/drawing/2014/main" id="{11AA1256-F81C-422C-B0DC-D5BA163868A5}"/>
              </a:ext>
            </a:extLst>
          </p:cNvPr>
          <p:cNvSpPr>
            <a:spLocks noGrp="1"/>
          </p:cNvSpPr>
          <p:nvPr>
            <p:ph idx="1"/>
          </p:nvPr>
        </p:nvSpPr>
        <p:spPr/>
        <p:txBody>
          <a:bodyPr/>
          <a:lstStyle/>
          <a:p>
            <a:r>
              <a:rPr lang="en-US" dirty="0"/>
              <a:t>“Statistical Methods in Epidemiology” by </a:t>
            </a:r>
            <a:r>
              <a:rPr lang="en-US" dirty="0" err="1"/>
              <a:t>H.A.Kahn</a:t>
            </a:r>
            <a:r>
              <a:rPr lang="en-US" dirty="0"/>
              <a:t> and </a:t>
            </a:r>
            <a:r>
              <a:rPr lang="en-US" dirty="0" err="1"/>
              <a:t>C.T.Sempos</a:t>
            </a:r>
            <a:endParaRPr lang="en-US" dirty="0"/>
          </a:p>
        </p:txBody>
      </p:sp>
    </p:spTree>
    <p:extLst>
      <p:ext uri="{BB962C8B-B14F-4D97-AF65-F5344CB8AC3E}">
        <p14:creationId xmlns:p14="http://schemas.microsoft.com/office/powerpoint/2010/main" val="287688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619A-2FB5-4909-9494-F7748374AEE4}"/>
              </a:ext>
            </a:extLst>
          </p:cNvPr>
          <p:cNvSpPr>
            <a:spLocks noGrp="1"/>
          </p:cNvSpPr>
          <p:nvPr>
            <p:ph type="title"/>
          </p:nvPr>
        </p:nvSpPr>
        <p:spPr/>
        <p:txBody>
          <a:bodyPr/>
          <a:lstStyle/>
          <a:p>
            <a:pPr algn="ctr"/>
            <a:r>
              <a:rPr lang="en-US" dirty="0"/>
              <a:t>Data </a:t>
            </a:r>
            <a:r>
              <a:rPr lang="en-US" dirty="0" err="1"/>
              <a:t>Discription</a:t>
            </a:r>
            <a:endParaRPr lang="en-US" dirty="0"/>
          </a:p>
        </p:txBody>
      </p:sp>
      <p:sp>
        <p:nvSpPr>
          <p:cNvPr id="3" name="Content Placeholder 2">
            <a:extLst>
              <a:ext uri="{FF2B5EF4-FFF2-40B4-BE49-F238E27FC236}">
                <a16:creationId xmlns:a16="http://schemas.microsoft.com/office/drawing/2014/main" id="{88725C96-215A-4D5E-B25E-A72CF76434D2}"/>
              </a:ext>
            </a:extLst>
          </p:cNvPr>
          <p:cNvSpPr>
            <a:spLocks noGrp="1"/>
          </p:cNvSpPr>
          <p:nvPr>
            <p:ph idx="1"/>
          </p:nvPr>
        </p:nvSpPr>
        <p:spPr>
          <a:xfrm>
            <a:off x="1632155" y="1825625"/>
            <a:ext cx="9163664" cy="4351338"/>
          </a:xfrm>
        </p:spPr>
        <p:txBody>
          <a:bodyPr/>
          <a:lstStyle/>
          <a:p>
            <a:r>
              <a:rPr lang="en-US" dirty="0"/>
              <a:t>The Framingham Heart Study is one of the longest running health studies. It has followed original subjects, their children, and their grand children, looking for factors that affect cardiac health.</a:t>
            </a:r>
            <a:br>
              <a:rPr lang="en-US" dirty="0"/>
            </a:br>
            <a:r>
              <a:rPr lang="en-US" dirty="0"/>
              <a:t>These data only include subjects whose cholesterol was measured in the first exam.</a:t>
            </a:r>
          </a:p>
        </p:txBody>
      </p:sp>
    </p:spTree>
    <p:extLst>
      <p:ext uri="{BB962C8B-B14F-4D97-AF65-F5344CB8AC3E}">
        <p14:creationId xmlns:p14="http://schemas.microsoft.com/office/powerpoint/2010/main" val="160897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EB97-41AD-4B2E-B7E2-13AA621E7FBE}"/>
              </a:ext>
            </a:extLst>
          </p:cNvPr>
          <p:cNvSpPr>
            <a:spLocks noGrp="1"/>
          </p:cNvSpPr>
          <p:nvPr>
            <p:ph type="title"/>
          </p:nvPr>
        </p:nvSpPr>
        <p:spPr/>
        <p:txBody>
          <a:bodyPr/>
          <a:lstStyle/>
          <a:p>
            <a:pPr algn="ctr"/>
            <a:r>
              <a:rPr lang="en-US" dirty="0"/>
              <a:t>Purpose</a:t>
            </a:r>
          </a:p>
        </p:txBody>
      </p:sp>
      <p:sp>
        <p:nvSpPr>
          <p:cNvPr id="3" name="Content Placeholder 2">
            <a:extLst>
              <a:ext uri="{FF2B5EF4-FFF2-40B4-BE49-F238E27FC236}">
                <a16:creationId xmlns:a16="http://schemas.microsoft.com/office/drawing/2014/main" id="{8802B8CD-2095-43B4-953F-BF4BE4117596}"/>
              </a:ext>
            </a:extLst>
          </p:cNvPr>
          <p:cNvSpPr>
            <a:spLocks noGrp="1"/>
          </p:cNvSpPr>
          <p:nvPr>
            <p:ph idx="1"/>
          </p:nvPr>
        </p:nvSpPr>
        <p:spPr/>
        <p:txBody>
          <a:bodyPr/>
          <a:lstStyle/>
          <a:p>
            <a:r>
              <a:rPr lang="en-US" dirty="0"/>
              <a:t>In the study we will find the most significant factor for having high cholesterol.</a:t>
            </a:r>
          </a:p>
          <a:p>
            <a:r>
              <a:rPr lang="en-US" dirty="0"/>
              <a:t>We will also learn about the statistics of Age and Cholesterol levels.</a:t>
            </a:r>
          </a:p>
          <a:p>
            <a:r>
              <a:rPr lang="en-US" dirty="0"/>
              <a:t>We will be using multiple regression model to get our answers.</a:t>
            </a:r>
          </a:p>
          <a:p>
            <a:r>
              <a:rPr lang="en-US" dirty="0"/>
              <a:t>Histogram will be used to show the graphs. </a:t>
            </a:r>
          </a:p>
        </p:txBody>
      </p:sp>
    </p:spTree>
    <p:extLst>
      <p:ext uri="{BB962C8B-B14F-4D97-AF65-F5344CB8AC3E}">
        <p14:creationId xmlns:p14="http://schemas.microsoft.com/office/powerpoint/2010/main" val="208210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CE40-1CD6-46D9-9EC1-F524C06C1AFF}"/>
              </a:ext>
            </a:extLst>
          </p:cNvPr>
          <p:cNvSpPr>
            <a:spLocks noGrp="1"/>
          </p:cNvSpPr>
          <p:nvPr>
            <p:ph type="title"/>
          </p:nvPr>
        </p:nvSpPr>
        <p:spPr/>
        <p:txBody>
          <a:bodyPr/>
          <a:lstStyle/>
          <a:p>
            <a:pPr algn="ctr"/>
            <a:r>
              <a:rPr lang="en-US" dirty="0"/>
              <a:t>Variables in data</a:t>
            </a:r>
          </a:p>
        </p:txBody>
      </p:sp>
      <p:sp>
        <p:nvSpPr>
          <p:cNvPr id="3" name="Content Placeholder 2">
            <a:extLst>
              <a:ext uri="{FF2B5EF4-FFF2-40B4-BE49-F238E27FC236}">
                <a16:creationId xmlns:a16="http://schemas.microsoft.com/office/drawing/2014/main" id="{BC89648E-1269-4DA8-858B-13FB3FC90D08}"/>
              </a:ext>
            </a:extLst>
          </p:cNvPr>
          <p:cNvSpPr>
            <a:spLocks noGrp="1"/>
          </p:cNvSpPr>
          <p:nvPr>
            <p:ph idx="1"/>
          </p:nvPr>
        </p:nvSpPr>
        <p:spPr/>
        <p:txBody>
          <a:bodyPr>
            <a:normAutofit/>
          </a:bodyPr>
          <a:lstStyle/>
          <a:p>
            <a:r>
              <a:rPr lang="en-US" dirty="0"/>
              <a:t>SBP: Systolic blood pressure at first exam</a:t>
            </a:r>
          </a:p>
          <a:p>
            <a:r>
              <a:rPr lang="en-US" dirty="0"/>
              <a:t>DBP: Diastolic blood pressure at first exam</a:t>
            </a:r>
          </a:p>
          <a:p>
            <a:r>
              <a:rPr lang="en-US" dirty="0"/>
              <a:t>CHOL: Serum </a:t>
            </a:r>
            <a:r>
              <a:rPr lang="en-US" dirty="0" err="1"/>
              <a:t>choloesterol</a:t>
            </a:r>
            <a:r>
              <a:rPr lang="en-US" dirty="0"/>
              <a:t> at first exam</a:t>
            </a:r>
          </a:p>
          <a:p>
            <a:r>
              <a:rPr lang="en-US" dirty="0"/>
              <a:t>CIG: Number of cigarettes smoked/day at first exam</a:t>
            </a:r>
          </a:p>
          <a:p>
            <a:r>
              <a:rPr lang="en-US" dirty="0"/>
              <a:t>DEATH: First biannual exam missed due to death; 0=”alive at tenth biannual exam.” (This exam </a:t>
            </a:r>
            <a:r>
              <a:rPr lang="en-US" dirty="0" err="1"/>
              <a:t>wasgiven</a:t>
            </a:r>
            <a:r>
              <a:rPr lang="en-US" dirty="0"/>
              <a:t> in the 18th year of the study.)</a:t>
            </a:r>
            <a:br>
              <a:rPr lang="en-US" dirty="0"/>
            </a:br>
            <a:r>
              <a:rPr lang="en-US" dirty="0"/>
              <a:t>CAUSE: 0=</a:t>
            </a:r>
            <a:r>
              <a:rPr lang="en-US" dirty="0" err="1"/>
              <a:t>aliv</a:t>
            </a:r>
            <a:r>
              <a:rPr lang="en-US" dirty="0"/>
              <a:t> e at exam 10, 1=Coronary Heart Disease (sudden), 2=CHD (not sudden), 3=Stroke,4=Other cardiovascular disease, 5=cancer, 6=other</a:t>
            </a:r>
          </a:p>
        </p:txBody>
      </p:sp>
    </p:spTree>
    <p:extLst>
      <p:ext uri="{BB962C8B-B14F-4D97-AF65-F5344CB8AC3E}">
        <p14:creationId xmlns:p14="http://schemas.microsoft.com/office/powerpoint/2010/main" val="63825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3FBC61-CD0D-41CE-9A83-506ECD93F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24">
            <a:extLst>
              <a:ext uri="{FF2B5EF4-FFF2-40B4-BE49-F238E27FC236}">
                <a16:creationId xmlns:a16="http://schemas.microsoft.com/office/drawing/2014/main" id="{8AFB9AE4-261F-422F-A069-0831DAA87A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6" name="Freeform 5">
              <a:extLst>
                <a:ext uri="{FF2B5EF4-FFF2-40B4-BE49-F238E27FC236}">
                  <a16:creationId xmlns:a16="http://schemas.microsoft.com/office/drawing/2014/main" id="{323DF226-1AD6-4EE4-8FBE-5C8462F1E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6">
              <a:extLst>
                <a:ext uri="{FF2B5EF4-FFF2-40B4-BE49-F238E27FC236}">
                  <a16:creationId xmlns:a16="http://schemas.microsoft.com/office/drawing/2014/main" id="{3E38D428-5C6E-4298-BB30-0EA973844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1387F8C5-4E1C-47CB-8AB8-5DC61420D9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8">
              <a:extLst>
                <a:ext uri="{FF2B5EF4-FFF2-40B4-BE49-F238E27FC236}">
                  <a16:creationId xmlns:a16="http://schemas.microsoft.com/office/drawing/2014/main" id="{810246E6-E725-4C39-BA95-8FDFD80A1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E03137BC-2FE6-45B9-8856-F39E03A04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F3101FE1-C08E-4484-ADE5-DB17BBDD1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F2090CA8-01B0-40C2-BD86-E30BB5355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917D8BBB-8FF4-411B-9EA4-C1B932ABBE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F943A388-6FD1-4827-8AEF-8606C506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CB441A35-663D-43D6-9B6A-115A710A0F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1AA24FE7-1875-4C6D-A5D1-323A449B73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16">
              <a:extLst>
                <a:ext uri="{FF2B5EF4-FFF2-40B4-BE49-F238E27FC236}">
                  <a16:creationId xmlns:a16="http://schemas.microsoft.com/office/drawing/2014/main" id="{D02E0254-D452-4E8C-9389-B408DA94BA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17">
              <a:extLst>
                <a:ext uri="{FF2B5EF4-FFF2-40B4-BE49-F238E27FC236}">
                  <a16:creationId xmlns:a16="http://schemas.microsoft.com/office/drawing/2014/main" id="{CFACF300-139F-4F70-A1C9-7609AED8D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18">
              <a:extLst>
                <a:ext uri="{FF2B5EF4-FFF2-40B4-BE49-F238E27FC236}">
                  <a16:creationId xmlns:a16="http://schemas.microsoft.com/office/drawing/2014/main" id="{13078353-E6C1-4681-864D-E5B7C7171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19">
              <a:extLst>
                <a:ext uri="{FF2B5EF4-FFF2-40B4-BE49-F238E27FC236}">
                  <a16:creationId xmlns:a16="http://schemas.microsoft.com/office/drawing/2014/main" id="{CBF69A10-A03B-408C-9169-7507A1CC2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0">
              <a:extLst>
                <a:ext uri="{FF2B5EF4-FFF2-40B4-BE49-F238E27FC236}">
                  <a16:creationId xmlns:a16="http://schemas.microsoft.com/office/drawing/2014/main" id="{9BD69CA3-ECB7-40EB-B653-0D901569F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21">
              <a:extLst>
                <a:ext uri="{FF2B5EF4-FFF2-40B4-BE49-F238E27FC236}">
                  <a16:creationId xmlns:a16="http://schemas.microsoft.com/office/drawing/2014/main" id="{BE58FF44-F5D4-4147-A274-5811A3150B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22">
              <a:extLst>
                <a:ext uri="{FF2B5EF4-FFF2-40B4-BE49-F238E27FC236}">
                  <a16:creationId xmlns:a16="http://schemas.microsoft.com/office/drawing/2014/main" id="{180F6156-4C1F-47DD-8EAA-B61524DAD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a:extLst>
                <a:ext uri="{FF2B5EF4-FFF2-40B4-BE49-F238E27FC236}">
                  <a16:creationId xmlns:a16="http://schemas.microsoft.com/office/drawing/2014/main" id="{5AFA346A-0F7B-4475-942A-5CE2627543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24">
              <a:extLst>
                <a:ext uri="{FF2B5EF4-FFF2-40B4-BE49-F238E27FC236}">
                  <a16:creationId xmlns:a16="http://schemas.microsoft.com/office/drawing/2014/main" id="{CC96A441-C33C-48EA-8B4F-B3FC170B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25">
              <a:extLst>
                <a:ext uri="{FF2B5EF4-FFF2-40B4-BE49-F238E27FC236}">
                  <a16:creationId xmlns:a16="http://schemas.microsoft.com/office/drawing/2014/main" id="{01939171-05AE-4968-8FAC-6134F5FF09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a:extLst>
              <a:ext uri="{FF2B5EF4-FFF2-40B4-BE49-F238E27FC236}">
                <a16:creationId xmlns:a16="http://schemas.microsoft.com/office/drawing/2014/main" id="{7164548A-3C6C-4158-99C7-4E9B9105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9" name="Rectangle 48">
              <a:extLst>
                <a:ext uri="{FF2B5EF4-FFF2-40B4-BE49-F238E27FC236}">
                  <a16:creationId xmlns:a16="http://schemas.microsoft.com/office/drawing/2014/main" id="{D6759045-E4AE-462A-BE52-785FA5066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22">
              <a:extLst>
                <a:ext uri="{FF2B5EF4-FFF2-40B4-BE49-F238E27FC236}">
                  <a16:creationId xmlns:a16="http://schemas.microsoft.com/office/drawing/2014/main" id="{84366824-8641-4381-9CFE-9BA1E91F8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21EE1D2-43E6-465B-8623-4E7B4FBCC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94B9682-1EFB-445B-8537-8F1191E69816}"/>
              </a:ext>
            </a:extLst>
          </p:cNvPr>
          <p:cNvSpPr>
            <a:spLocks noGrp="1"/>
          </p:cNvSpPr>
          <p:nvPr>
            <p:ph type="title"/>
          </p:nvPr>
        </p:nvSpPr>
        <p:spPr>
          <a:xfrm>
            <a:off x="888631" y="2358390"/>
            <a:ext cx="3524078" cy="2492405"/>
          </a:xfrm>
        </p:spPr>
        <p:txBody>
          <a:bodyPr>
            <a:normAutofit/>
          </a:bodyPr>
          <a:lstStyle/>
          <a:p>
            <a:pPr algn="ctr"/>
            <a:r>
              <a:rPr lang="en-US" dirty="0">
                <a:solidFill>
                  <a:srgbClr val="FFFFFF"/>
                </a:solidFill>
              </a:rPr>
              <a:t>Information about the data</a:t>
            </a:r>
          </a:p>
        </p:txBody>
      </p:sp>
      <p:pic>
        <p:nvPicPr>
          <p:cNvPr id="18" name="Picture 17">
            <a:extLst>
              <a:ext uri="{FF2B5EF4-FFF2-40B4-BE49-F238E27FC236}">
                <a16:creationId xmlns:a16="http://schemas.microsoft.com/office/drawing/2014/main" id="{D9646E3C-DE31-479A-88CD-F8FBA97074AC}"/>
              </a:ext>
            </a:extLst>
          </p:cNvPr>
          <p:cNvPicPr>
            <a:picLocks noChangeAspect="1"/>
          </p:cNvPicPr>
          <p:nvPr/>
        </p:nvPicPr>
        <p:blipFill rotWithShape="1">
          <a:blip r:embed="rId2"/>
          <a:srcRect r="-2" b="9981"/>
          <a:stretch/>
        </p:blipFill>
        <p:spPr>
          <a:xfrm>
            <a:off x="4587333" y="296857"/>
            <a:ext cx="3584584" cy="4147324"/>
          </a:xfrm>
          <a:prstGeom prst="rect">
            <a:avLst/>
          </a:prstGeom>
          <a:ln w="9525">
            <a:solidFill>
              <a:schemeClr val="tx1">
                <a:alpha val="20000"/>
              </a:schemeClr>
            </a:solidFill>
          </a:ln>
        </p:spPr>
      </p:pic>
      <p:pic>
        <p:nvPicPr>
          <p:cNvPr id="16" name="Picture 15">
            <a:extLst>
              <a:ext uri="{FF2B5EF4-FFF2-40B4-BE49-F238E27FC236}">
                <a16:creationId xmlns:a16="http://schemas.microsoft.com/office/drawing/2014/main" id="{763A0A4E-F79A-4C42-AFE1-D4AF06C1A5FE}"/>
              </a:ext>
            </a:extLst>
          </p:cNvPr>
          <p:cNvPicPr>
            <a:picLocks noChangeAspect="1"/>
          </p:cNvPicPr>
          <p:nvPr/>
        </p:nvPicPr>
        <p:blipFill rotWithShape="1">
          <a:blip r:embed="rId3"/>
          <a:srcRect r="-2" b="9981"/>
          <a:stretch/>
        </p:blipFill>
        <p:spPr>
          <a:xfrm>
            <a:off x="8330882" y="266700"/>
            <a:ext cx="3611741" cy="4177481"/>
          </a:xfrm>
          <a:prstGeom prst="rect">
            <a:avLst/>
          </a:prstGeom>
          <a:ln w="9525">
            <a:solidFill>
              <a:schemeClr val="tx1">
                <a:alpha val="20000"/>
              </a:schemeClr>
            </a:solidFill>
          </a:ln>
        </p:spPr>
      </p:pic>
      <p:sp>
        <p:nvSpPr>
          <p:cNvPr id="15" name="Content Placeholder 14">
            <a:extLst>
              <a:ext uri="{FF2B5EF4-FFF2-40B4-BE49-F238E27FC236}">
                <a16:creationId xmlns:a16="http://schemas.microsoft.com/office/drawing/2014/main" id="{7656E43D-5E9F-4406-B527-8F1A3F417C6E}"/>
              </a:ext>
            </a:extLst>
          </p:cNvPr>
          <p:cNvSpPr>
            <a:spLocks noGrp="1"/>
          </p:cNvSpPr>
          <p:nvPr>
            <p:ph idx="1"/>
          </p:nvPr>
        </p:nvSpPr>
        <p:spPr>
          <a:xfrm>
            <a:off x="5118447" y="4897607"/>
            <a:ext cx="6281873" cy="1154200"/>
          </a:xfrm>
        </p:spPr>
        <p:txBody>
          <a:bodyPr anchor="ctr">
            <a:normAutofit/>
          </a:bodyPr>
          <a:lstStyle/>
          <a:p>
            <a:r>
              <a:rPr lang="en-US" sz="1600" dirty="0"/>
              <a:t>&gt; hist(table(Age),col = c(1,2,3,4,5,6),main = "Age distribution of Patients by AGE")</a:t>
            </a:r>
          </a:p>
          <a:p>
            <a:r>
              <a:rPr lang="en-US" sz="1600" dirty="0"/>
              <a:t>&gt; hist(</a:t>
            </a:r>
            <a:r>
              <a:rPr lang="en-US" sz="1600" dirty="0" err="1"/>
              <a:t>Cholesterol,col</a:t>
            </a:r>
            <a:r>
              <a:rPr lang="en-US" sz="1600" dirty="0"/>
              <a:t> = c(1,2,3,4,5,6),main = "</a:t>
            </a:r>
            <a:r>
              <a:rPr lang="en-US" sz="1600" dirty="0" err="1"/>
              <a:t>Cholestrol</a:t>
            </a:r>
            <a:r>
              <a:rPr lang="en-US" sz="1600" dirty="0"/>
              <a:t> Levels in Patients")</a:t>
            </a:r>
          </a:p>
          <a:p>
            <a:endParaRPr lang="en-US" sz="1600" dirty="0"/>
          </a:p>
        </p:txBody>
      </p:sp>
    </p:spTree>
    <p:extLst>
      <p:ext uri="{BB962C8B-B14F-4D97-AF65-F5344CB8AC3E}">
        <p14:creationId xmlns:p14="http://schemas.microsoft.com/office/powerpoint/2010/main" val="208435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EF75-DD7D-4D09-B1CF-B3651660FA01}"/>
              </a:ext>
            </a:extLst>
          </p:cNvPr>
          <p:cNvSpPr>
            <a:spLocks noGrp="1"/>
          </p:cNvSpPr>
          <p:nvPr>
            <p:ph type="title"/>
          </p:nvPr>
        </p:nvSpPr>
        <p:spPr/>
        <p:txBody>
          <a:bodyPr/>
          <a:lstStyle/>
          <a:p>
            <a:pPr algn="ctr"/>
            <a:r>
              <a:rPr lang="en-US" dirty="0"/>
              <a:t>Methods used</a:t>
            </a:r>
          </a:p>
        </p:txBody>
      </p:sp>
      <p:sp>
        <p:nvSpPr>
          <p:cNvPr id="3" name="Content Placeholder 2">
            <a:extLst>
              <a:ext uri="{FF2B5EF4-FFF2-40B4-BE49-F238E27FC236}">
                <a16:creationId xmlns:a16="http://schemas.microsoft.com/office/drawing/2014/main" id="{E0F4C25D-4F0F-473D-8DF5-08F5A2F4239E}"/>
              </a:ext>
            </a:extLst>
          </p:cNvPr>
          <p:cNvSpPr>
            <a:spLocks noGrp="1"/>
          </p:cNvSpPr>
          <p:nvPr>
            <p:ph idx="1"/>
          </p:nvPr>
        </p:nvSpPr>
        <p:spPr/>
        <p:txBody>
          <a:bodyPr/>
          <a:lstStyle/>
          <a:p>
            <a:r>
              <a:rPr lang="en-US" dirty="0"/>
              <a:t>By using R we used </a:t>
            </a:r>
            <a:r>
              <a:rPr lang="en-US" dirty="0" err="1"/>
              <a:t>lm</a:t>
            </a:r>
            <a:r>
              <a:rPr lang="en-US" dirty="0"/>
              <a:t>() function and used Cholesterol as our response variable since we want to know what factor is most significant for the Cholesterol levels.</a:t>
            </a:r>
          </a:p>
          <a:p>
            <a:r>
              <a:rPr lang="en-US" dirty="0"/>
              <a:t>We remove least significant variables one by one to come up with the variables that means the most to out study.</a:t>
            </a:r>
          </a:p>
        </p:txBody>
      </p:sp>
    </p:spTree>
    <p:extLst>
      <p:ext uri="{BB962C8B-B14F-4D97-AF65-F5344CB8AC3E}">
        <p14:creationId xmlns:p14="http://schemas.microsoft.com/office/powerpoint/2010/main" val="36237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0DE43-FF6D-4618-BC91-A2632727BE6A}"/>
              </a:ext>
            </a:extLst>
          </p:cNvPr>
          <p:cNvSpPr>
            <a:spLocks noGrp="1"/>
          </p:cNvSpPr>
          <p:nvPr>
            <p:ph type="title"/>
          </p:nvPr>
        </p:nvSpPr>
        <p:spPr/>
        <p:txBody>
          <a:bodyPr/>
          <a:lstStyle/>
          <a:p>
            <a:pPr algn="ctr"/>
            <a:r>
              <a:rPr lang="en-US" dirty="0"/>
              <a:t>Multiple Linear Regression</a:t>
            </a:r>
          </a:p>
        </p:txBody>
      </p:sp>
      <p:sp>
        <p:nvSpPr>
          <p:cNvPr id="3" name="Content Placeholder 2">
            <a:extLst>
              <a:ext uri="{FF2B5EF4-FFF2-40B4-BE49-F238E27FC236}">
                <a16:creationId xmlns:a16="http://schemas.microsoft.com/office/drawing/2014/main" id="{D7192660-B719-468D-AA01-3466A08EE181}"/>
              </a:ext>
            </a:extLst>
          </p:cNvPr>
          <p:cNvSpPr>
            <a:spLocks noGrp="1"/>
          </p:cNvSpPr>
          <p:nvPr>
            <p:ph idx="1"/>
          </p:nvPr>
        </p:nvSpPr>
        <p:spPr/>
        <p:txBody>
          <a:bodyPr>
            <a:normAutofit fontScale="62500" lnSpcReduction="20000"/>
          </a:bodyPr>
          <a:lstStyle/>
          <a:p>
            <a:pPr marL="0" indent="-91440">
              <a:lnSpc>
                <a:spcPct val="120000"/>
              </a:lnSpc>
            </a:pPr>
            <a:r>
              <a:rPr lang="en-US" dirty="0"/>
              <a:t>&gt; model = </a:t>
            </a:r>
            <a:r>
              <a:rPr lang="en-US" dirty="0" err="1"/>
              <a:t>lm</a:t>
            </a:r>
            <a:r>
              <a:rPr lang="en-US" dirty="0"/>
              <a:t>(</a:t>
            </a:r>
            <a:r>
              <a:rPr lang="en-US" dirty="0" err="1"/>
              <a:t>Cholesterol~Age+Sex+SBP+DBP+CIG</a:t>
            </a:r>
            <a:r>
              <a:rPr lang="en-US" dirty="0"/>
              <a:t>)</a:t>
            </a:r>
          </a:p>
          <a:p>
            <a:pPr marL="0" indent="-91440">
              <a:lnSpc>
                <a:spcPct val="120000"/>
              </a:lnSpc>
            </a:pPr>
            <a:r>
              <a:rPr lang="en-US" dirty="0"/>
              <a:t>&gt; model</a:t>
            </a:r>
          </a:p>
          <a:p>
            <a:pPr marL="0" indent="-91440">
              <a:lnSpc>
                <a:spcPct val="120000"/>
              </a:lnSpc>
            </a:pPr>
            <a:endParaRPr lang="en-US" dirty="0"/>
          </a:p>
          <a:p>
            <a:pPr marL="0" indent="-91440">
              <a:lnSpc>
                <a:spcPct val="120000"/>
              </a:lnSpc>
            </a:pPr>
            <a:r>
              <a:rPr lang="en-US" dirty="0"/>
              <a:t>Call:</a:t>
            </a:r>
          </a:p>
          <a:p>
            <a:pPr marL="0" indent="-91440">
              <a:lnSpc>
                <a:spcPct val="120000"/>
              </a:lnSpc>
            </a:pPr>
            <a:r>
              <a:rPr lang="en-US" dirty="0" err="1"/>
              <a:t>lm</a:t>
            </a:r>
            <a:r>
              <a:rPr lang="en-US" dirty="0"/>
              <a:t>(formula = Cholesterol ~ Age + Sex + SBP + DBP + CIG)</a:t>
            </a:r>
          </a:p>
          <a:p>
            <a:pPr marL="0" indent="-91440">
              <a:lnSpc>
                <a:spcPct val="120000"/>
              </a:lnSpc>
            </a:pPr>
            <a:endParaRPr lang="en-US" dirty="0"/>
          </a:p>
          <a:p>
            <a:pPr marL="0" indent="-91440">
              <a:lnSpc>
                <a:spcPct val="120000"/>
              </a:lnSpc>
            </a:pPr>
            <a:r>
              <a:rPr lang="en-US" dirty="0"/>
              <a:t>Coefficients:</a:t>
            </a:r>
          </a:p>
          <a:p>
            <a:pPr marL="0" indent="-91440">
              <a:lnSpc>
                <a:spcPct val="120000"/>
              </a:lnSpc>
            </a:pPr>
            <a:r>
              <a:rPr lang="en-US" dirty="0"/>
              <a:t>(Intercept)          Age      </a:t>
            </a:r>
            <a:r>
              <a:rPr lang="en-US" dirty="0" err="1"/>
              <a:t>SexMALE</a:t>
            </a:r>
            <a:r>
              <a:rPr lang="en-US" dirty="0"/>
              <a:t>          SBP          DBP          CIG  </a:t>
            </a:r>
          </a:p>
          <a:p>
            <a:pPr marL="0" indent="-91440">
              <a:lnSpc>
                <a:spcPct val="120000"/>
              </a:lnSpc>
            </a:pPr>
            <a:r>
              <a:rPr lang="en-US" dirty="0"/>
              <a:t>  172.85555      0.78168    -17.63998      0.01716      0.28024      0.17267  </a:t>
            </a:r>
          </a:p>
          <a:p>
            <a:pPr marL="0" indent="-91440">
              <a:lnSpc>
                <a:spcPct val="120000"/>
              </a:lnSpc>
            </a:pPr>
            <a:endParaRPr lang="en-US" dirty="0"/>
          </a:p>
          <a:p>
            <a:pPr marL="0" indent="-91440">
              <a:lnSpc>
                <a:spcPct val="120000"/>
              </a:lnSpc>
            </a:pPr>
            <a:endParaRPr lang="en-US" dirty="0"/>
          </a:p>
        </p:txBody>
      </p:sp>
      <p:sp>
        <p:nvSpPr>
          <p:cNvPr id="4" name="Text Placeholder 3">
            <a:extLst>
              <a:ext uri="{FF2B5EF4-FFF2-40B4-BE49-F238E27FC236}">
                <a16:creationId xmlns:a16="http://schemas.microsoft.com/office/drawing/2014/main" id="{98BBAAFB-F428-47BD-A067-1B6337EB20EF}"/>
              </a:ext>
            </a:extLst>
          </p:cNvPr>
          <p:cNvSpPr>
            <a:spLocks noGrp="1"/>
          </p:cNvSpPr>
          <p:nvPr>
            <p:ph type="body" sz="half" idx="2"/>
          </p:nvPr>
        </p:nvSpPr>
        <p:spPr/>
        <p:txBody>
          <a:bodyPr/>
          <a:lstStyle/>
          <a:p>
            <a:endParaRPr lang="en-US" dirty="0"/>
          </a:p>
          <a:p>
            <a:r>
              <a:rPr lang="en-US" sz="2400" b="1" dirty="0">
                <a:solidFill>
                  <a:schemeClr val="accent1">
                    <a:lumMod val="75000"/>
                  </a:schemeClr>
                </a:solidFill>
              </a:rPr>
              <a:t>Here shown how to set up the Multiple Regression model using “Cholesterol” as response variable.</a:t>
            </a:r>
          </a:p>
          <a:p>
            <a:endParaRPr lang="en-US" sz="2400" b="1" dirty="0">
              <a:solidFill>
                <a:schemeClr val="accent1">
                  <a:lumMod val="75000"/>
                </a:schemeClr>
              </a:solidFill>
            </a:endParaRPr>
          </a:p>
        </p:txBody>
      </p:sp>
    </p:spTree>
    <p:extLst>
      <p:ext uri="{BB962C8B-B14F-4D97-AF65-F5344CB8AC3E}">
        <p14:creationId xmlns:p14="http://schemas.microsoft.com/office/powerpoint/2010/main" val="95635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1CDDC-89AA-44DA-B8A5-19D9FC912911}"/>
              </a:ext>
            </a:extLst>
          </p:cNvPr>
          <p:cNvSpPr>
            <a:spLocks noGrp="1"/>
          </p:cNvSpPr>
          <p:nvPr>
            <p:ph type="title"/>
          </p:nvPr>
        </p:nvSpPr>
        <p:spPr>
          <a:xfrm>
            <a:off x="838200" y="963877"/>
            <a:ext cx="3494362" cy="4930246"/>
          </a:xfrm>
        </p:spPr>
        <p:txBody>
          <a:bodyPr>
            <a:normAutofit/>
          </a:bodyPr>
          <a:lstStyle/>
          <a:p>
            <a:r>
              <a:rPr lang="en-US" sz="2400" b="1" dirty="0">
                <a:solidFill>
                  <a:schemeClr val="accent1">
                    <a:lumMod val="75000"/>
                  </a:schemeClr>
                </a:solidFill>
              </a:rPr>
              <a:t>Here shown the summary of our model which helps us define significance or our code by using </a:t>
            </a:r>
            <a:r>
              <a:rPr lang="en-US" sz="2400" b="1" dirty="0" err="1">
                <a:solidFill>
                  <a:schemeClr val="accent1">
                    <a:lumMod val="75000"/>
                  </a:schemeClr>
                </a:solidFill>
              </a:rPr>
              <a:t>Signif</a:t>
            </a:r>
            <a:r>
              <a:rPr lang="en-US" sz="2400" b="1" dirty="0">
                <a:solidFill>
                  <a:schemeClr val="accent1">
                    <a:lumMod val="75000"/>
                  </a:schemeClr>
                </a:solidFill>
              </a:rPr>
              <a:t>. Codes at the bottom.</a:t>
            </a:r>
            <a:br>
              <a:rPr lang="en-US" sz="2400" b="1" dirty="0">
                <a:solidFill>
                  <a:schemeClr val="accent1">
                    <a:lumMod val="75000"/>
                  </a:schemeClr>
                </a:solidFill>
              </a:rPr>
            </a:br>
            <a:br>
              <a:rPr lang="en-US" sz="2400" b="1" dirty="0">
                <a:solidFill>
                  <a:schemeClr val="accent1">
                    <a:lumMod val="75000"/>
                  </a:schemeClr>
                </a:solidFill>
              </a:rPr>
            </a:br>
            <a:r>
              <a:rPr lang="en-US" sz="2400" b="1" dirty="0">
                <a:solidFill>
                  <a:schemeClr val="accent1">
                    <a:lumMod val="75000"/>
                  </a:schemeClr>
                </a:solidFill>
              </a:rPr>
              <a:t>Using this process multiple time till removing the least relative variable each time leads us to the most significant variable.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8F499D-18C8-40ED-B0AC-A8717CDF2167}"/>
              </a:ext>
            </a:extLst>
          </p:cNvPr>
          <p:cNvSpPr>
            <a:spLocks noGrp="1"/>
          </p:cNvSpPr>
          <p:nvPr>
            <p:ph idx="1"/>
          </p:nvPr>
        </p:nvSpPr>
        <p:spPr>
          <a:xfrm>
            <a:off x="4976031" y="963877"/>
            <a:ext cx="6377769" cy="4930246"/>
          </a:xfrm>
        </p:spPr>
        <p:txBody>
          <a:bodyPr anchor="ctr">
            <a:normAutofit/>
          </a:bodyPr>
          <a:lstStyle/>
          <a:p>
            <a:pPr marL="0" indent="-91440"/>
            <a:r>
              <a:rPr lang="en-US" sz="1300"/>
              <a:t>&gt; summary(model)</a:t>
            </a:r>
          </a:p>
          <a:p>
            <a:pPr marL="0" indent="-91440"/>
            <a:r>
              <a:rPr lang="en-US" sz="1300"/>
              <a:t>lm(formula = Cholesterol ~ Age + Sex + SBP + DBP + CIG)</a:t>
            </a:r>
          </a:p>
          <a:p>
            <a:pPr marL="0" indent="-91440"/>
            <a:r>
              <a:rPr lang="en-US" sz="1300"/>
              <a:t>Residuals:</a:t>
            </a:r>
          </a:p>
          <a:p>
            <a:pPr marL="0" indent="-91440"/>
            <a:r>
              <a:rPr lang="en-US" sz="1300"/>
              <a:t>     Min       1Q   Median       3Q      Max </a:t>
            </a:r>
          </a:p>
          <a:p>
            <a:pPr marL="0" indent="-91440"/>
            <a:r>
              <a:rPr lang="en-US" sz="1300"/>
              <a:t>-130.473  -30.552   -3.035   27.983  189.586 </a:t>
            </a:r>
          </a:p>
          <a:p>
            <a:pPr marL="0" indent="-91440"/>
            <a:r>
              <a:rPr lang="en-US" sz="1300"/>
              <a:t>Coefficients:</a:t>
            </a:r>
          </a:p>
          <a:p>
            <a:pPr marL="0" indent="-91440"/>
            <a:r>
              <a:rPr lang="en-US" sz="1300"/>
              <a:t>             Estimate Std. Error t value Pr(&gt;|t|)    </a:t>
            </a:r>
          </a:p>
          <a:p>
            <a:pPr marL="0" indent="-91440"/>
            <a:r>
              <a:rPr lang="en-US" sz="1300"/>
              <a:t>(Intercept) 172.85555   15.52220  11.136  &lt; 2e-16 ***</a:t>
            </a:r>
          </a:p>
          <a:p>
            <a:pPr marL="0" indent="-91440"/>
            <a:r>
              <a:rPr lang="en-US" sz="1300"/>
              <a:t>Age           0.78168    0.26271   2.975  0.00298 ** </a:t>
            </a:r>
          </a:p>
          <a:p>
            <a:pPr marL="0" indent="-91440"/>
            <a:r>
              <a:rPr lang="en-US" sz="1300"/>
              <a:t>SexMALE     -17.63998    2.67251  -6.601  5.8e-11 ***</a:t>
            </a:r>
          </a:p>
          <a:p>
            <a:pPr marL="0" indent="-91440"/>
            <a:r>
              <a:rPr lang="en-US" sz="1300"/>
              <a:t>SBP           0.01716    0.07319   0.234  0.81469    </a:t>
            </a:r>
          </a:p>
          <a:p>
            <a:pPr marL="0" indent="-91440"/>
            <a:r>
              <a:rPr lang="en-US" sz="1300"/>
              <a:t>DBP           0.28024    0.14135   1.983  0.04761 *  </a:t>
            </a:r>
          </a:p>
          <a:p>
            <a:pPr marL="0" indent="-91440"/>
            <a:r>
              <a:rPr lang="en-US" sz="1300"/>
              <a:t>CIG           0.17267    0.11510   1.500  0.13378    </a:t>
            </a:r>
          </a:p>
          <a:p>
            <a:pPr marL="0" indent="-91440"/>
            <a:r>
              <a:rPr lang="en-US" sz="1300"/>
              <a:t>---</a:t>
            </a:r>
          </a:p>
          <a:p>
            <a:pPr marL="0" indent="-91440"/>
            <a:r>
              <a:rPr lang="en-US" sz="1300"/>
              <a:t>Signif. codes:  0 ‘***’ 0.001 ‘**’ 0.01 ‘*’ 0.05 ‘.’ 0.1 ‘ ’ 1</a:t>
            </a:r>
          </a:p>
          <a:p>
            <a:endParaRPr lang="en-US" sz="1300"/>
          </a:p>
        </p:txBody>
      </p:sp>
    </p:spTree>
    <p:extLst>
      <p:ext uri="{BB962C8B-B14F-4D97-AF65-F5344CB8AC3E}">
        <p14:creationId xmlns:p14="http://schemas.microsoft.com/office/powerpoint/2010/main" val="224675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6660-C0E6-41C1-A054-13F86AA0C8F0}"/>
              </a:ext>
            </a:extLst>
          </p:cNvPr>
          <p:cNvSpPr>
            <a:spLocks noGrp="1"/>
          </p:cNvSpPr>
          <p:nvPr>
            <p:ph type="title"/>
          </p:nvPr>
        </p:nvSpPr>
        <p:spPr/>
        <p:txBody>
          <a:bodyPr/>
          <a:lstStyle/>
          <a:p>
            <a:pPr algn="ctr"/>
            <a:r>
              <a:rPr lang="en-US" dirty="0"/>
              <a:t>Conclusion</a:t>
            </a:r>
          </a:p>
        </p:txBody>
      </p:sp>
      <p:sp>
        <p:nvSpPr>
          <p:cNvPr id="4" name="Content Placeholder 3">
            <a:extLst>
              <a:ext uri="{FF2B5EF4-FFF2-40B4-BE49-F238E27FC236}">
                <a16:creationId xmlns:a16="http://schemas.microsoft.com/office/drawing/2014/main" id="{ED4990ED-FCE1-4525-A15A-32E317242C2B}"/>
              </a:ext>
            </a:extLst>
          </p:cNvPr>
          <p:cNvSpPr>
            <a:spLocks noGrp="1"/>
          </p:cNvSpPr>
          <p:nvPr>
            <p:ph sz="half" idx="1"/>
          </p:nvPr>
        </p:nvSpPr>
        <p:spPr/>
        <p:txBody>
          <a:bodyPr>
            <a:normAutofit fontScale="55000" lnSpcReduction="20000"/>
          </a:bodyPr>
          <a:lstStyle/>
          <a:p>
            <a:r>
              <a:rPr lang="en-US" dirty="0"/>
              <a:t>&gt; summary(model3)</a:t>
            </a:r>
          </a:p>
          <a:p>
            <a:r>
              <a:rPr lang="en-US" dirty="0"/>
              <a:t>Call:</a:t>
            </a:r>
          </a:p>
          <a:p>
            <a:r>
              <a:rPr lang="en-US" dirty="0" err="1"/>
              <a:t>lm</a:t>
            </a:r>
            <a:r>
              <a:rPr lang="en-US" dirty="0"/>
              <a:t>(formula = Cholesterol ~ SBP + DBP + CIG)</a:t>
            </a:r>
          </a:p>
          <a:p>
            <a:r>
              <a:rPr lang="en-US" dirty="0"/>
              <a:t>Residuals:</a:t>
            </a:r>
          </a:p>
          <a:p>
            <a:r>
              <a:rPr lang="en-US" dirty="0"/>
              <a:t>     Min       1Q   Median       3Q      Max </a:t>
            </a:r>
          </a:p>
          <a:p>
            <a:r>
              <a:rPr lang="en-US" dirty="0"/>
              <a:t>-132.028  -31.542   -3.822   28.581  200.734 </a:t>
            </a:r>
          </a:p>
          <a:p>
            <a:r>
              <a:rPr lang="en-US" dirty="0"/>
              <a:t>Coefficients:</a:t>
            </a:r>
          </a:p>
          <a:p>
            <a:r>
              <a:rPr lang="en-US" dirty="0"/>
              <a:t>             Estimate Std. Error t value </a:t>
            </a:r>
            <a:r>
              <a:rPr lang="en-US" dirty="0" err="1"/>
              <a:t>Pr</a:t>
            </a:r>
            <a:r>
              <a:rPr lang="en-US" dirty="0"/>
              <a:t>(&gt;|t|)    </a:t>
            </a:r>
          </a:p>
          <a:p>
            <a:r>
              <a:rPr lang="en-US" dirty="0"/>
              <a:t>(Intercept) 203.37236    8.05512  25.248   &lt;2e-16 ***</a:t>
            </a:r>
          </a:p>
          <a:p>
            <a:r>
              <a:rPr lang="en-US" dirty="0"/>
              <a:t>SBP           0.11810    0.07196   1.641    0.101    </a:t>
            </a:r>
          </a:p>
          <a:p>
            <a:r>
              <a:rPr lang="en-US" dirty="0"/>
              <a:t>DBP           0.16722    0.14176   1.180    0.238    </a:t>
            </a:r>
          </a:p>
          <a:p>
            <a:r>
              <a:rPr lang="en-US" dirty="0"/>
              <a:t>CIG          -0.16191    0.10637  -1.522    0.128    </a:t>
            </a:r>
          </a:p>
          <a:p>
            <a:r>
              <a:rPr lang="en-US" dirty="0"/>
              <a:t>---</a:t>
            </a:r>
          </a:p>
          <a:p>
            <a:r>
              <a:rPr lang="en-US" dirty="0" err="1"/>
              <a:t>Signif</a:t>
            </a:r>
            <a:r>
              <a:rPr lang="en-US" dirty="0"/>
              <a:t>. codes:  0 ‘***’ 0.001 ‘**’ 0.01 ‘*’ 0.05 ‘.’ 0.1 ‘ ’ 1</a:t>
            </a:r>
          </a:p>
        </p:txBody>
      </p:sp>
      <p:sp>
        <p:nvSpPr>
          <p:cNvPr id="5" name="Content Placeholder 4">
            <a:extLst>
              <a:ext uri="{FF2B5EF4-FFF2-40B4-BE49-F238E27FC236}">
                <a16:creationId xmlns:a16="http://schemas.microsoft.com/office/drawing/2014/main" id="{290BA408-CBF6-4840-9D45-854DF1462CFE}"/>
              </a:ext>
            </a:extLst>
          </p:cNvPr>
          <p:cNvSpPr>
            <a:spLocks noGrp="1"/>
          </p:cNvSpPr>
          <p:nvPr>
            <p:ph sz="half" idx="2"/>
          </p:nvPr>
        </p:nvSpPr>
        <p:spPr/>
        <p:txBody>
          <a:bodyPr>
            <a:noAutofit/>
          </a:bodyPr>
          <a:lstStyle/>
          <a:p>
            <a:r>
              <a:rPr lang="en-US" sz="2600" b="1" dirty="0">
                <a:solidFill>
                  <a:srgbClr val="7030A0"/>
                </a:solidFill>
              </a:rPr>
              <a:t>After using methods shown and we conclude that SBP, DBP and CIG are the significant variables.</a:t>
            </a:r>
          </a:p>
          <a:p>
            <a:r>
              <a:rPr lang="en-US" sz="2600" b="1" dirty="0">
                <a:solidFill>
                  <a:srgbClr val="7030A0"/>
                </a:solidFill>
              </a:rPr>
              <a:t>DBP (</a:t>
            </a:r>
            <a:r>
              <a:rPr lang="en-US" sz="2600" dirty="0">
                <a:solidFill>
                  <a:srgbClr val="7030A0"/>
                </a:solidFill>
              </a:rPr>
              <a:t>Diastolic blood pressure at first exam</a:t>
            </a:r>
            <a:r>
              <a:rPr lang="en-US" sz="2600" b="1" dirty="0">
                <a:solidFill>
                  <a:srgbClr val="7030A0"/>
                </a:solidFill>
              </a:rPr>
              <a:t>) is the most significant variable out of all variables.</a:t>
            </a:r>
          </a:p>
          <a:p>
            <a:r>
              <a:rPr lang="en-US" sz="2600" b="1" dirty="0">
                <a:solidFill>
                  <a:srgbClr val="7030A0"/>
                </a:solidFill>
              </a:rPr>
              <a:t>Also all 3 variables have P value greater that 0.05 which is the proof of significance.</a:t>
            </a:r>
          </a:p>
        </p:txBody>
      </p:sp>
    </p:spTree>
    <p:extLst>
      <p:ext uri="{BB962C8B-B14F-4D97-AF65-F5344CB8AC3E}">
        <p14:creationId xmlns:p14="http://schemas.microsoft.com/office/powerpoint/2010/main" val="47660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644</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Umang Godhani</vt:lpstr>
      <vt:lpstr>Data Discription</vt:lpstr>
      <vt:lpstr>Purpose</vt:lpstr>
      <vt:lpstr>Variables in data</vt:lpstr>
      <vt:lpstr>Information about the data</vt:lpstr>
      <vt:lpstr>Methods used</vt:lpstr>
      <vt:lpstr>Multiple Linear Regression</vt:lpstr>
      <vt:lpstr>Here shown the summary of our model which helps us define significance or our code by using Signif. Codes at the bottom.  Using this process multiple time till removing the least relative variable each time leads us to the most significant variable.</vt:lpstr>
      <vt:lpstr>Conclusion</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Umang Godhani</dc:title>
  <dc:creator>Umang Godhani</dc:creator>
  <cp:lastModifiedBy>Umang Godhani</cp:lastModifiedBy>
  <cp:revision>5</cp:revision>
  <dcterms:created xsi:type="dcterms:W3CDTF">2019-05-01T23:05:21Z</dcterms:created>
  <dcterms:modified xsi:type="dcterms:W3CDTF">2019-05-01T23:42:19Z</dcterms:modified>
</cp:coreProperties>
</file>