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24" autoAdjust="0"/>
  </p:normalViewPr>
  <p:slideViewPr>
    <p:cSldViewPr snapToGrid="0">
      <p:cViewPr varScale="1">
        <p:scale>
          <a:sx n="63" d="100"/>
          <a:sy n="63" d="100"/>
        </p:scale>
        <p:origin x="25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7A9-BFB6-4461-A212-9308F25CB9F4}" type="datetimeFigureOut">
              <a:rPr lang="en-IN" smtClean="0"/>
              <a:t>10-07-2024</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27228-CF7A-4241-820B-5080495907BE}" type="slidenum">
              <a:rPr lang="en-IN" smtClean="0"/>
              <a:t>‹#›</a:t>
            </a:fld>
            <a:endParaRPr lang="en-IN"/>
          </a:p>
        </p:txBody>
      </p:sp>
    </p:spTree>
    <p:extLst>
      <p:ext uri="{BB962C8B-B14F-4D97-AF65-F5344CB8AC3E}">
        <p14:creationId xmlns:p14="http://schemas.microsoft.com/office/powerpoint/2010/main" val="2542700301"/>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27228-CF7A-4241-820B-5080495907BE}" type="slidenum">
              <a:rPr lang="en-IN" smtClean="0"/>
              <a:t>1</a:t>
            </a:fld>
            <a:endParaRPr lang="en-IN"/>
          </a:p>
        </p:txBody>
      </p:sp>
    </p:spTree>
    <p:extLst>
      <p:ext uri="{BB962C8B-B14F-4D97-AF65-F5344CB8AC3E}">
        <p14:creationId xmlns:p14="http://schemas.microsoft.com/office/powerpoint/2010/main" val="221834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EFB539-70CC-451B-BA9F-93DD8DC26CD5}"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22209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FB539-70CC-451B-BA9F-93DD8DC26CD5}"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96241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FB539-70CC-451B-BA9F-93DD8DC26CD5}"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30098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FB539-70CC-451B-BA9F-93DD8DC26CD5}"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165606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FB539-70CC-451B-BA9F-93DD8DC26CD5}"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417505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FB539-70CC-451B-BA9F-93DD8DC26CD5}"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23192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FB539-70CC-451B-BA9F-93DD8DC26CD5}"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35143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FB539-70CC-451B-BA9F-93DD8DC26CD5}"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327730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FB539-70CC-451B-BA9F-93DD8DC26CD5}"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199708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9EFB539-70CC-451B-BA9F-93DD8DC26CD5}"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238906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9EFB539-70CC-451B-BA9F-93DD8DC26CD5}"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119E6-ACAD-4279-9EA7-633AC79E3902}" type="slidenum">
              <a:rPr lang="en-IN" smtClean="0"/>
              <a:t>‹#›</a:t>
            </a:fld>
            <a:endParaRPr lang="en-IN"/>
          </a:p>
        </p:txBody>
      </p:sp>
    </p:spTree>
    <p:extLst>
      <p:ext uri="{BB962C8B-B14F-4D97-AF65-F5344CB8AC3E}">
        <p14:creationId xmlns:p14="http://schemas.microsoft.com/office/powerpoint/2010/main" val="242611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82000"/>
                  </a:schemeClr>
                </a:solidFill>
              </a:defRPr>
            </a:lvl1pPr>
          </a:lstStyle>
          <a:p>
            <a:fld id="{D9EFB539-70CC-451B-BA9F-93DD8DC26CD5}" type="datetimeFigureOut">
              <a:rPr lang="en-IN" smtClean="0"/>
              <a:t>10-07-2024</a:t>
            </a:fld>
            <a:endParaRPr lang="en-IN"/>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82000"/>
                  </a:schemeClr>
                </a:solidFill>
              </a:defRPr>
            </a:lvl1pPr>
          </a:lstStyle>
          <a:p>
            <a:fld id="{079119E6-ACAD-4279-9EA7-633AC79E3902}" type="slidenum">
              <a:rPr lang="en-IN" smtClean="0"/>
              <a:t>‹#›</a:t>
            </a:fld>
            <a:endParaRPr lang="en-IN"/>
          </a:p>
        </p:txBody>
      </p:sp>
    </p:spTree>
    <p:extLst>
      <p:ext uri="{BB962C8B-B14F-4D97-AF65-F5344CB8AC3E}">
        <p14:creationId xmlns:p14="http://schemas.microsoft.com/office/powerpoint/2010/main" val="33156945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sv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9502F6DA-9C73-1683-C8D8-7F9A526837F4}"/>
              </a:ext>
            </a:extLst>
          </p:cNvPr>
          <p:cNvGrpSpPr/>
          <p:nvPr/>
        </p:nvGrpSpPr>
        <p:grpSpPr>
          <a:xfrm>
            <a:off x="0" y="-11122"/>
            <a:ext cx="6858000" cy="1066800"/>
            <a:chOff x="0" y="-7669"/>
            <a:chExt cx="6858000" cy="1066800"/>
          </a:xfrm>
        </p:grpSpPr>
        <p:grpSp>
          <p:nvGrpSpPr>
            <p:cNvPr id="31" name="Group 30">
              <a:extLst>
                <a:ext uri="{FF2B5EF4-FFF2-40B4-BE49-F238E27FC236}">
                  <a16:creationId xmlns:a16="http://schemas.microsoft.com/office/drawing/2014/main" id="{F777CD07-2F8A-C432-22DC-22FD6E1FA34B}"/>
                </a:ext>
              </a:extLst>
            </p:cNvPr>
            <p:cNvGrpSpPr/>
            <p:nvPr/>
          </p:nvGrpSpPr>
          <p:grpSpPr>
            <a:xfrm>
              <a:off x="0" y="-7669"/>
              <a:ext cx="6858000" cy="1066800"/>
              <a:chOff x="0" y="-7669"/>
              <a:chExt cx="6858000" cy="1066800"/>
            </a:xfrm>
          </p:grpSpPr>
          <p:sp>
            <p:nvSpPr>
              <p:cNvPr id="5" name="Rectangle 4">
                <a:extLst>
                  <a:ext uri="{FF2B5EF4-FFF2-40B4-BE49-F238E27FC236}">
                    <a16:creationId xmlns:a16="http://schemas.microsoft.com/office/drawing/2014/main" id="{670C8F3B-B8E5-36D7-87E4-E07F568682C0}"/>
                  </a:ext>
                </a:extLst>
              </p:cNvPr>
              <p:cNvSpPr/>
              <p:nvPr/>
            </p:nvSpPr>
            <p:spPr>
              <a:xfrm>
                <a:off x="0" y="-7669"/>
                <a:ext cx="6858000" cy="10668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F5E7319-E3DC-62B0-E191-61EC33F4535E}"/>
                  </a:ext>
                </a:extLst>
              </p:cNvPr>
              <p:cNvSpPr txBox="1"/>
              <p:nvPr/>
            </p:nvSpPr>
            <p:spPr>
              <a:xfrm>
                <a:off x="1028700" y="74082"/>
                <a:ext cx="4611213" cy="646331"/>
              </a:xfrm>
              <a:prstGeom prst="rect">
                <a:avLst/>
              </a:prstGeom>
              <a:noFill/>
            </p:spPr>
            <p:txBody>
              <a:bodyPr wrap="square" rtlCol="0">
                <a:spAutoFit/>
              </a:bodyPr>
              <a:lstStyle/>
              <a:p>
                <a:pPr algn="ctr"/>
                <a:r>
                  <a:rPr lang="en-IN">
                    <a:solidFill>
                      <a:schemeClr val="accent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Hydrodynamics of  </a:t>
                </a:r>
              </a:p>
              <a:p>
                <a:pPr algn="ctr"/>
                <a:r>
                  <a:rPr lang="en-IN">
                    <a:solidFill>
                      <a:schemeClr val="accent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Linked Model Micro-Swimmers</a:t>
                </a:r>
                <a:endParaRPr lang="en-IN" dirty="0">
                  <a:solidFill>
                    <a:schemeClr val="accent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TextBox 6">
                <a:extLst>
                  <a:ext uri="{FF2B5EF4-FFF2-40B4-BE49-F238E27FC236}">
                    <a16:creationId xmlns:a16="http://schemas.microsoft.com/office/drawing/2014/main" id="{A0DA7BC2-DA14-6984-7030-90FBCA5A8263}"/>
                  </a:ext>
                </a:extLst>
              </p:cNvPr>
              <p:cNvSpPr txBox="1"/>
              <p:nvPr/>
            </p:nvSpPr>
            <p:spPr>
              <a:xfrm>
                <a:off x="1203475" y="720413"/>
                <a:ext cx="4486182" cy="307777"/>
              </a:xfrm>
              <a:prstGeom prst="rect">
                <a:avLst/>
              </a:prstGeom>
              <a:noFill/>
            </p:spPr>
            <p:txBody>
              <a:bodyPr wrap="square" rtlCol="0">
                <a:spAutoFit/>
              </a:bodyPr>
              <a:lstStyle/>
              <a:p>
                <a:pPr algn="ctr"/>
                <a:r>
                  <a:rPr lang="en-IN" sz="1400" dirty="0">
                    <a:solidFill>
                      <a:schemeClr val="accent2">
                        <a:lumMod val="20000"/>
                        <a:lumOff val="80000"/>
                      </a:schemeClr>
                    </a:solidFill>
                  </a:rPr>
                  <a:t>Umang Garg  (221156) under Prof. Akash Choudhary</a:t>
                </a:r>
              </a:p>
            </p:txBody>
          </p:sp>
        </p:grpSp>
        <p:pic>
          <p:nvPicPr>
            <p:cNvPr id="10" name="Picture 9" descr="A black background with a black square&#10;&#10;Description automatically generated with medium confidence">
              <a:extLst>
                <a:ext uri="{FF2B5EF4-FFF2-40B4-BE49-F238E27FC236}">
                  <a16:creationId xmlns:a16="http://schemas.microsoft.com/office/drawing/2014/main" id="{F8917B8A-9CB2-25DB-B5CD-83CDD794A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96" y="135444"/>
              <a:ext cx="795909" cy="795909"/>
            </a:xfrm>
            <a:prstGeom prst="rect">
              <a:avLst/>
            </a:prstGeom>
          </p:spPr>
        </p:pic>
        <p:pic>
          <p:nvPicPr>
            <p:cNvPr id="12" name="Picture 11" descr="A blue oval with black text and a torch&#10;&#10;Description automatically generated">
              <a:extLst>
                <a:ext uri="{FF2B5EF4-FFF2-40B4-BE49-F238E27FC236}">
                  <a16:creationId xmlns:a16="http://schemas.microsoft.com/office/drawing/2014/main" id="{76979D15-878B-39F6-E21A-4775C3608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401" y="135444"/>
              <a:ext cx="1019110" cy="795909"/>
            </a:xfrm>
            <a:prstGeom prst="rect">
              <a:avLst/>
            </a:prstGeom>
          </p:spPr>
        </p:pic>
      </p:grpSp>
      <p:grpSp>
        <p:nvGrpSpPr>
          <p:cNvPr id="33" name="Group 32">
            <a:extLst>
              <a:ext uri="{FF2B5EF4-FFF2-40B4-BE49-F238E27FC236}">
                <a16:creationId xmlns:a16="http://schemas.microsoft.com/office/drawing/2014/main" id="{FF969357-1065-F10E-F0A6-E9B297D08AE2}"/>
              </a:ext>
            </a:extLst>
          </p:cNvPr>
          <p:cNvGrpSpPr/>
          <p:nvPr/>
        </p:nvGrpSpPr>
        <p:grpSpPr>
          <a:xfrm>
            <a:off x="116394" y="1202244"/>
            <a:ext cx="3261581" cy="253916"/>
            <a:chOff x="116394" y="1202244"/>
            <a:chExt cx="3261581" cy="253916"/>
          </a:xfrm>
        </p:grpSpPr>
        <p:sp>
          <p:nvSpPr>
            <p:cNvPr id="14" name="TextBox 13">
              <a:extLst>
                <a:ext uri="{FF2B5EF4-FFF2-40B4-BE49-F238E27FC236}">
                  <a16:creationId xmlns:a16="http://schemas.microsoft.com/office/drawing/2014/main" id="{41787986-6D22-CC8B-4BF9-41FC67FA95E6}"/>
                </a:ext>
              </a:extLst>
            </p:cNvPr>
            <p:cNvSpPr txBox="1"/>
            <p:nvPr/>
          </p:nvSpPr>
          <p:spPr>
            <a:xfrm>
              <a:off x="116396" y="1202244"/>
              <a:ext cx="3261579" cy="253916"/>
            </a:xfrm>
            <a:prstGeom prst="rect">
              <a:avLst/>
            </a:prstGeom>
            <a:solidFill>
              <a:schemeClr val="accent2">
                <a:lumMod val="40000"/>
                <a:lumOff val="60000"/>
              </a:schemeClr>
            </a:solidFill>
          </p:spPr>
          <p:txBody>
            <a:bodyPr wrap="square" rtlCol="0">
              <a:spAutoFit/>
            </a:bodyPr>
            <a:lstStyle/>
            <a:p>
              <a:pPr algn="ctr"/>
              <a:r>
                <a:rPr lang="en-IN" sz="1050" dirty="0">
                  <a:latin typeface="Cambria" panose="02040503050406030204" pitchFamily="18" charset="0"/>
                  <a:ea typeface="Cambria" panose="02040503050406030204" pitchFamily="18" charset="0"/>
                </a:rPr>
                <a:t>Introduction</a:t>
              </a:r>
            </a:p>
          </p:txBody>
        </p:sp>
        <p:cxnSp>
          <p:nvCxnSpPr>
            <p:cNvPr id="24" name="Straight Connector 23">
              <a:extLst>
                <a:ext uri="{FF2B5EF4-FFF2-40B4-BE49-F238E27FC236}">
                  <a16:creationId xmlns:a16="http://schemas.microsoft.com/office/drawing/2014/main" id="{E4BAA81C-3ECB-FB0E-127E-2A704F8CC87E}"/>
                </a:ext>
              </a:extLst>
            </p:cNvPr>
            <p:cNvCxnSpPr>
              <a:cxnSpLocks/>
            </p:cNvCxnSpPr>
            <p:nvPr/>
          </p:nvCxnSpPr>
          <p:spPr>
            <a:xfrm>
              <a:off x="116394" y="1424782"/>
              <a:ext cx="3261579" cy="0"/>
            </a:xfrm>
            <a:prstGeom prst="line">
              <a:avLst/>
            </a:prstGeom>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138E1A09-640A-228B-D1C2-EE71CD710C61}"/>
              </a:ext>
            </a:extLst>
          </p:cNvPr>
          <p:cNvSpPr txBox="1"/>
          <p:nvPr/>
        </p:nvSpPr>
        <p:spPr>
          <a:xfrm>
            <a:off x="116395" y="1494632"/>
            <a:ext cx="3261579" cy="1477328"/>
          </a:xfrm>
          <a:prstGeom prst="rect">
            <a:avLst/>
          </a:prstGeom>
          <a:noFill/>
        </p:spPr>
        <p:txBody>
          <a:bodyPr wrap="square" rtlCol="0">
            <a:spAutoFit/>
          </a:bodyPr>
          <a:lstStyle/>
          <a:p>
            <a:pPr algn="just"/>
            <a:r>
              <a:rPr lang="en-US" sz="900" b="0" i="0" dirty="0">
                <a:effectLst/>
                <a:latin typeface="Times New Roman" panose="02020603050405020304" pitchFamily="18" charset="0"/>
                <a:cs typeface="Times New Roman" panose="02020603050405020304" pitchFamily="18" charset="0"/>
              </a:rPr>
              <a:t>In the usual case of swimming of a human being in water, the displacement gained in the first half period of the cyclic motion is not cancelled out by that of the second half period predominantly because of the inertial effects. Such a mechanism, however, does not work in the microscopic world of biological objects (such as bacteria), where the effects of inertia are not important, and the viscous effects dominate. So, for the case of low Reynolds number, we need to break this time reversal symmetry. To do so, we design some micro swimmers which have more than one degree of freedom.</a:t>
            </a:r>
            <a:endParaRPr lang="en-US" sz="900" dirty="0">
              <a:effectLst/>
              <a:latin typeface="Times New Roman" panose="02020603050405020304" pitchFamily="18" charset="0"/>
              <a:cs typeface="Times New Roman" panose="02020603050405020304" pitchFamily="18" charset="0"/>
            </a:endParaRPr>
          </a:p>
        </p:txBody>
      </p:sp>
      <p:grpSp>
        <p:nvGrpSpPr>
          <p:cNvPr id="47" name="Group 46">
            <a:extLst>
              <a:ext uri="{FF2B5EF4-FFF2-40B4-BE49-F238E27FC236}">
                <a16:creationId xmlns:a16="http://schemas.microsoft.com/office/drawing/2014/main" id="{08FBFFAA-70DB-340B-16BC-CCB4EE81460E}"/>
              </a:ext>
            </a:extLst>
          </p:cNvPr>
          <p:cNvGrpSpPr/>
          <p:nvPr/>
        </p:nvGrpSpPr>
        <p:grpSpPr>
          <a:xfrm>
            <a:off x="116394" y="2983747"/>
            <a:ext cx="3261581" cy="253916"/>
            <a:chOff x="116394" y="1202244"/>
            <a:chExt cx="3261581" cy="253916"/>
          </a:xfrm>
        </p:grpSpPr>
        <p:sp>
          <p:nvSpPr>
            <p:cNvPr id="48" name="TextBox 47">
              <a:extLst>
                <a:ext uri="{FF2B5EF4-FFF2-40B4-BE49-F238E27FC236}">
                  <a16:creationId xmlns:a16="http://schemas.microsoft.com/office/drawing/2014/main" id="{27A04BE5-0BA5-FFB7-4F65-BC2C77258DC7}"/>
                </a:ext>
              </a:extLst>
            </p:cNvPr>
            <p:cNvSpPr txBox="1"/>
            <p:nvPr/>
          </p:nvSpPr>
          <p:spPr>
            <a:xfrm>
              <a:off x="116396" y="1202244"/>
              <a:ext cx="3261579" cy="253916"/>
            </a:xfrm>
            <a:prstGeom prst="rect">
              <a:avLst/>
            </a:prstGeom>
            <a:solidFill>
              <a:schemeClr val="accent2">
                <a:lumMod val="40000"/>
                <a:lumOff val="60000"/>
              </a:schemeClr>
            </a:solidFill>
          </p:spPr>
          <p:txBody>
            <a:bodyPr wrap="square" rtlCol="0">
              <a:spAutoFit/>
            </a:bodyPr>
            <a:lstStyle/>
            <a:p>
              <a:pPr algn="ctr"/>
              <a:r>
                <a:rPr lang="en-IN" sz="1050" dirty="0">
                  <a:latin typeface="Cambria" panose="02040503050406030204" pitchFamily="18" charset="0"/>
                  <a:ea typeface="Cambria" panose="02040503050406030204" pitchFamily="18" charset="0"/>
                </a:rPr>
                <a:t>Key Equations</a:t>
              </a:r>
            </a:p>
          </p:txBody>
        </p:sp>
        <p:cxnSp>
          <p:nvCxnSpPr>
            <p:cNvPr id="49" name="Straight Connector 48">
              <a:extLst>
                <a:ext uri="{FF2B5EF4-FFF2-40B4-BE49-F238E27FC236}">
                  <a16:creationId xmlns:a16="http://schemas.microsoft.com/office/drawing/2014/main" id="{BA2E5061-FB2E-4290-36C1-D9EA2F0FFBDD}"/>
                </a:ext>
              </a:extLst>
            </p:cNvPr>
            <p:cNvCxnSpPr>
              <a:cxnSpLocks/>
            </p:cNvCxnSpPr>
            <p:nvPr/>
          </p:nvCxnSpPr>
          <p:spPr>
            <a:xfrm>
              <a:off x="116394" y="1424782"/>
              <a:ext cx="3261579" cy="0"/>
            </a:xfrm>
            <a:prstGeom prst="line">
              <a:avLst/>
            </a:prstGeom>
          </p:spPr>
          <p:style>
            <a:lnRef idx="1">
              <a:schemeClr val="dk1"/>
            </a:lnRef>
            <a:fillRef idx="0">
              <a:schemeClr val="dk1"/>
            </a:fillRef>
            <a:effectRef idx="0">
              <a:schemeClr val="dk1"/>
            </a:effectRef>
            <a:fontRef idx="minor">
              <a:schemeClr val="tx1"/>
            </a:fontRef>
          </p:style>
        </p:cxnSp>
      </p:grpSp>
      <p:sp>
        <p:nvSpPr>
          <p:cNvPr id="54" name="Rectangle 1">
            <a:extLst>
              <a:ext uri="{FF2B5EF4-FFF2-40B4-BE49-F238E27FC236}">
                <a16:creationId xmlns:a16="http://schemas.microsoft.com/office/drawing/2014/main" id="{1EB6A521-662B-4F78-32EC-D1F8E3A8C76E}"/>
              </a:ext>
            </a:extLst>
          </p:cNvPr>
          <p:cNvSpPr>
            <a:spLocks noChangeArrowheads="1"/>
          </p:cNvSpPr>
          <p:nvPr/>
        </p:nvSpPr>
        <p:spPr bwMode="auto">
          <a:xfrm>
            <a:off x="0" y="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4" name="Picture 63">
            <a:extLst>
              <a:ext uri="{FF2B5EF4-FFF2-40B4-BE49-F238E27FC236}">
                <a16:creationId xmlns:a16="http://schemas.microsoft.com/office/drawing/2014/main" id="{46293419-B531-ED89-4366-BE1AC89517B3}"/>
              </a:ext>
            </a:extLst>
          </p:cNvPr>
          <p:cNvPicPr>
            <a:picLocks noChangeAspect="1"/>
          </p:cNvPicPr>
          <p:nvPr/>
        </p:nvPicPr>
        <p:blipFill rotWithShape="1">
          <a:blip r:embed="rId5"/>
          <a:srcRect r="-817" b="63972"/>
          <a:stretch/>
        </p:blipFill>
        <p:spPr>
          <a:xfrm>
            <a:off x="79065" y="4015287"/>
            <a:ext cx="2565846" cy="749114"/>
          </a:xfrm>
          <a:prstGeom prst="rect">
            <a:avLst/>
          </a:prstGeom>
        </p:spPr>
      </p:pic>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B0622875-683C-98E1-13FA-41E98CF241C0}"/>
                  </a:ext>
                </a:extLst>
              </p:cNvPr>
              <p:cNvSpPr txBox="1"/>
              <p:nvPr/>
            </p:nvSpPr>
            <p:spPr>
              <a:xfrm>
                <a:off x="162775" y="3350844"/>
                <a:ext cx="1584408" cy="218714"/>
              </a:xfrm>
              <a:prstGeom prst="rect">
                <a:avLst/>
              </a:prstGeom>
              <a:noFill/>
            </p:spPr>
            <p:txBody>
              <a:bodyPr wrap="none" lIns="0" tIns="0" rIns="0" bIns="0" rtlCol="0">
                <a:spAutoFit/>
              </a:bodyPr>
              <a:lstStyle/>
              <a:p>
                <a14:m>
                  <m:oMath xmlns:m="http://schemas.openxmlformats.org/officeDocument/2006/math">
                    <m:sSub>
                      <m:sSubPr>
                        <m:ctrlPr>
                          <a:rPr lang="en-IN" sz="900" i="1" smtClean="0">
                            <a:latin typeface="Cambria Math" panose="02040503050406030204" pitchFamily="18" charset="0"/>
                          </a:rPr>
                        </m:ctrlPr>
                      </m:sSubPr>
                      <m:e>
                        <m:r>
                          <a:rPr lang="en-IN" sz="900" b="0" i="1" smtClean="0">
                            <a:latin typeface="Cambria Math" panose="02040503050406030204" pitchFamily="18" charset="0"/>
                          </a:rPr>
                          <m:t>𝑣</m:t>
                        </m:r>
                      </m:e>
                      <m:sub>
                        <m:r>
                          <a:rPr lang="en-IN" sz="900" i="1">
                            <a:latin typeface="Cambria Math" panose="02040503050406030204" pitchFamily="18" charset="0"/>
                          </a:rPr>
                          <m:t>1</m:t>
                        </m:r>
                      </m:sub>
                    </m:sSub>
                    <m:r>
                      <a:rPr lang="el-GR" sz="900" i="1" smtClean="0">
                        <a:latin typeface="Cambria Math" panose="02040503050406030204" pitchFamily="18" charset="0"/>
                      </a:rPr>
                      <m:t>=</m:t>
                    </m:r>
                    <m:f>
                      <m:fPr>
                        <m:ctrlPr>
                          <a:rPr lang="en-IN" sz="900" b="0" i="1" smtClean="0">
                            <a:latin typeface="Cambria Math" panose="02040503050406030204" pitchFamily="18" charset="0"/>
                          </a:rPr>
                        </m:ctrlPr>
                      </m:fPr>
                      <m:num>
                        <m:sSub>
                          <m:sSubPr>
                            <m:ctrlPr>
                              <a:rPr lang="en-IN" sz="900" b="0" i="1" smtClean="0">
                                <a:latin typeface="Cambria Math" panose="02040503050406030204" pitchFamily="18" charset="0"/>
                              </a:rPr>
                            </m:ctrlPr>
                          </m:sSubPr>
                          <m:e>
                            <m:r>
                              <a:rPr lang="en-IN" sz="900" b="0" i="1" smtClean="0">
                                <a:latin typeface="Cambria Math" panose="02040503050406030204" pitchFamily="18" charset="0"/>
                              </a:rPr>
                              <m:t>𝑓</m:t>
                            </m:r>
                          </m:e>
                          <m:sub>
                            <m:r>
                              <a:rPr lang="en-IN" sz="900" b="0" i="1" smtClean="0">
                                <a:latin typeface="Cambria Math" panose="02040503050406030204" pitchFamily="18" charset="0"/>
                              </a:rPr>
                              <m:t>1</m:t>
                            </m:r>
                          </m:sub>
                        </m:sSub>
                      </m:num>
                      <m:den>
                        <m:r>
                          <a:rPr lang="en-IN" sz="900" b="0" i="1" smtClean="0">
                            <a:latin typeface="Cambria Math" panose="02040503050406030204" pitchFamily="18" charset="0"/>
                          </a:rPr>
                          <m:t>6</m:t>
                        </m:r>
                        <m:r>
                          <a:rPr lang="en-IN" sz="900" b="0" i="1" smtClean="0">
                            <a:latin typeface="Cambria Math" panose="02040503050406030204" pitchFamily="18" charset="0"/>
                            <a:ea typeface="Cambria Math" panose="02040503050406030204" pitchFamily="18" charset="0"/>
                          </a:rPr>
                          <m:t>𝜋</m:t>
                        </m:r>
                        <m:r>
                          <a:rPr lang="en-IN" sz="900" b="0" i="1" smtClean="0">
                            <a:latin typeface="Cambria Math" panose="02040503050406030204" pitchFamily="18" charset="0"/>
                            <a:ea typeface="Cambria Math" panose="02040503050406030204" pitchFamily="18" charset="0"/>
                          </a:rPr>
                          <m:t> </m:t>
                        </m:r>
                        <m:r>
                          <a:rPr lang="en-IN" sz="900" b="0" i="1" smtClean="0">
                            <a:latin typeface="Cambria Math" panose="02040503050406030204" pitchFamily="18" charset="0"/>
                            <a:ea typeface="Cambria Math" panose="02040503050406030204" pitchFamily="18" charset="0"/>
                          </a:rPr>
                          <m:t>𝜂</m:t>
                        </m:r>
                        <m:r>
                          <a:rPr lang="en-IN" sz="900" b="0" i="1" smtClean="0">
                            <a:latin typeface="Cambria Math" panose="02040503050406030204" pitchFamily="18" charset="0"/>
                            <a:ea typeface="Cambria Math" panose="02040503050406030204" pitchFamily="18" charset="0"/>
                          </a:rPr>
                          <m:t> </m:t>
                        </m:r>
                        <m:sSub>
                          <m:sSubPr>
                            <m:ctrlPr>
                              <a:rPr lang="en-IN" sz="900" b="0" i="1" smtClean="0">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𝑎</m:t>
                            </m:r>
                          </m:e>
                          <m:sub>
                            <m:r>
                              <a:rPr lang="en-IN" sz="900" b="0" i="1" smtClean="0">
                                <a:latin typeface="Cambria Math" panose="02040503050406030204" pitchFamily="18" charset="0"/>
                                <a:ea typeface="Cambria Math" panose="02040503050406030204" pitchFamily="18" charset="0"/>
                              </a:rPr>
                              <m:t>1</m:t>
                            </m:r>
                          </m:sub>
                        </m:sSub>
                      </m:den>
                    </m:f>
                    <m:r>
                      <a:rPr lang="en-IN" sz="900" b="0" i="1" smtClean="0">
                        <a:latin typeface="Cambria Math" panose="02040503050406030204" pitchFamily="18" charset="0"/>
                      </a:rPr>
                      <m:t>+</m:t>
                    </m:r>
                    <m:f>
                      <m:fPr>
                        <m:ctrlPr>
                          <a:rPr lang="en-IN" sz="900" i="1">
                            <a:latin typeface="Cambria Math" panose="02040503050406030204" pitchFamily="18" charset="0"/>
                          </a:rPr>
                        </m:ctrlPr>
                      </m:fPr>
                      <m:num>
                        <m:sSub>
                          <m:sSubPr>
                            <m:ctrlPr>
                              <a:rPr lang="en-IN"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2</m:t>
                            </m:r>
                          </m:sub>
                        </m:sSub>
                      </m:num>
                      <m:den>
                        <m:r>
                          <a:rPr lang="en-IN" sz="900" i="1">
                            <a:latin typeface="Cambria Math" panose="02040503050406030204" pitchFamily="18" charset="0"/>
                          </a:rPr>
                          <m:t>6</m:t>
                        </m:r>
                        <m:r>
                          <a:rPr lang="en-IN" sz="900" i="1">
                            <a:latin typeface="Cambria Math" panose="02040503050406030204" pitchFamily="18" charset="0"/>
                            <a:ea typeface="Cambria Math" panose="02040503050406030204" pitchFamily="18" charset="0"/>
                          </a:rPr>
                          <m:t>𝜋</m:t>
                        </m:r>
                        <m:r>
                          <a:rPr lang="en-IN" sz="900" i="1">
                            <a:latin typeface="Cambria Math" panose="02040503050406030204" pitchFamily="18" charset="0"/>
                            <a:ea typeface="Cambria Math" panose="02040503050406030204" pitchFamily="18" charset="0"/>
                          </a:rPr>
                          <m:t> </m:t>
                        </m:r>
                        <m:r>
                          <a:rPr lang="en-IN" sz="900" i="1">
                            <a:latin typeface="Cambria Math" panose="02040503050406030204" pitchFamily="18" charset="0"/>
                            <a:ea typeface="Cambria Math" panose="02040503050406030204" pitchFamily="18" charset="0"/>
                          </a:rPr>
                          <m:t>𝜂</m:t>
                        </m:r>
                        <m:r>
                          <a:rPr lang="en-IN" sz="900" i="1">
                            <a:latin typeface="Cambria Math" panose="02040503050406030204" pitchFamily="18" charset="0"/>
                            <a:ea typeface="Cambria Math" panose="02040503050406030204" pitchFamily="18" charset="0"/>
                          </a:rPr>
                          <m:t> </m:t>
                        </m:r>
                        <m:sSub>
                          <m:sSubPr>
                            <m:ctrlPr>
                              <a:rPr lang="en-IN" sz="900" i="1">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𝐿</m:t>
                            </m:r>
                          </m:e>
                          <m:sub>
                            <m:r>
                              <a:rPr lang="en-IN" sz="900" i="1">
                                <a:latin typeface="Cambria Math" panose="02040503050406030204" pitchFamily="18" charset="0"/>
                                <a:ea typeface="Cambria Math" panose="02040503050406030204" pitchFamily="18" charset="0"/>
                              </a:rPr>
                              <m:t>1</m:t>
                            </m:r>
                          </m:sub>
                        </m:sSub>
                      </m:den>
                    </m:f>
                  </m:oMath>
                </a14:m>
                <a:r>
                  <a:rPr lang="en-IN" sz="900" dirty="0"/>
                  <a:t>+ </a:t>
                </a:r>
                <a14:m>
                  <m:oMath xmlns:m="http://schemas.openxmlformats.org/officeDocument/2006/math">
                    <m:f>
                      <m:fPr>
                        <m:ctrlPr>
                          <a:rPr lang="en-IN" sz="900" i="1">
                            <a:latin typeface="Cambria Math" panose="02040503050406030204" pitchFamily="18" charset="0"/>
                          </a:rPr>
                        </m:ctrlPr>
                      </m:fPr>
                      <m:num>
                        <m:sSub>
                          <m:sSubPr>
                            <m:ctrlPr>
                              <a:rPr lang="en-IN"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3</m:t>
                            </m:r>
                          </m:sub>
                        </m:sSub>
                      </m:num>
                      <m:den>
                        <m:r>
                          <a:rPr lang="en-IN" sz="900" i="1">
                            <a:latin typeface="Cambria Math" panose="02040503050406030204" pitchFamily="18" charset="0"/>
                          </a:rPr>
                          <m:t>6</m:t>
                        </m:r>
                        <m:r>
                          <a:rPr lang="en-IN" sz="900" i="1">
                            <a:latin typeface="Cambria Math" panose="02040503050406030204" pitchFamily="18" charset="0"/>
                            <a:ea typeface="Cambria Math" panose="02040503050406030204" pitchFamily="18" charset="0"/>
                          </a:rPr>
                          <m:t>𝜋</m:t>
                        </m:r>
                        <m:r>
                          <a:rPr lang="en-IN" sz="900" i="1">
                            <a:latin typeface="Cambria Math" panose="02040503050406030204" pitchFamily="18" charset="0"/>
                            <a:ea typeface="Cambria Math" panose="02040503050406030204" pitchFamily="18" charset="0"/>
                          </a:rPr>
                          <m:t> </m:t>
                        </m:r>
                        <m:r>
                          <a:rPr lang="en-IN" sz="900" i="1">
                            <a:latin typeface="Cambria Math" panose="02040503050406030204" pitchFamily="18" charset="0"/>
                            <a:ea typeface="Cambria Math" panose="02040503050406030204" pitchFamily="18" charset="0"/>
                          </a:rPr>
                          <m:t>𝜂</m:t>
                        </m:r>
                        <m:r>
                          <a:rPr lang="en-IN" sz="900" i="1">
                            <a:latin typeface="Cambria Math" panose="02040503050406030204" pitchFamily="18" charset="0"/>
                            <a:ea typeface="Cambria Math" panose="02040503050406030204" pitchFamily="18" charset="0"/>
                          </a:rPr>
                          <m:t> </m:t>
                        </m:r>
                        <m:sSub>
                          <m:sSubPr>
                            <m:ctrlPr>
                              <a:rPr lang="en-IN" sz="900" i="1">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m:t>
                            </m:r>
                            <m:r>
                              <a:rPr lang="en-IN" sz="900" b="0" i="1" smtClean="0">
                                <a:latin typeface="Cambria Math" panose="02040503050406030204" pitchFamily="18" charset="0"/>
                                <a:ea typeface="Cambria Math" panose="02040503050406030204" pitchFamily="18" charset="0"/>
                              </a:rPr>
                              <m:t>𝐿</m:t>
                            </m:r>
                          </m:e>
                          <m:sub>
                            <m:r>
                              <a:rPr lang="en-IN" sz="900" i="1">
                                <a:latin typeface="Cambria Math" panose="02040503050406030204" pitchFamily="18" charset="0"/>
                                <a:ea typeface="Cambria Math" panose="02040503050406030204" pitchFamily="18" charset="0"/>
                              </a:rPr>
                              <m:t>1</m:t>
                            </m:r>
                          </m:sub>
                        </m:sSub>
                        <m:r>
                          <a:rPr lang="en-IN" sz="900" b="0" i="1" smtClean="0">
                            <a:latin typeface="Cambria Math" panose="02040503050406030204" pitchFamily="18" charset="0"/>
                            <a:ea typeface="Cambria Math" panose="02040503050406030204" pitchFamily="18" charset="0"/>
                          </a:rPr>
                          <m:t>+</m:t>
                        </m:r>
                        <m:sSub>
                          <m:sSubPr>
                            <m:ctrlPr>
                              <a:rPr lang="en-IN" sz="900" i="1">
                                <a:latin typeface="Cambria Math" panose="02040503050406030204" pitchFamily="18" charset="0"/>
                              </a:rPr>
                            </m:ctrlPr>
                          </m:sSubPr>
                          <m:e>
                            <m:r>
                              <a:rPr lang="en-IN" sz="900" b="0" i="1" smtClean="0">
                                <a:latin typeface="Cambria Math" panose="02040503050406030204" pitchFamily="18" charset="0"/>
                              </a:rPr>
                              <m:t>𝐿</m:t>
                            </m:r>
                          </m:e>
                          <m:sub>
                            <m:r>
                              <a:rPr lang="en-IN" sz="900" b="0" i="1" smtClean="0">
                                <a:latin typeface="Cambria Math" panose="02040503050406030204" pitchFamily="18" charset="0"/>
                              </a:rPr>
                              <m:t>2</m:t>
                            </m:r>
                          </m:sub>
                        </m:sSub>
                        <m:r>
                          <a:rPr lang="en-IN" sz="900" b="0" i="1" smtClean="0">
                            <a:latin typeface="Cambria Math" panose="02040503050406030204" pitchFamily="18" charset="0"/>
                            <a:ea typeface="Cambria Math" panose="02040503050406030204" pitchFamily="18" charset="0"/>
                          </a:rPr>
                          <m:t>)</m:t>
                        </m:r>
                      </m:den>
                    </m:f>
                  </m:oMath>
                </a14:m>
                <a:endParaRPr lang="en-IN" sz="900" dirty="0"/>
              </a:p>
            </p:txBody>
          </p:sp>
        </mc:Choice>
        <mc:Fallback>
          <p:sp>
            <p:nvSpPr>
              <p:cNvPr id="67" name="TextBox 66">
                <a:extLst>
                  <a:ext uri="{FF2B5EF4-FFF2-40B4-BE49-F238E27FC236}">
                    <a16:creationId xmlns:a16="http://schemas.microsoft.com/office/drawing/2014/main" id="{B0622875-683C-98E1-13FA-41E98CF241C0}"/>
                  </a:ext>
                </a:extLst>
              </p:cNvPr>
              <p:cNvSpPr txBox="1">
                <a:spLocks noRot="1" noChangeAspect="1" noMove="1" noResize="1" noEditPoints="1" noAdjustHandles="1" noChangeArrowheads="1" noChangeShapeType="1" noTextEdit="1"/>
              </p:cNvSpPr>
              <p:nvPr/>
            </p:nvSpPr>
            <p:spPr>
              <a:xfrm>
                <a:off x="162775" y="3350844"/>
                <a:ext cx="1584408" cy="218714"/>
              </a:xfrm>
              <a:prstGeom prst="rect">
                <a:avLst/>
              </a:prstGeom>
              <a:blipFill>
                <a:blip r:embed="rId6"/>
                <a:stretch>
                  <a:fillRect l="-1923" t="-5556" r="-1923" b="-19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74FE9362-F324-4A47-E6DB-4605BF2BB12C}"/>
                  </a:ext>
                </a:extLst>
              </p:cNvPr>
              <p:cNvSpPr txBox="1"/>
              <p:nvPr/>
            </p:nvSpPr>
            <p:spPr>
              <a:xfrm>
                <a:off x="162775" y="3866096"/>
                <a:ext cx="1609543" cy="222818"/>
              </a:xfrm>
              <a:prstGeom prst="rect">
                <a:avLst/>
              </a:prstGeom>
              <a:noFill/>
            </p:spPr>
            <p:txBody>
              <a:bodyPr wrap="none" lIns="0" tIns="0" rIns="0" bIns="0" rtlCol="0">
                <a:spAutoFit/>
              </a:bodyPr>
              <a:lstStyle/>
              <a:p>
                <a14:m>
                  <m:oMath xmlns:m="http://schemas.openxmlformats.org/officeDocument/2006/math">
                    <m:sSub>
                      <m:sSubPr>
                        <m:ctrlPr>
                          <a:rPr lang="en-IN" sz="900" i="1" smtClean="0">
                            <a:latin typeface="Cambria Math" panose="02040503050406030204" pitchFamily="18" charset="0"/>
                          </a:rPr>
                        </m:ctrlPr>
                      </m:sSubPr>
                      <m:e>
                        <m:r>
                          <a:rPr lang="en-IN" sz="900" b="0" i="1" smtClean="0">
                            <a:latin typeface="Cambria Math" panose="02040503050406030204" pitchFamily="18" charset="0"/>
                          </a:rPr>
                          <m:t>𝑣</m:t>
                        </m:r>
                      </m:e>
                      <m:sub>
                        <m:r>
                          <a:rPr lang="en-IN" sz="900" b="0" i="1" smtClean="0">
                            <a:latin typeface="Cambria Math" panose="02040503050406030204" pitchFamily="18" charset="0"/>
                          </a:rPr>
                          <m:t>3</m:t>
                        </m:r>
                      </m:sub>
                    </m:sSub>
                    <m:r>
                      <a:rPr lang="el-GR" sz="900" i="1" smtClean="0">
                        <a:latin typeface="Cambria Math" panose="02040503050406030204" pitchFamily="18" charset="0"/>
                      </a:rPr>
                      <m:t>=</m:t>
                    </m:r>
                    <m:f>
                      <m:fPr>
                        <m:ctrlPr>
                          <a:rPr lang="en-IN" sz="900" b="0" i="1" smtClean="0">
                            <a:latin typeface="Cambria Math" panose="02040503050406030204" pitchFamily="18" charset="0"/>
                          </a:rPr>
                        </m:ctrlPr>
                      </m:fPr>
                      <m:num>
                        <m:sSub>
                          <m:sSubPr>
                            <m:ctrlPr>
                              <a:rPr lang="en-IN" sz="900" b="0" i="1" smtClean="0">
                                <a:latin typeface="Cambria Math" panose="02040503050406030204" pitchFamily="18" charset="0"/>
                              </a:rPr>
                            </m:ctrlPr>
                          </m:sSubPr>
                          <m:e>
                            <m:r>
                              <a:rPr lang="en-IN" sz="900" b="0" i="1" smtClean="0">
                                <a:latin typeface="Cambria Math" panose="02040503050406030204" pitchFamily="18" charset="0"/>
                              </a:rPr>
                              <m:t>𝑓</m:t>
                            </m:r>
                          </m:e>
                          <m:sub>
                            <m:r>
                              <a:rPr lang="en-IN" sz="900" b="0" i="1" smtClean="0">
                                <a:latin typeface="Cambria Math" panose="02040503050406030204" pitchFamily="18" charset="0"/>
                              </a:rPr>
                              <m:t>1</m:t>
                            </m:r>
                          </m:sub>
                        </m:sSub>
                      </m:num>
                      <m:den>
                        <m:r>
                          <a:rPr lang="en-IN" sz="900" b="0" i="1" smtClean="0">
                            <a:latin typeface="Cambria Math" panose="02040503050406030204" pitchFamily="18" charset="0"/>
                          </a:rPr>
                          <m:t>6</m:t>
                        </m:r>
                        <m:r>
                          <a:rPr lang="en-IN" sz="900" b="0" i="1" smtClean="0">
                            <a:latin typeface="Cambria Math" panose="02040503050406030204" pitchFamily="18" charset="0"/>
                            <a:ea typeface="Cambria Math" panose="02040503050406030204" pitchFamily="18" charset="0"/>
                          </a:rPr>
                          <m:t>𝜋</m:t>
                        </m:r>
                        <m:r>
                          <a:rPr lang="en-IN" sz="900" b="0" i="1" smtClean="0">
                            <a:latin typeface="Cambria Math" panose="02040503050406030204" pitchFamily="18" charset="0"/>
                            <a:ea typeface="Cambria Math" panose="02040503050406030204" pitchFamily="18" charset="0"/>
                          </a:rPr>
                          <m:t> </m:t>
                        </m:r>
                        <m:r>
                          <a:rPr lang="en-IN" sz="900" b="0" i="1" smtClean="0">
                            <a:latin typeface="Cambria Math" panose="02040503050406030204" pitchFamily="18" charset="0"/>
                            <a:ea typeface="Cambria Math" panose="02040503050406030204" pitchFamily="18" charset="0"/>
                          </a:rPr>
                          <m:t>𝜂</m:t>
                        </m:r>
                        <m:r>
                          <a:rPr lang="en-IN" sz="900" b="0" i="1" smtClean="0">
                            <a:latin typeface="Cambria Math" panose="02040503050406030204" pitchFamily="18" charset="0"/>
                            <a:ea typeface="Cambria Math" panose="02040503050406030204" pitchFamily="18" charset="0"/>
                          </a:rPr>
                          <m:t> </m:t>
                        </m:r>
                        <m:sSub>
                          <m:sSubPr>
                            <m:ctrlPr>
                              <a:rPr lang="en-IN" sz="900" b="0" i="1" smtClean="0">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m:t>
                            </m:r>
                            <m:r>
                              <a:rPr lang="en-IN" sz="900" b="0" i="1" smtClean="0">
                                <a:latin typeface="Cambria Math" panose="02040503050406030204" pitchFamily="18" charset="0"/>
                                <a:ea typeface="Cambria Math" panose="02040503050406030204" pitchFamily="18" charset="0"/>
                              </a:rPr>
                              <m:t>𝐿</m:t>
                            </m:r>
                          </m:e>
                          <m:sub>
                            <m:r>
                              <a:rPr lang="en-IN" sz="900" b="0" i="1" smtClean="0">
                                <a:latin typeface="Cambria Math" panose="02040503050406030204" pitchFamily="18" charset="0"/>
                                <a:ea typeface="Cambria Math" panose="02040503050406030204" pitchFamily="18" charset="0"/>
                              </a:rPr>
                              <m:t>1</m:t>
                            </m:r>
                          </m:sub>
                        </m:sSub>
                        <m:r>
                          <a:rPr lang="en-IN" sz="900" b="0" i="1" smtClean="0">
                            <a:latin typeface="Cambria Math" panose="02040503050406030204" pitchFamily="18" charset="0"/>
                            <a:ea typeface="Cambria Math" panose="02040503050406030204" pitchFamily="18" charset="0"/>
                          </a:rPr>
                          <m:t>+</m:t>
                        </m:r>
                        <m:sSub>
                          <m:sSubPr>
                            <m:ctrlPr>
                              <a:rPr lang="en-IN" sz="900" i="1">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𝐿</m:t>
                            </m:r>
                          </m:e>
                          <m:sub>
                            <m:r>
                              <a:rPr lang="en-IN" sz="900" b="0" i="1" smtClean="0">
                                <a:latin typeface="Cambria Math" panose="02040503050406030204" pitchFamily="18" charset="0"/>
                                <a:ea typeface="Cambria Math" panose="02040503050406030204" pitchFamily="18" charset="0"/>
                              </a:rPr>
                              <m:t>2</m:t>
                            </m:r>
                          </m:sub>
                        </m:sSub>
                        <m:r>
                          <a:rPr lang="en-IN" sz="900" b="0" i="1" smtClean="0">
                            <a:latin typeface="Cambria Math" panose="02040503050406030204" pitchFamily="18" charset="0"/>
                            <a:ea typeface="Cambria Math" panose="02040503050406030204" pitchFamily="18" charset="0"/>
                          </a:rPr>
                          <m:t>)</m:t>
                        </m:r>
                      </m:den>
                    </m:f>
                    <m:r>
                      <a:rPr lang="en-IN" sz="900" b="0" i="1" smtClean="0">
                        <a:latin typeface="Cambria Math" panose="02040503050406030204" pitchFamily="18" charset="0"/>
                      </a:rPr>
                      <m:t>+</m:t>
                    </m:r>
                    <m:f>
                      <m:fPr>
                        <m:ctrlPr>
                          <a:rPr lang="en-IN" sz="900" i="1">
                            <a:latin typeface="Cambria Math" panose="02040503050406030204" pitchFamily="18" charset="0"/>
                          </a:rPr>
                        </m:ctrlPr>
                      </m:fPr>
                      <m:num>
                        <m:sSub>
                          <m:sSubPr>
                            <m:ctrlPr>
                              <a:rPr lang="en-IN"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2</m:t>
                            </m:r>
                          </m:sub>
                        </m:sSub>
                      </m:num>
                      <m:den>
                        <m:r>
                          <a:rPr lang="en-IN" sz="900" i="1">
                            <a:latin typeface="Cambria Math" panose="02040503050406030204" pitchFamily="18" charset="0"/>
                          </a:rPr>
                          <m:t>6</m:t>
                        </m:r>
                        <m:r>
                          <a:rPr lang="en-IN" sz="900" i="1">
                            <a:latin typeface="Cambria Math" panose="02040503050406030204" pitchFamily="18" charset="0"/>
                            <a:ea typeface="Cambria Math" panose="02040503050406030204" pitchFamily="18" charset="0"/>
                          </a:rPr>
                          <m:t>𝜋</m:t>
                        </m:r>
                        <m:r>
                          <a:rPr lang="en-IN" sz="900" i="1">
                            <a:latin typeface="Cambria Math" panose="02040503050406030204" pitchFamily="18" charset="0"/>
                            <a:ea typeface="Cambria Math" panose="02040503050406030204" pitchFamily="18" charset="0"/>
                          </a:rPr>
                          <m:t> </m:t>
                        </m:r>
                        <m:r>
                          <a:rPr lang="en-IN" sz="900" i="1">
                            <a:latin typeface="Cambria Math" panose="02040503050406030204" pitchFamily="18" charset="0"/>
                            <a:ea typeface="Cambria Math" panose="02040503050406030204" pitchFamily="18" charset="0"/>
                          </a:rPr>
                          <m:t>𝜂</m:t>
                        </m:r>
                        <m:r>
                          <a:rPr lang="en-IN" sz="900" i="1">
                            <a:latin typeface="Cambria Math" panose="02040503050406030204" pitchFamily="18" charset="0"/>
                            <a:ea typeface="Cambria Math" panose="02040503050406030204" pitchFamily="18" charset="0"/>
                          </a:rPr>
                          <m:t> </m:t>
                        </m:r>
                        <m:sSub>
                          <m:sSubPr>
                            <m:ctrlPr>
                              <a:rPr lang="en-IN" sz="900" i="1">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𝐿</m:t>
                            </m:r>
                          </m:e>
                          <m:sub>
                            <m:r>
                              <a:rPr lang="en-IN" sz="900" b="0" i="1" smtClean="0">
                                <a:latin typeface="Cambria Math" panose="02040503050406030204" pitchFamily="18" charset="0"/>
                                <a:ea typeface="Cambria Math" panose="02040503050406030204" pitchFamily="18" charset="0"/>
                              </a:rPr>
                              <m:t>2</m:t>
                            </m:r>
                          </m:sub>
                        </m:sSub>
                      </m:den>
                    </m:f>
                  </m:oMath>
                </a14:m>
                <a:r>
                  <a:rPr lang="en-IN" sz="900" dirty="0"/>
                  <a:t>+ </a:t>
                </a:r>
                <a14:m>
                  <m:oMath xmlns:m="http://schemas.openxmlformats.org/officeDocument/2006/math">
                    <m:f>
                      <m:fPr>
                        <m:ctrlPr>
                          <a:rPr lang="en-IN" sz="900" i="1">
                            <a:latin typeface="Cambria Math" panose="02040503050406030204" pitchFamily="18" charset="0"/>
                          </a:rPr>
                        </m:ctrlPr>
                      </m:fPr>
                      <m:num>
                        <m:sSub>
                          <m:sSubPr>
                            <m:ctrlPr>
                              <a:rPr lang="en-IN"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3</m:t>
                            </m:r>
                          </m:sub>
                        </m:sSub>
                      </m:num>
                      <m:den>
                        <m:r>
                          <a:rPr lang="en-IN" sz="900" i="1">
                            <a:latin typeface="Cambria Math" panose="02040503050406030204" pitchFamily="18" charset="0"/>
                          </a:rPr>
                          <m:t>6</m:t>
                        </m:r>
                        <m:r>
                          <a:rPr lang="en-IN" sz="900" i="1">
                            <a:latin typeface="Cambria Math" panose="02040503050406030204" pitchFamily="18" charset="0"/>
                            <a:ea typeface="Cambria Math" panose="02040503050406030204" pitchFamily="18" charset="0"/>
                          </a:rPr>
                          <m:t>𝜋</m:t>
                        </m:r>
                        <m:r>
                          <a:rPr lang="en-IN" sz="900" i="1">
                            <a:latin typeface="Cambria Math" panose="02040503050406030204" pitchFamily="18" charset="0"/>
                            <a:ea typeface="Cambria Math" panose="02040503050406030204" pitchFamily="18" charset="0"/>
                          </a:rPr>
                          <m:t> </m:t>
                        </m:r>
                        <m:r>
                          <a:rPr lang="en-IN" sz="900" i="1">
                            <a:latin typeface="Cambria Math" panose="02040503050406030204" pitchFamily="18" charset="0"/>
                            <a:ea typeface="Cambria Math" panose="02040503050406030204" pitchFamily="18" charset="0"/>
                          </a:rPr>
                          <m:t>𝜂</m:t>
                        </m:r>
                        <m:r>
                          <a:rPr lang="en-IN" sz="900" i="1" smtClean="0">
                            <a:latin typeface="Cambria Math" panose="02040503050406030204" pitchFamily="18" charset="0"/>
                            <a:ea typeface="Cambria Math" panose="02040503050406030204" pitchFamily="18" charset="0"/>
                          </a:rPr>
                          <m:t> </m:t>
                        </m:r>
                        <m:sSub>
                          <m:sSubPr>
                            <m:ctrlPr>
                              <a:rPr lang="en-IN" sz="900" i="1" smtClean="0">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𝑎</m:t>
                            </m:r>
                          </m:e>
                          <m:sub>
                            <m:r>
                              <a:rPr lang="en-IN" sz="900" b="0" i="1" smtClean="0">
                                <a:latin typeface="Cambria Math" panose="02040503050406030204" pitchFamily="18" charset="0"/>
                                <a:ea typeface="Cambria Math" panose="02040503050406030204" pitchFamily="18" charset="0"/>
                              </a:rPr>
                              <m:t>3</m:t>
                            </m:r>
                          </m:sub>
                        </m:sSub>
                      </m:den>
                    </m:f>
                  </m:oMath>
                </a14:m>
                <a:endParaRPr lang="en-IN" sz="900" dirty="0"/>
              </a:p>
            </p:txBody>
          </p:sp>
        </mc:Choice>
        <mc:Fallback>
          <p:sp>
            <p:nvSpPr>
              <p:cNvPr id="68" name="TextBox 67">
                <a:extLst>
                  <a:ext uri="{FF2B5EF4-FFF2-40B4-BE49-F238E27FC236}">
                    <a16:creationId xmlns:a16="http://schemas.microsoft.com/office/drawing/2014/main" id="{74FE9362-F324-4A47-E6DB-4605BF2BB12C}"/>
                  </a:ext>
                </a:extLst>
              </p:cNvPr>
              <p:cNvSpPr txBox="1">
                <a:spLocks noRot="1" noChangeAspect="1" noMove="1" noResize="1" noEditPoints="1" noAdjustHandles="1" noChangeArrowheads="1" noChangeShapeType="1" noTextEdit="1"/>
              </p:cNvSpPr>
              <p:nvPr/>
            </p:nvSpPr>
            <p:spPr>
              <a:xfrm>
                <a:off x="162775" y="3866096"/>
                <a:ext cx="1609543" cy="222818"/>
              </a:xfrm>
              <a:prstGeom prst="rect">
                <a:avLst/>
              </a:prstGeom>
              <a:blipFill>
                <a:blip r:embed="rId7"/>
                <a:stretch>
                  <a:fillRect l="-1894" t="-2703" b="-1621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D3FC6786-2840-C371-DDD2-D00955AA33EB}"/>
                  </a:ext>
                </a:extLst>
              </p:cNvPr>
              <p:cNvSpPr txBox="1"/>
              <p:nvPr/>
            </p:nvSpPr>
            <p:spPr>
              <a:xfrm>
                <a:off x="162775" y="3608470"/>
                <a:ext cx="1399294" cy="218714"/>
              </a:xfrm>
              <a:prstGeom prst="rect">
                <a:avLst/>
              </a:prstGeom>
              <a:noFill/>
            </p:spPr>
            <p:txBody>
              <a:bodyPr wrap="none" lIns="0" tIns="0" rIns="0" bIns="0" rtlCol="0">
                <a:spAutoFit/>
              </a:bodyPr>
              <a:lstStyle/>
              <a:p>
                <a14:m>
                  <m:oMath xmlns:m="http://schemas.openxmlformats.org/officeDocument/2006/math">
                    <m:sSub>
                      <m:sSubPr>
                        <m:ctrlPr>
                          <a:rPr lang="en-IN" sz="900" i="1" smtClean="0">
                            <a:latin typeface="Cambria Math" panose="02040503050406030204" pitchFamily="18" charset="0"/>
                          </a:rPr>
                        </m:ctrlPr>
                      </m:sSubPr>
                      <m:e>
                        <m:r>
                          <a:rPr lang="en-IN" sz="900" b="0" i="1" smtClean="0">
                            <a:latin typeface="Cambria Math" panose="02040503050406030204" pitchFamily="18" charset="0"/>
                          </a:rPr>
                          <m:t>𝑣</m:t>
                        </m:r>
                      </m:e>
                      <m:sub>
                        <m:r>
                          <a:rPr lang="en-IN" sz="900" b="0" i="1" smtClean="0">
                            <a:latin typeface="Cambria Math" panose="02040503050406030204" pitchFamily="18" charset="0"/>
                          </a:rPr>
                          <m:t>2</m:t>
                        </m:r>
                      </m:sub>
                    </m:sSub>
                    <m:r>
                      <a:rPr lang="el-GR" sz="900" i="1" smtClean="0">
                        <a:latin typeface="Cambria Math" panose="02040503050406030204" pitchFamily="18" charset="0"/>
                      </a:rPr>
                      <m:t>=</m:t>
                    </m:r>
                    <m:f>
                      <m:fPr>
                        <m:ctrlPr>
                          <a:rPr lang="en-IN" sz="900" b="0" i="1" smtClean="0">
                            <a:latin typeface="Cambria Math" panose="02040503050406030204" pitchFamily="18" charset="0"/>
                          </a:rPr>
                        </m:ctrlPr>
                      </m:fPr>
                      <m:num>
                        <m:sSub>
                          <m:sSubPr>
                            <m:ctrlPr>
                              <a:rPr lang="en-IN" sz="900" b="0" i="1" smtClean="0">
                                <a:latin typeface="Cambria Math" panose="02040503050406030204" pitchFamily="18" charset="0"/>
                              </a:rPr>
                            </m:ctrlPr>
                          </m:sSubPr>
                          <m:e>
                            <m:r>
                              <a:rPr lang="en-IN" sz="900" b="0" i="1" smtClean="0">
                                <a:latin typeface="Cambria Math" panose="02040503050406030204" pitchFamily="18" charset="0"/>
                              </a:rPr>
                              <m:t>𝑓</m:t>
                            </m:r>
                          </m:e>
                          <m:sub>
                            <m:r>
                              <a:rPr lang="en-IN" sz="900" b="0" i="1" smtClean="0">
                                <a:latin typeface="Cambria Math" panose="02040503050406030204" pitchFamily="18" charset="0"/>
                              </a:rPr>
                              <m:t>1</m:t>
                            </m:r>
                          </m:sub>
                        </m:sSub>
                      </m:num>
                      <m:den>
                        <m:r>
                          <a:rPr lang="en-IN" sz="900" b="0" i="1" smtClean="0">
                            <a:latin typeface="Cambria Math" panose="02040503050406030204" pitchFamily="18" charset="0"/>
                          </a:rPr>
                          <m:t>6</m:t>
                        </m:r>
                        <m:r>
                          <a:rPr lang="en-IN" sz="900" b="0" i="1" smtClean="0">
                            <a:latin typeface="Cambria Math" panose="02040503050406030204" pitchFamily="18" charset="0"/>
                            <a:ea typeface="Cambria Math" panose="02040503050406030204" pitchFamily="18" charset="0"/>
                          </a:rPr>
                          <m:t>𝜋</m:t>
                        </m:r>
                        <m:r>
                          <a:rPr lang="en-IN" sz="900" b="0" i="1" smtClean="0">
                            <a:latin typeface="Cambria Math" panose="02040503050406030204" pitchFamily="18" charset="0"/>
                            <a:ea typeface="Cambria Math" panose="02040503050406030204" pitchFamily="18" charset="0"/>
                          </a:rPr>
                          <m:t> </m:t>
                        </m:r>
                        <m:r>
                          <a:rPr lang="en-IN" sz="900" b="0" i="1" smtClean="0">
                            <a:latin typeface="Cambria Math" panose="02040503050406030204" pitchFamily="18" charset="0"/>
                            <a:ea typeface="Cambria Math" panose="02040503050406030204" pitchFamily="18" charset="0"/>
                          </a:rPr>
                          <m:t>𝜂</m:t>
                        </m:r>
                        <m:r>
                          <a:rPr lang="en-IN" sz="900" b="0" i="1" smtClean="0">
                            <a:latin typeface="Cambria Math" panose="02040503050406030204" pitchFamily="18" charset="0"/>
                            <a:ea typeface="Cambria Math" panose="02040503050406030204" pitchFamily="18" charset="0"/>
                          </a:rPr>
                          <m:t> </m:t>
                        </m:r>
                        <m:sSub>
                          <m:sSubPr>
                            <m:ctrlPr>
                              <a:rPr lang="en-IN" sz="900" b="0" i="1" smtClean="0">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𝐿</m:t>
                            </m:r>
                          </m:e>
                          <m:sub>
                            <m:r>
                              <a:rPr lang="en-IN" sz="900" b="0" i="1" smtClean="0">
                                <a:latin typeface="Cambria Math" panose="02040503050406030204" pitchFamily="18" charset="0"/>
                                <a:ea typeface="Cambria Math" panose="02040503050406030204" pitchFamily="18" charset="0"/>
                              </a:rPr>
                              <m:t>1</m:t>
                            </m:r>
                          </m:sub>
                        </m:sSub>
                      </m:den>
                    </m:f>
                    <m:r>
                      <a:rPr lang="en-IN" sz="900" b="0" i="1" smtClean="0">
                        <a:latin typeface="Cambria Math" panose="02040503050406030204" pitchFamily="18" charset="0"/>
                      </a:rPr>
                      <m:t>+</m:t>
                    </m:r>
                    <m:f>
                      <m:fPr>
                        <m:ctrlPr>
                          <a:rPr lang="en-IN" sz="900" i="1">
                            <a:latin typeface="Cambria Math" panose="02040503050406030204" pitchFamily="18" charset="0"/>
                          </a:rPr>
                        </m:ctrlPr>
                      </m:fPr>
                      <m:num>
                        <m:sSub>
                          <m:sSubPr>
                            <m:ctrlPr>
                              <a:rPr lang="en-IN"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2</m:t>
                            </m:r>
                          </m:sub>
                        </m:sSub>
                      </m:num>
                      <m:den>
                        <m:r>
                          <a:rPr lang="en-IN" sz="900" i="1">
                            <a:latin typeface="Cambria Math" panose="02040503050406030204" pitchFamily="18" charset="0"/>
                          </a:rPr>
                          <m:t>6</m:t>
                        </m:r>
                        <m:r>
                          <a:rPr lang="en-IN" sz="900" i="1">
                            <a:latin typeface="Cambria Math" panose="02040503050406030204" pitchFamily="18" charset="0"/>
                            <a:ea typeface="Cambria Math" panose="02040503050406030204" pitchFamily="18" charset="0"/>
                          </a:rPr>
                          <m:t>𝜋</m:t>
                        </m:r>
                        <m:r>
                          <a:rPr lang="en-IN" sz="900" i="1">
                            <a:latin typeface="Cambria Math" panose="02040503050406030204" pitchFamily="18" charset="0"/>
                            <a:ea typeface="Cambria Math" panose="02040503050406030204" pitchFamily="18" charset="0"/>
                          </a:rPr>
                          <m:t> </m:t>
                        </m:r>
                        <m:r>
                          <a:rPr lang="en-IN" sz="900" i="1">
                            <a:latin typeface="Cambria Math" panose="02040503050406030204" pitchFamily="18" charset="0"/>
                            <a:ea typeface="Cambria Math" panose="02040503050406030204" pitchFamily="18" charset="0"/>
                          </a:rPr>
                          <m:t>𝜂</m:t>
                        </m:r>
                        <m:r>
                          <a:rPr lang="en-IN" sz="900" i="1">
                            <a:latin typeface="Cambria Math" panose="02040503050406030204" pitchFamily="18" charset="0"/>
                            <a:ea typeface="Cambria Math" panose="02040503050406030204" pitchFamily="18" charset="0"/>
                          </a:rPr>
                          <m:t> </m:t>
                        </m:r>
                        <m:sSub>
                          <m:sSubPr>
                            <m:ctrlPr>
                              <a:rPr lang="en-IN" sz="900" i="1">
                                <a:latin typeface="Cambria Math" panose="02040503050406030204" pitchFamily="18" charset="0"/>
                                <a:ea typeface="Cambria Math" panose="02040503050406030204" pitchFamily="18" charset="0"/>
                              </a:rPr>
                            </m:ctrlPr>
                          </m:sSubPr>
                          <m:e>
                            <m:r>
                              <a:rPr lang="en-IN" sz="900" b="0" i="1" smtClean="0">
                                <a:latin typeface="Cambria Math" panose="02040503050406030204" pitchFamily="18" charset="0"/>
                                <a:ea typeface="Cambria Math" panose="02040503050406030204" pitchFamily="18" charset="0"/>
                              </a:rPr>
                              <m:t>𝑎</m:t>
                            </m:r>
                          </m:e>
                          <m:sub>
                            <m:r>
                              <a:rPr lang="en-IN" sz="900" b="0" i="1" smtClean="0">
                                <a:latin typeface="Cambria Math" panose="02040503050406030204" pitchFamily="18" charset="0"/>
                                <a:ea typeface="Cambria Math" panose="02040503050406030204" pitchFamily="18" charset="0"/>
                              </a:rPr>
                              <m:t>2</m:t>
                            </m:r>
                          </m:sub>
                        </m:sSub>
                      </m:den>
                    </m:f>
                  </m:oMath>
                </a14:m>
                <a:r>
                  <a:rPr lang="en-IN" sz="900" dirty="0"/>
                  <a:t>+ </a:t>
                </a:r>
                <a14:m>
                  <m:oMath xmlns:m="http://schemas.openxmlformats.org/officeDocument/2006/math">
                    <m:f>
                      <m:fPr>
                        <m:ctrlPr>
                          <a:rPr lang="en-IN" sz="900" i="1">
                            <a:latin typeface="Cambria Math" panose="02040503050406030204" pitchFamily="18" charset="0"/>
                          </a:rPr>
                        </m:ctrlPr>
                      </m:fPr>
                      <m:num>
                        <m:sSub>
                          <m:sSubPr>
                            <m:ctrlPr>
                              <a:rPr lang="en-IN"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3</m:t>
                            </m:r>
                          </m:sub>
                        </m:sSub>
                      </m:num>
                      <m:den>
                        <m:r>
                          <a:rPr lang="en-IN" sz="900" i="1">
                            <a:latin typeface="Cambria Math" panose="02040503050406030204" pitchFamily="18" charset="0"/>
                          </a:rPr>
                          <m:t>6</m:t>
                        </m:r>
                        <m:r>
                          <a:rPr lang="en-IN" sz="900" i="1">
                            <a:latin typeface="Cambria Math" panose="02040503050406030204" pitchFamily="18" charset="0"/>
                            <a:ea typeface="Cambria Math" panose="02040503050406030204" pitchFamily="18" charset="0"/>
                          </a:rPr>
                          <m:t>𝜋</m:t>
                        </m:r>
                        <m:r>
                          <a:rPr lang="en-IN" sz="900" i="1">
                            <a:latin typeface="Cambria Math" panose="02040503050406030204" pitchFamily="18" charset="0"/>
                            <a:ea typeface="Cambria Math" panose="02040503050406030204" pitchFamily="18" charset="0"/>
                          </a:rPr>
                          <m:t> </m:t>
                        </m:r>
                        <m:r>
                          <a:rPr lang="en-IN" sz="900" i="1">
                            <a:latin typeface="Cambria Math" panose="02040503050406030204" pitchFamily="18" charset="0"/>
                            <a:ea typeface="Cambria Math" panose="02040503050406030204" pitchFamily="18" charset="0"/>
                          </a:rPr>
                          <m:t>𝜂</m:t>
                        </m:r>
                        <m:r>
                          <a:rPr lang="en-IN" sz="900" b="0" i="1" smtClean="0">
                            <a:latin typeface="Cambria Math" panose="02040503050406030204" pitchFamily="18" charset="0"/>
                            <a:ea typeface="Cambria Math" panose="02040503050406030204" pitchFamily="18" charset="0"/>
                          </a:rPr>
                          <m:t> </m:t>
                        </m:r>
                        <m:sSub>
                          <m:sSubPr>
                            <m:ctrlPr>
                              <a:rPr lang="en-IN" sz="900" i="1">
                                <a:latin typeface="Cambria Math" panose="02040503050406030204" pitchFamily="18" charset="0"/>
                              </a:rPr>
                            </m:ctrlPr>
                          </m:sSubPr>
                          <m:e>
                            <m:r>
                              <a:rPr lang="en-IN" sz="900" b="0" i="1" smtClean="0">
                                <a:latin typeface="Cambria Math" panose="02040503050406030204" pitchFamily="18" charset="0"/>
                              </a:rPr>
                              <m:t>𝐿</m:t>
                            </m:r>
                          </m:e>
                          <m:sub>
                            <m:r>
                              <a:rPr lang="en-IN" sz="900" b="0" i="1" smtClean="0">
                                <a:latin typeface="Cambria Math" panose="02040503050406030204" pitchFamily="18" charset="0"/>
                              </a:rPr>
                              <m:t>2</m:t>
                            </m:r>
                          </m:sub>
                        </m:sSub>
                      </m:den>
                    </m:f>
                  </m:oMath>
                </a14:m>
                <a:endParaRPr lang="en-IN" sz="900" dirty="0"/>
              </a:p>
            </p:txBody>
          </p:sp>
        </mc:Choice>
        <mc:Fallback>
          <p:sp>
            <p:nvSpPr>
              <p:cNvPr id="69" name="TextBox 68">
                <a:extLst>
                  <a:ext uri="{FF2B5EF4-FFF2-40B4-BE49-F238E27FC236}">
                    <a16:creationId xmlns:a16="http://schemas.microsoft.com/office/drawing/2014/main" id="{D3FC6786-2840-C371-DDD2-D00955AA33EB}"/>
                  </a:ext>
                </a:extLst>
              </p:cNvPr>
              <p:cNvSpPr txBox="1">
                <a:spLocks noRot="1" noChangeAspect="1" noMove="1" noResize="1" noEditPoints="1" noAdjustHandles="1" noChangeArrowheads="1" noChangeShapeType="1" noTextEdit="1"/>
              </p:cNvSpPr>
              <p:nvPr/>
            </p:nvSpPr>
            <p:spPr>
              <a:xfrm>
                <a:off x="162775" y="3608470"/>
                <a:ext cx="1399294" cy="218714"/>
              </a:xfrm>
              <a:prstGeom prst="rect">
                <a:avLst/>
              </a:prstGeom>
              <a:blipFill>
                <a:blip r:embed="rId8"/>
                <a:stretch>
                  <a:fillRect l="-2183" t="-2778" b="-1388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14BC7FE9-3E45-0747-B762-4BA6E575A705}"/>
                  </a:ext>
                </a:extLst>
              </p:cNvPr>
              <p:cNvSpPr txBox="1"/>
              <p:nvPr/>
            </p:nvSpPr>
            <p:spPr>
              <a:xfrm>
                <a:off x="1866353" y="3906890"/>
                <a:ext cx="808876" cy="1384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900" i="1" smtClean="0">
                              <a:latin typeface="Cambria Math" panose="02040503050406030204" pitchFamily="18" charset="0"/>
                            </a:rPr>
                          </m:ctrlPr>
                        </m:sSubPr>
                        <m:e>
                          <m:r>
                            <a:rPr lang="en-IN" sz="900" i="1">
                              <a:latin typeface="Cambria Math" panose="02040503050406030204" pitchFamily="18" charset="0"/>
                            </a:rPr>
                            <m:t>𝑓</m:t>
                          </m:r>
                        </m:e>
                        <m:sub>
                          <m:r>
                            <a:rPr lang="en-IN" sz="900" i="1">
                              <a:latin typeface="Cambria Math" panose="02040503050406030204" pitchFamily="18" charset="0"/>
                            </a:rPr>
                            <m:t>1</m:t>
                          </m:r>
                        </m:sub>
                      </m:sSub>
                      <m:r>
                        <a:rPr lang="en-IN" sz="900" b="0" i="1" smtClean="0">
                          <a:latin typeface="Cambria Math" panose="02040503050406030204" pitchFamily="18" charset="0"/>
                        </a:rPr>
                        <m:t>+</m:t>
                      </m:r>
                      <m:sSub>
                        <m:sSubPr>
                          <m:ctrlPr>
                            <a:rPr lang="el-GR"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2</m:t>
                          </m:r>
                        </m:sub>
                      </m:sSub>
                      <m:r>
                        <a:rPr lang="en-IN" sz="900" b="0" i="1" smtClean="0">
                          <a:latin typeface="Cambria Math" panose="02040503050406030204" pitchFamily="18" charset="0"/>
                        </a:rPr>
                        <m:t>+</m:t>
                      </m:r>
                      <m:sSub>
                        <m:sSubPr>
                          <m:ctrlPr>
                            <a:rPr lang="el-GR" sz="900" i="1">
                              <a:latin typeface="Cambria Math" panose="02040503050406030204" pitchFamily="18" charset="0"/>
                            </a:rPr>
                          </m:ctrlPr>
                        </m:sSubPr>
                        <m:e>
                          <m:r>
                            <a:rPr lang="en-IN" sz="900" i="1">
                              <a:latin typeface="Cambria Math" panose="02040503050406030204" pitchFamily="18" charset="0"/>
                            </a:rPr>
                            <m:t>𝑓</m:t>
                          </m:r>
                        </m:e>
                        <m:sub>
                          <m:r>
                            <a:rPr lang="en-IN" sz="900" b="0" i="1" smtClean="0">
                              <a:latin typeface="Cambria Math" panose="02040503050406030204" pitchFamily="18" charset="0"/>
                            </a:rPr>
                            <m:t>3</m:t>
                          </m:r>
                        </m:sub>
                      </m:sSub>
                      <m:r>
                        <a:rPr lang="en-IN" sz="900" i="1" smtClean="0">
                          <a:latin typeface="Cambria Math" panose="02040503050406030204" pitchFamily="18" charset="0"/>
                        </a:rPr>
                        <m:t>=</m:t>
                      </m:r>
                      <m:r>
                        <a:rPr lang="en-IN" sz="900" b="0" i="1" smtClean="0">
                          <a:latin typeface="Cambria Math" panose="02040503050406030204" pitchFamily="18" charset="0"/>
                        </a:rPr>
                        <m:t>0</m:t>
                      </m:r>
                    </m:oMath>
                  </m:oMathPara>
                </a14:m>
                <a:endParaRPr lang="en-IN" sz="900" dirty="0"/>
              </a:p>
            </p:txBody>
          </p:sp>
        </mc:Choice>
        <mc:Fallback>
          <p:sp>
            <p:nvSpPr>
              <p:cNvPr id="71" name="TextBox 70">
                <a:extLst>
                  <a:ext uri="{FF2B5EF4-FFF2-40B4-BE49-F238E27FC236}">
                    <a16:creationId xmlns:a16="http://schemas.microsoft.com/office/drawing/2014/main" id="{14BC7FE9-3E45-0747-B762-4BA6E575A705}"/>
                  </a:ext>
                </a:extLst>
              </p:cNvPr>
              <p:cNvSpPr txBox="1">
                <a:spLocks noRot="1" noChangeAspect="1" noMove="1" noResize="1" noEditPoints="1" noAdjustHandles="1" noChangeArrowheads="1" noChangeShapeType="1" noTextEdit="1"/>
              </p:cNvSpPr>
              <p:nvPr/>
            </p:nvSpPr>
            <p:spPr>
              <a:xfrm>
                <a:off x="1866353" y="3906890"/>
                <a:ext cx="808876" cy="138499"/>
              </a:xfrm>
              <a:prstGeom prst="rect">
                <a:avLst/>
              </a:prstGeom>
              <a:blipFill>
                <a:blip r:embed="rId9"/>
                <a:stretch>
                  <a:fillRect l="-4511" t="-4348" r="-3759" b="-3043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B7F1E6E3-C7E6-CA11-A00D-C15046F5EFE0}"/>
                  </a:ext>
                </a:extLst>
              </p:cNvPr>
              <p:cNvSpPr txBox="1"/>
              <p:nvPr/>
            </p:nvSpPr>
            <p:spPr>
              <a:xfrm>
                <a:off x="1866352" y="3379517"/>
                <a:ext cx="649537" cy="1429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900" i="1" smtClean="0">
                              <a:latin typeface="Cambria Math" panose="02040503050406030204" pitchFamily="18" charset="0"/>
                            </a:rPr>
                          </m:ctrlPr>
                        </m:sSubPr>
                        <m:e>
                          <m:acc>
                            <m:accPr>
                              <m:chr m:val="̇"/>
                              <m:ctrlPr>
                                <a:rPr lang="el-GR" sz="900" i="1" smtClean="0">
                                  <a:latin typeface="Cambria Math" panose="02040503050406030204" pitchFamily="18" charset="0"/>
                                </a:rPr>
                              </m:ctrlPr>
                            </m:accPr>
                            <m:e>
                              <m:r>
                                <a:rPr lang="en-IN" sz="900" b="0" i="1" smtClean="0">
                                  <a:latin typeface="Cambria Math" panose="02040503050406030204" pitchFamily="18" charset="0"/>
                                </a:rPr>
                                <m:t>𝐿</m:t>
                              </m:r>
                            </m:e>
                          </m:acc>
                        </m:e>
                        <m:sub>
                          <m:r>
                            <a:rPr lang="en-IN" sz="900" i="1">
                              <a:latin typeface="Cambria Math" panose="02040503050406030204" pitchFamily="18" charset="0"/>
                            </a:rPr>
                            <m:t>1</m:t>
                          </m:r>
                        </m:sub>
                      </m:sSub>
                      <m:r>
                        <a:rPr lang="en-IN" sz="900" b="0" i="1" smtClean="0">
                          <a:latin typeface="Cambria Math" panose="02040503050406030204" pitchFamily="18" charset="0"/>
                        </a:rPr>
                        <m:t>=</m:t>
                      </m:r>
                      <m:sSub>
                        <m:sSubPr>
                          <m:ctrlPr>
                            <a:rPr lang="el-GR" sz="900" i="1">
                              <a:latin typeface="Cambria Math" panose="02040503050406030204" pitchFamily="18" charset="0"/>
                            </a:rPr>
                          </m:ctrlPr>
                        </m:sSubPr>
                        <m:e>
                          <m:r>
                            <a:rPr lang="en-IN" sz="900" b="0" i="1" smtClean="0">
                              <a:latin typeface="Cambria Math" panose="02040503050406030204" pitchFamily="18" charset="0"/>
                            </a:rPr>
                            <m:t>𝑣</m:t>
                          </m:r>
                        </m:e>
                        <m:sub>
                          <m:r>
                            <a:rPr lang="en-IN" sz="900" b="0" i="1" smtClean="0">
                              <a:latin typeface="Cambria Math" panose="02040503050406030204" pitchFamily="18" charset="0"/>
                            </a:rPr>
                            <m:t>2</m:t>
                          </m:r>
                        </m:sub>
                      </m:sSub>
                      <m:r>
                        <a:rPr lang="en-IN" sz="900" b="0" i="1" smtClean="0">
                          <a:latin typeface="Cambria Math" panose="02040503050406030204" pitchFamily="18" charset="0"/>
                        </a:rPr>
                        <m:t>−</m:t>
                      </m:r>
                      <m:sSub>
                        <m:sSubPr>
                          <m:ctrlPr>
                            <a:rPr lang="el-GR" sz="900" i="1" smtClean="0">
                              <a:latin typeface="Cambria Math" panose="02040503050406030204" pitchFamily="18" charset="0"/>
                            </a:rPr>
                          </m:ctrlPr>
                        </m:sSubPr>
                        <m:e>
                          <m:r>
                            <a:rPr lang="en-IN" sz="900" b="0" i="1" smtClean="0">
                              <a:latin typeface="Cambria Math" panose="02040503050406030204" pitchFamily="18" charset="0"/>
                            </a:rPr>
                            <m:t>𝑣</m:t>
                          </m:r>
                        </m:e>
                        <m:sub>
                          <m:r>
                            <a:rPr lang="en-IN" sz="900" b="0" i="1" smtClean="0">
                              <a:latin typeface="Cambria Math" panose="02040503050406030204" pitchFamily="18" charset="0"/>
                            </a:rPr>
                            <m:t>1</m:t>
                          </m:r>
                        </m:sub>
                      </m:sSub>
                    </m:oMath>
                  </m:oMathPara>
                </a14:m>
                <a:endParaRPr lang="en-IN" sz="900" dirty="0"/>
              </a:p>
            </p:txBody>
          </p:sp>
        </mc:Choice>
        <mc:Fallback>
          <p:sp>
            <p:nvSpPr>
              <p:cNvPr id="72" name="TextBox 71">
                <a:extLst>
                  <a:ext uri="{FF2B5EF4-FFF2-40B4-BE49-F238E27FC236}">
                    <a16:creationId xmlns:a16="http://schemas.microsoft.com/office/drawing/2014/main" id="{B7F1E6E3-C7E6-CA11-A00D-C15046F5EFE0}"/>
                  </a:ext>
                </a:extLst>
              </p:cNvPr>
              <p:cNvSpPr txBox="1">
                <a:spLocks noRot="1" noChangeAspect="1" noMove="1" noResize="1" noEditPoints="1" noAdjustHandles="1" noChangeArrowheads="1" noChangeShapeType="1" noTextEdit="1"/>
              </p:cNvSpPr>
              <p:nvPr/>
            </p:nvSpPr>
            <p:spPr>
              <a:xfrm>
                <a:off x="1866352" y="3379517"/>
                <a:ext cx="649537" cy="142924"/>
              </a:xfrm>
              <a:prstGeom prst="rect">
                <a:avLst/>
              </a:prstGeom>
              <a:blipFill>
                <a:blip r:embed="rId10"/>
                <a:stretch>
                  <a:fillRect l="-4673" t="-16667" r="-1869" b="-1250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EE2418B2-23B5-BDEA-C821-BF965A68FE7C}"/>
                  </a:ext>
                </a:extLst>
              </p:cNvPr>
              <p:cNvSpPr txBox="1"/>
              <p:nvPr/>
            </p:nvSpPr>
            <p:spPr>
              <a:xfrm>
                <a:off x="1866353" y="3643824"/>
                <a:ext cx="654923" cy="1429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l-GR" sz="900" i="1" smtClean="0">
                              <a:latin typeface="Cambria Math" panose="02040503050406030204" pitchFamily="18" charset="0"/>
                            </a:rPr>
                          </m:ctrlPr>
                        </m:sSubPr>
                        <m:e>
                          <m:acc>
                            <m:accPr>
                              <m:chr m:val="̇"/>
                              <m:ctrlPr>
                                <a:rPr lang="el-GR" sz="900" i="1" smtClean="0">
                                  <a:latin typeface="Cambria Math" panose="02040503050406030204" pitchFamily="18" charset="0"/>
                                </a:rPr>
                              </m:ctrlPr>
                            </m:accPr>
                            <m:e>
                              <m:r>
                                <a:rPr lang="en-IN" sz="900" b="0" i="1" smtClean="0">
                                  <a:latin typeface="Cambria Math" panose="02040503050406030204" pitchFamily="18" charset="0"/>
                                </a:rPr>
                                <m:t>𝐿</m:t>
                              </m:r>
                            </m:e>
                          </m:acc>
                        </m:e>
                        <m:sub>
                          <m:r>
                            <a:rPr lang="en-IN" sz="900" b="0" i="1" smtClean="0">
                              <a:latin typeface="Cambria Math" panose="02040503050406030204" pitchFamily="18" charset="0"/>
                            </a:rPr>
                            <m:t>2</m:t>
                          </m:r>
                        </m:sub>
                      </m:sSub>
                      <m:r>
                        <a:rPr lang="en-IN" sz="900" b="0" i="1" smtClean="0">
                          <a:latin typeface="Cambria Math" panose="02040503050406030204" pitchFamily="18" charset="0"/>
                        </a:rPr>
                        <m:t>=</m:t>
                      </m:r>
                      <m:sSub>
                        <m:sSubPr>
                          <m:ctrlPr>
                            <a:rPr lang="el-GR" sz="900" i="1">
                              <a:latin typeface="Cambria Math" panose="02040503050406030204" pitchFamily="18" charset="0"/>
                            </a:rPr>
                          </m:ctrlPr>
                        </m:sSubPr>
                        <m:e>
                          <m:r>
                            <a:rPr lang="en-IN" sz="900" b="0" i="1" smtClean="0">
                              <a:latin typeface="Cambria Math" panose="02040503050406030204" pitchFamily="18" charset="0"/>
                            </a:rPr>
                            <m:t>𝑣</m:t>
                          </m:r>
                        </m:e>
                        <m:sub>
                          <m:r>
                            <a:rPr lang="en-IN" sz="900" b="0" i="1" smtClean="0">
                              <a:latin typeface="Cambria Math" panose="02040503050406030204" pitchFamily="18" charset="0"/>
                            </a:rPr>
                            <m:t>3</m:t>
                          </m:r>
                        </m:sub>
                      </m:sSub>
                      <m:r>
                        <a:rPr lang="en-IN" sz="900" b="0" i="1" smtClean="0">
                          <a:latin typeface="Cambria Math" panose="02040503050406030204" pitchFamily="18" charset="0"/>
                        </a:rPr>
                        <m:t>−</m:t>
                      </m:r>
                      <m:sSub>
                        <m:sSubPr>
                          <m:ctrlPr>
                            <a:rPr lang="el-GR" sz="900" i="1" smtClean="0">
                              <a:latin typeface="Cambria Math" panose="02040503050406030204" pitchFamily="18" charset="0"/>
                            </a:rPr>
                          </m:ctrlPr>
                        </m:sSubPr>
                        <m:e>
                          <m:r>
                            <a:rPr lang="en-IN" sz="900" b="0" i="1" smtClean="0">
                              <a:latin typeface="Cambria Math" panose="02040503050406030204" pitchFamily="18" charset="0"/>
                            </a:rPr>
                            <m:t>𝑣</m:t>
                          </m:r>
                        </m:e>
                        <m:sub>
                          <m:r>
                            <a:rPr lang="en-IN" sz="900" b="0" i="1" smtClean="0">
                              <a:latin typeface="Cambria Math" panose="02040503050406030204" pitchFamily="18" charset="0"/>
                            </a:rPr>
                            <m:t>2</m:t>
                          </m:r>
                        </m:sub>
                      </m:sSub>
                    </m:oMath>
                  </m:oMathPara>
                </a14:m>
                <a:endParaRPr lang="en-IN" sz="900" dirty="0"/>
              </a:p>
            </p:txBody>
          </p:sp>
        </mc:Choice>
        <mc:Fallback>
          <p:sp>
            <p:nvSpPr>
              <p:cNvPr id="74" name="TextBox 73">
                <a:extLst>
                  <a:ext uri="{FF2B5EF4-FFF2-40B4-BE49-F238E27FC236}">
                    <a16:creationId xmlns:a16="http://schemas.microsoft.com/office/drawing/2014/main" id="{EE2418B2-23B5-BDEA-C821-BF965A68FE7C}"/>
                  </a:ext>
                </a:extLst>
              </p:cNvPr>
              <p:cNvSpPr txBox="1">
                <a:spLocks noRot="1" noChangeAspect="1" noMove="1" noResize="1" noEditPoints="1" noAdjustHandles="1" noChangeArrowheads="1" noChangeShapeType="1" noTextEdit="1"/>
              </p:cNvSpPr>
              <p:nvPr/>
            </p:nvSpPr>
            <p:spPr>
              <a:xfrm>
                <a:off x="1866353" y="3643824"/>
                <a:ext cx="654923" cy="142924"/>
              </a:xfrm>
              <a:prstGeom prst="rect">
                <a:avLst/>
              </a:prstGeom>
              <a:blipFill>
                <a:blip r:embed="rId11"/>
                <a:stretch>
                  <a:fillRect l="-4630" t="-21739" r="-926" b="-1739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graphicFrame>
            <p:nvGraphicFramePr>
              <p:cNvPr id="75" name="Table 74">
                <a:extLst>
                  <a:ext uri="{FF2B5EF4-FFF2-40B4-BE49-F238E27FC236}">
                    <a16:creationId xmlns:a16="http://schemas.microsoft.com/office/drawing/2014/main" id="{6533F843-F66A-B143-4120-1CF2D288A549}"/>
                  </a:ext>
                </a:extLst>
              </p:cNvPr>
              <p:cNvGraphicFramePr>
                <a:graphicFrameLocks noGrp="1"/>
              </p:cNvGraphicFramePr>
              <p:nvPr>
                <p:extLst>
                  <p:ext uri="{D42A27DB-BD31-4B8C-83A1-F6EECF244321}">
                    <p14:modId xmlns:p14="http://schemas.microsoft.com/office/powerpoint/2010/main" val="2057836823"/>
                  </p:ext>
                </p:extLst>
              </p:nvPr>
            </p:nvGraphicFramePr>
            <p:xfrm>
              <a:off x="102584" y="4795878"/>
              <a:ext cx="2954861" cy="2001824"/>
            </p:xfrm>
            <a:graphic>
              <a:graphicData uri="http://schemas.openxmlformats.org/drawingml/2006/table">
                <a:tbl>
                  <a:tblPr firstRow="1" bandRow="1">
                    <a:tableStyleId>{0505E3EF-67EA-436B-97B2-0124C06EBD24}</a:tableStyleId>
                  </a:tblPr>
                  <a:tblGrid>
                    <a:gridCol w="834549">
                      <a:extLst>
                        <a:ext uri="{9D8B030D-6E8A-4147-A177-3AD203B41FA5}">
                          <a16:colId xmlns:a16="http://schemas.microsoft.com/office/drawing/2014/main" val="533711371"/>
                        </a:ext>
                      </a:extLst>
                    </a:gridCol>
                    <a:gridCol w="2120312">
                      <a:extLst>
                        <a:ext uri="{9D8B030D-6E8A-4147-A177-3AD203B41FA5}">
                          <a16:colId xmlns:a16="http://schemas.microsoft.com/office/drawing/2014/main" val="2429272140"/>
                        </a:ext>
                      </a:extLst>
                    </a:gridCol>
                  </a:tblGrid>
                  <a:tr h="250228">
                    <a:tc>
                      <a:txBody>
                        <a:bodyPr/>
                        <a:lstStyle/>
                        <a:p>
                          <a:r>
                            <a:rPr lang="en-IN" sz="900" b="0" dirty="0">
                              <a:latin typeface="Times New Roman" panose="02020603050405020304" pitchFamily="18" charset="0"/>
                              <a:cs typeface="Times New Roman" panose="02020603050405020304" pitchFamily="18" charset="0"/>
                            </a:rPr>
                            <a:t>R</a:t>
                          </a:r>
                          <a:r>
                            <a:rPr lang="en-IN" sz="900" b="0" baseline="-25000" dirty="0">
                              <a:latin typeface="Times New Roman" panose="02020603050405020304" pitchFamily="18" charset="0"/>
                              <a:cs typeface="Times New Roman" panose="02020603050405020304" pitchFamily="18" charset="0"/>
                            </a:rPr>
                            <a:t>i </a:t>
                          </a:r>
                          <a:r>
                            <a:rPr lang="en-IN" sz="900" b="0" baseline="0" dirty="0">
                              <a:latin typeface="Times New Roman" panose="02020603050405020304" pitchFamily="18" charset="0"/>
                              <a:cs typeface="Times New Roman" panose="02020603050405020304" pitchFamily="18" charset="0"/>
                            </a:rPr>
                            <a:t>or a</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r>
                            <a:rPr lang="en-IN" sz="900" b="0" dirty="0">
                              <a:latin typeface="Times New Roman" panose="02020603050405020304" pitchFamily="18" charset="0"/>
                              <a:cs typeface="Times New Roman" panose="02020603050405020304" pitchFamily="18" charset="0"/>
                            </a:rPr>
                            <a:t>Radius of </a:t>
                          </a:r>
                          <a14:m>
                            <m:oMath xmlns:m="http://schemas.openxmlformats.org/officeDocument/2006/math">
                              <m:sSup>
                                <m:sSupPr>
                                  <m:ctrlPr>
                                    <a:rPr lang="en-IN" sz="900" b="0" i="0" smtClean="0">
                                      <a:latin typeface="Cambria Math" panose="02040503050406030204" pitchFamily="18" charset="0"/>
                                      <a:ea typeface="Cambria Math" panose="02040503050406030204" pitchFamily="18" charset="0"/>
                                    </a:rPr>
                                  </m:ctrlPr>
                                </m:sSupPr>
                                <m:e>
                                  <m:r>
                                    <m:rPr>
                                      <m:sty m:val="p"/>
                                    </m:rPr>
                                    <a:rPr lang="en-IN" sz="900" b="0" i="0" smtClean="0">
                                      <a:latin typeface="Cambria Math" panose="02040503050406030204" pitchFamily="18" charset="0"/>
                                      <a:ea typeface="Cambria Math" panose="02040503050406030204" pitchFamily="18" charset="0"/>
                                    </a:rPr>
                                    <m:t>i</m:t>
                                  </m:r>
                                </m:e>
                                <m:sup>
                                  <m:r>
                                    <m:rPr>
                                      <m:sty m:val="p"/>
                                    </m:rPr>
                                    <a:rPr lang="en-IN" sz="900" b="0" i="0" smtClean="0">
                                      <a:latin typeface="Cambria Math" panose="02040503050406030204" pitchFamily="18" charset="0"/>
                                      <a:ea typeface="Cambria Math" panose="02040503050406030204" pitchFamily="18" charset="0"/>
                                    </a:rPr>
                                    <m:t>th</m:t>
                                  </m:r>
                                </m:sup>
                              </m:sSup>
                            </m:oMath>
                          </a14:m>
                          <a:r>
                            <a:rPr lang="en-IN" sz="900" b="0" dirty="0">
                              <a:latin typeface="Times New Roman" panose="02020603050405020304" pitchFamily="18" charset="0"/>
                              <a:cs typeface="Times New Roman" panose="02020603050405020304" pitchFamily="18" charset="0"/>
                            </a:rPr>
                            <a:t> Sphere</a:t>
                          </a:r>
                        </a:p>
                      </a:txBody>
                      <a:tcPr/>
                    </a:tc>
                    <a:extLst>
                      <a:ext uri="{0D108BD9-81ED-4DB2-BD59-A6C34878D82A}">
                        <a16:rowId xmlns:a16="http://schemas.microsoft.com/office/drawing/2014/main" val="1391486166"/>
                      </a:ext>
                    </a:extLst>
                  </a:tr>
                  <a:tr h="250228">
                    <a:tc>
                      <a:txBody>
                        <a:bodyPr/>
                        <a:lstStyle/>
                        <a:p>
                          <a:r>
                            <a:rPr lang="en-IN" sz="900" b="0" dirty="0">
                              <a:latin typeface="Times New Roman" panose="02020603050405020304" pitchFamily="18" charset="0"/>
                              <a:cs typeface="Times New Roman" panose="02020603050405020304" pitchFamily="18" charset="0"/>
                            </a:rPr>
                            <a:t>v</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r>
                            <a:rPr lang="en-IN" sz="900" b="0" dirty="0">
                              <a:latin typeface="Times New Roman" panose="02020603050405020304" pitchFamily="18" charset="0"/>
                              <a:cs typeface="Times New Roman" panose="02020603050405020304" pitchFamily="18" charset="0"/>
                            </a:rPr>
                            <a:t>Velocity of </a:t>
                          </a:r>
                          <a14:m>
                            <m:oMath xmlns:m="http://schemas.openxmlformats.org/officeDocument/2006/math">
                              <m:sSup>
                                <m:sSupPr>
                                  <m:ctrlPr>
                                    <a:rPr lang="en-IN" sz="900" b="0" i="1" smtClean="0">
                                      <a:latin typeface="Cambria Math" panose="02040503050406030204" pitchFamily="18" charset="0"/>
                                      <a:ea typeface="Cambria Math" panose="02040503050406030204" pitchFamily="18" charset="0"/>
                                    </a:rPr>
                                  </m:ctrlPr>
                                </m:sSupPr>
                                <m:e>
                                  <m:r>
                                    <m:rPr>
                                      <m:sty m:val="p"/>
                                    </m:rPr>
                                    <a:rPr lang="en-IN" sz="900" b="0" i="0" smtClean="0">
                                      <a:latin typeface="Cambria Math" panose="02040503050406030204" pitchFamily="18" charset="0"/>
                                      <a:ea typeface="Cambria Math" panose="02040503050406030204" pitchFamily="18" charset="0"/>
                                    </a:rPr>
                                    <m:t>i</m:t>
                                  </m:r>
                                </m:e>
                                <m:sup>
                                  <m:r>
                                    <m:rPr>
                                      <m:sty m:val="p"/>
                                    </m:rPr>
                                    <a:rPr lang="en-IN" sz="900" b="0" i="0" smtClean="0">
                                      <a:latin typeface="Cambria Math" panose="02040503050406030204" pitchFamily="18" charset="0"/>
                                      <a:ea typeface="Cambria Math" panose="02040503050406030204" pitchFamily="18" charset="0"/>
                                    </a:rPr>
                                    <m:t>th</m:t>
                                  </m:r>
                                </m:sup>
                              </m:sSup>
                            </m:oMath>
                          </a14:m>
                          <a:r>
                            <a:rPr lang="en-IN" sz="900" b="0" dirty="0">
                              <a:latin typeface="Times New Roman" panose="02020603050405020304" pitchFamily="18" charset="0"/>
                              <a:cs typeface="Times New Roman" panose="02020603050405020304" pitchFamily="18" charset="0"/>
                            </a:rPr>
                            <a:t>  Sphere</a:t>
                          </a:r>
                        </a:p>
                      </a:txBody>
                      <a:tcPr/>
                    </a:tc>
                    <a:extLst>
                      <a:ext uri="{0D108BD9-81ED-4DB2-BD59-A6C34878D82A}">
                        <a16:rowId xmlns:a16="http://schemas.microsoft.com/office/drawing/2014/main" val="963884251"/>
                      </a:ext>
                    </a:extLst>
                  </a:tr>
                  <a:tr h="250228">
                    <a:tc>
                      <a:txBody>
                        <a:bodyPr/>
                        <a:lstStyle/>
                        <a:p>
                          <a:r>
                            <a:rPr lang="en-IN" sz="900" b="0" dirty="0">
                              <a:latin typeface="Times New Roman" panose="02020603050405020304" pitchFamily="18" charset="0"/>
                              <a:cs typeface="Times New Roman" panose="02020603050405020304" pitchFamily="18" charset="0"/>
                            </a:rPr>
                            <a:t>f</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r>
                            <a:rPr lang="en-IN" sz="900" b="0" dirty="0">
                              <a:latin typeface="Times New Roman" panose="02020603050405020304" pitchFamily="18" charset="0"/>
                              <a:cs typeface="Times New Roman" panose="02020603050405020304" pitchFamily="18" charset="0"/>
                            </a:rPr>
                            <a:t>Force acting upon </a:t>
                          </a:r>
                          <a14:m>
                            <m:oMath xmlns:m="http://schemas.openxmlformats.org/officeDocument/2006/math">
                              <m:sSup>
                                <m:sSupPr>
                                  <m:ctrlPr>
                                    <a:rPr lang="en-IN" sz="900" b="0" i="1" smtClean="0">
                                      <a:latin typeface="Cambria Math" panose="02040503050406030204" pitchFamily="18" charset="0"/>
                                      <a:ea typeface="Cambria Math" panose="02040503050406030204" pitchFamily="18" charset="0"/>
                                    </a:rPr>
                                  </m:ctrlPr>
                                </m:sSupPr>
                                <m:e>
                                  <m:r>
                                    <m:rPr>
                                      <m:sty m:val="p"/>
                                    </m:rPr>
                                    <a:rPr lang="en-IN" sz="900" b="0" i="0" smtClean="0">
                                      <a:latin typeface="Cambria Math" panose="02040503050406030204" pitchFamily="18" charset="0"/>
                                      <a:ea typeface="Cambria Math" panose="02040503050406030204" pitchFamily="18" charset="0"/>
                                    </a:rPr>
                                    <m:t>i</m:t>
                                  </m:r>
                                </m:e>
                                <m:sup>
                                  <m:r>
                                    <m:rPr>
                                      <m:sty m:val="p"/>
                                    </m:rPr>
                                    <a:rPr lang="en-IN" sz="900" b="0" i="0" smtClean="0">
                                      <a:latin typeface="Cambria Math" panose="02040503050406030204" pitchFamily="18" charset="0"/>
                                      <a:ea typeface="Cambria Math" panose="02040503050406030204" pitchFamily="18" charset="0"/>
                                    </a:rPr>
                                    <m:t>th</m:t>
                                  </m:r>
                                </m:sup>
                              </m:sSup>
                            </m:oMath>
                          </a14:m>
                          <a:r>
                            <a:rPr lang="en-IN" sz="900" b="0" dirty="0">
                              <a:latin typeface="Times New Roman" panose="02020603050405020304" pitchFamily="18" charset="0"/>
                              <a:cs typeface="Times New Roman" panose="02020603050405020304" pitchFamily="18" charset="0"/>
                            </a:rPr>
                            <a:t>  Sphere</a:t>
                          </a:r>
                        </a:p>
                      </a:txBody>
                      <a:tcPr/>
                    </a:tc>
                    <a:extLst>
                      <a:ext uri="{0D108BD9-81ED-4DB2-BD59-A6C34878D82A}">
                        <a16:rowId xmlns:a16="http://schemas.microsoft.com/office/drawing/2014/main" val="2124404673"/>
                      </a:ext>
                    </a:extLst>
                  </a:tr>
                  <a:tr h="250228">
                    <a:tc>
                      <a:txBody>
                        <a:bodyPr/>
                        <a:lstStyle/>
                        <a:p>
                          <a:r>
                            <a:rPr lang="en-IN" sz="900" b="0" dirty="0">
                              <a:latin typeface="Times New Roman" panose="02020603050405020304" pitchFamily="18" charset="0"/>
                              <a:cs typeface="Times New Roman" panose="02020603050405020304" pitchFamily="18" charset="0"/>
                            </a:rPr>
                            <a:t>L</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r>
                            <a:rPr lang="en-IN" sz="900" b="0" dirty="0">
                              <a:latin typeface="Times New Roman" panose="02020603050405020304" pitchFamily="18" charset="0"/>
                              <a:cs typeface="Times New Roman" panose="02020603050405020304" pitchFamily="18" charset="0"/>
                            </a:rPr>
                            <a:t>Inter-Central Length of </a:t>
                          </a:r>
                          <a14:m>
                            <m:oMath xmlns:m="http://schemas.openxmlformats.org/officeDocument/2006/math">
                              <m:sSup>
                                <m:sSupPr>
                                  <m:ctrlPr>
                                    <a:rPr lang="en-IN" sz="900" b="0" i="1" smtClean="0">
                                      <a:latin typeface="Cambria Math" panose="02040503050406030204" pitchFamily="18" charset="0"/>
                                      <a:ea typeface="Cambria Math" panose="02040503050406030204" pitchFamily="18" charset="0"/>
                                    </a:rPr>
                                  </m:ctrlPr>
                                </m:sSupPr>
                                <m:e>
                                  <m:r>
                                    <m:rPr>
                                      <m:sty m:val="p"/>
                                    </m:rPr>
                                    <a:rPr lang="en-IN" sz="900" b="0" i="0" smtClean="0">
                                      <a:latin typeface="Cambria Math" panose="02040503050406030204" pitchFamily="18" charset="0"/>
                                      <a:ea typeface="Cambria Math" panose="02040503050406030204" pitchFamily="18" charset="0"/>
                                    </a:rPr>
                                    <m:t>i</m:t>
                                  </m:r>
                                </m:e>
                                <m:sup>
                                  <m:r>
                                    <m:rPr>
                                      <m:sty m:val="p"/>
                                    </m:rPr>
                                    <a:rPr lang="en-IN" sz="900" b="0" i="0" smtClean="0">
                                      <a:latin typeface="Cambria Math" panose="02040503050406030204" pitchFamily="18" charset="0"/>
                                      <a:ea typeface="Cambria Math" panose="02040503050406030204" pitchFamily="18" charset="0"/>
                                    </a:rPr>
                                    <m:t>th</m:t>
                                  </m:r>
                                </m:sup>
                              </m:sSup>
                            </m:oMath>
                          </a14:m>
                          <a:r>
                            <a:rPr lang="en-IN" sz="900" b="0" dirty="0">
                              <a:latin typeface="Times New Roman" panose="02020603050405020304" pitchFamily="18" charset="0"/>
                              <a:cs typeface="Times New Roman" panose="02020603050405020304" pitchFamily="18" charset="0"/>
                            </a:rPr>
                            <a:t>  Link </a:t>
                          </a:r>
                        </a:p>
                      </a:txBody>
                      <a:tcPr/>
                    </a:tc>
                    <a:extLst>
                      <a:ext uri="{0D108BD9-81ED-4DB2-BD59-A6C34878D82A}">
                        <a16:rowId xmlns:a16="http://schemas.microsoft.com/office/drawing/2014/main" val="61235439"/>
                      </a:ext>
                    </a:extLst>
                  </a:tr>
                  <a:tr h="250228">
                    <a:tc>
                      <a:txBody>
                        <a:bodyPr/>
                        <a:lstStyle/>
                        <a:p>
                          <a:r>
                            <a:rPr lang="en-IN" sz="900" b="0" dirty="0">
                              <a:latin typeface="Times New Roman" panose="02020603050405020304" pitchFamily="18" charset="0"/>
                              <a:cs typeface="Times New Roman" panose="02020603050405020304" pitchFamily="18" charset="0"/>
                            </a:rPr>
                            <a:t>l</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r>
                            <a:rPr lang="en-IN" sz="900" b="0" dirty="0">
                              <a:latin typeface="Times New Roman" panose="02020603050405020304" pitchFamily="18" charset="0"/>
                              <a:cs typeface="Times New Roman" panose="02020603050405020304" pitchFamily="18" charset="0"/>
                            </a:rPr>
                            <a:t>Resting Length of </a:t>
                          </a:r>
                          <a14:m>
                            <m:oMath xmlns:m="http://schemas.openxmlformats.org/officeDocument/2006/math">
                              <m:sSup>
                                <m:sSupPr>
                                  <m:ctrlPr>
                                    <a:rPr lang="en-IN" sz="900" b="0" i="1" smtClean="0">
                                      <a:latin typeface="Cambria Math" panose="02040503050406030204" pitchFamily="18" charset="0"/>
                                      <a:ea typeface="Cambria Math" panose="02040503050406030204" pitchFamily="18" charset="0"/>
                                    </a:rPr>
                                  </m:ctrlPr>
                                </m:sSupPr>
                                <m:e>
                                  <m:r>
                                    <m:rPr>
                                      <m:sty m:val="p"/>
                                    </m:rPr>
                                    <a:rPr lang="en-IN" sz="900" b="0" i="0" smtClean="0">
                                      <a:latin typeface="Cambria Math" panose="02040503050406030204" pitchFamily="18" charset="0"/>
                                      <a:ea typeface="Cambria Math" panose="02040503050406030204" pitchFamily="18" charset="0"/>
                                    </a:rPr>
                                    <m:t>i</m:t>
                                  </m:r>
                                </m:e>
                                <m:sup>
                                  <m:r>
                                    <m:rPr>
                                      <m:sty m:val="p"/>
                                    </m:rPr>
                                    <a:rPr lang="en-IN" sz="900" b="0" i="0" smtClean="0">
                                      <a:latin typeface="Cambria Math" panose="02040503050406030204" pitchFamily="18" charset="0"/>
                                      <a:ea typeface="Cambria Math" panose="02040503050406030204" pitchFamily="18" charset="0"/>
                                    </a:rPr>
                                    <m:t>th</m:t>
                                  </m:r>
                                </m:sup>
                              </m:sSup>
                            </m:oMath>
                          </a14:m>
                          <a:r>
                            <a:rPr lang="en-IN" sz="900" b="0" dirty="0">
                              <a:latin typeface="Times New Roman" panose="02020603050405020304" pitchFamily="18" charset="0"/>
                              <a:cs typeface="Times New Roman" panose="02020603050405020304" pitchFamily="18" charset="0"/>
                            </a:rPr>
                            <a:t>  Link</a:t>
                          </a:r>
                        </a:p>
                      </a:txBody>
                      <a:tcPr/>
                    </a:tc>
                    <a:extLst>
                      <a:ext uri="{0D108BD9-81ED-4DB2-BD59-A6C34878D82A}">
                        <a16:rowId xmlns:a16="http://schemas.microsoft.com/office/drawing/2014/main" val="404197607"/>
                      </a:ext>
                    </a:extLst>
                  </a:tr>
                  <a:tr h="250228">
                    <a:tc>
                      <a:txBody>
                        <a:bodyPr/>
                        <a:lstStyle/>
                        <a:p>
                          <a:r>
                            <a:rPr lang="en-IN" sz="900" b="0" dirty="0">
                              <a:latin typeface="Times New Roman" panose="02020603050405020304" pitchFamily="18" charset="0"/>
                              <a:cs typeface="Times New Roman" panose="02020603050405020304" pitchFamily="18" charset="0"/>
                            </a:rPr>
                            <a:t>d</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r>
                            <a:rPr lang="en-IN" sz="900" b="0" dirty="0">
                              <a:latin typeface="Times New Roman" panose="02020603050405020304" pitchFamily="18" charset="0"/>
                              <a:cs typeface="Times New Roman" panose="02020603050405020304" pitchFamily="18" charset="0"/>
                            </a:rPr>
                            <a:t>Deformation Length of </a:t>
                          </a:r>
                          <a14:m>
                            <m:oMath xmlns:m="http://schemas.openxmlformats.org/officeDocument/2006/math">
                              <m:sSup>
                                <m:sSupPr>
                                  <m:ctrlPr>
                                    <a:rPr lang="en-IN" sz="900" b="0" i="1" smtClean="0">
                                      <a:latin typeface="Cambria Math" panose="02040503050406030204" pitchFamily="18" charset="0"/>
                                      <a:ea typeface="Cambria Math" panose="02040503050406030204" pitchFamily="18" charset="0"/>
                                    </a:rPr>
                                  </m:ctrlPr>
                                </m:sSupPr>
                                <m:e>
                                  <m:r>
                                    <m:rPr>
                                      <m:sty m:val="p"/>
                                    </m:rPr>
                                    <a:rPr lang="en-IN" sz="900" b="0" i="0" smtClean="0">
                                      <a:latin typeface="Cambria Math" panose="02040503050406030204" pitchFamily="18" charset="0"/>
                                      <a:ea typeface="Cambria Math" panose="02040503050406030204" pitchFamily="18" charset="0"/>
                                    </a:rPr>
                                    <m:t>i</m:t>
                                  </m:r>
                                </m:e>
                                <m:sup>
                                  <m:r>
                                    <m:rPr>
                                      <m:sty m:val="p"/>
                                    </m:rPr>
                                    <a:rPr lang="en-IN" sz="900" b="0" i="0" smtClean="0">
                                      <a:latin typeface="Cambria Math" panose="02040503050406030204" pitchFamily="18" charset="0"/>
                                      <a:ea typeface="Cambria Math" panose="02040503050406030204" pitchFamily="18" charset="0"/>
                                    </a:rPr>
                                    <m:t>th</m:t>
                                  </m:r>
                                </m:sup>
                              </m:sSup>
                            </m:oMath>
                          </a14:m>
                          <a:r>
                            <a:rPr lang="en-IN" sz="900" b="0" dirty="0">
                              <a:latin typeface="Times New Roman" panose="02020603050405020304" pitchFamily="18" charset="0"/>
                              <a:cs typeface="Times New Roman" panose="02020603050405020304" pitchFamily="18" charset="0"/>
                            </a:rPr>
                            <a:t> Link</a:t>
                          </a:r>
                        </a:p>
                      </a:txBody>
                      <a:tcPr/>
                    </a:tc>
                    <a:extLst>
                      <a:ext uri="{0D108BD9-81ED-4DB2-BD59-A6C34878D82A}">
                        <a16:rowId xmlns:a16="http://schemas.microsoft.com/office/drawing/2014/main" val="290164921"/>
                      </a:ext>
                    </a:extLst>
                  </a:tr>
                  <a:tr h="250228">
                    <a:tc>
                      <a:txBody>
                        <a:bodyPr/>
                        <a:lstStyle/>
                        <a:p>
                          <a:pPr/>
                          <a14:m>
                            <m:oMathPara xmlns:m="http://schemas.openxmlformats.org/officeDocument/2006/math">
                              <m:oMathParaPr>
                                <m:jc m:val="left"/>
                              </m:oMathParaPr>
                              <m:oMath xmlns:m="http://schemas.openxmlformats.org/officeDocument/2006/math">
                                <m:sSub>
                                  <m:sSubPr>
                                    <m:ctrlPr>
                                      <a:rPr lang="el-GR" sz="900" i="1" smtClean="0">
                                        <a:latin typeface="Cambria Math" panose="02040503050406030204" pitchFamily="18" charset="0"/>
                                      </a:rPr>
                                    </m:ctrlPr>
                                  </m:sSubPr>
                                  <m:e>
                                    <m:acc>
                                      <m:accPr>
                                        <m:chr m:val="̇"/>
                                        <m:ctrlPr>
                                          <a:rPr lang="el-GR" sz="900" i="1" smtClean="0">
                                            <a:latin typeface="Cambria Math" panose="02040503050406030204" pitchFamily="18" charset="0"/>
                                          </a:rPr>
                                        </m:ctrlPr>
                                      </m:accPr>
                                      <m:e>
                                        <m:r>
                                          <a:rPr lang="en-IN" sz="900" b="0" i="1" smtClean="0">
                                            <a:latin typeface="Cambria Math" panose="02040503050406030204" pitchFamily="18" charset="0"/>
                                          </a:rPr>
                                          <m:t>𝐿</m:t>
                                        </m:r>
                                      </m:e>
                                    </m:acc>
                                  </m:e>
                                  <m:sub>
                                    <m:r>
                                      <a:rPr lang="en-IN" sz="900" b="0" i="1" smtClean="0">
                                        <a:latin typeface="Cambria Math" panose="02040503050406030204" pitchFamily="18" charset="0"/>
                                      </a:rPr>
                                      <m:t>𝑖</m:t>
                                    </m:r>
                                  </m:sub>
                                </m:sSub>
                              </m:oMath>
                            </m:oMathPara>
                          </a14:m>
                          <a:endParaRPr lang="en-IN" sz="900" b="0" baseline="-25000" dirty="0">
                            <a:latin typeface="Times New Roman" panose="02020603050405020304" pitchFamily="18" charset="0"/>
                            <a:cs typeface="Times New Roman" panose="02020603050405020304" pitchFamily="18" charset="0"/>
                          </a:endParaRPr>
                        </a:p>
                      </a:txBody>
                      <a:tcPr/>
                    </a:tc>
                    <a:tc>
                      <a:txBody>
                        <a:bodyPr/>
                        <a:lstStyle/>
                        <a:p>
                          <a:r>
                            <a:rPr lang="en-IN" sz="900" b="0" dirty="0">
                              <a:latin typeface="Times New Roman" panose="02020603050405020304" pitchFamily="18" charset="0"/>
                              <a:cs typeface="Times New Roman" panose="02020603050405020304" pitchFamily="18" charset="0"/>
                            </a:rPr>
                            <a:t>Rate of change of L</a:t>
                          </a:r>
                          <a:r>
                            <a:rPr lang="en-IN" sz="900" b="0" baseline="-25000" dirty="0">
                              <a:latin typeface="Times New Roman" panose="02020603050405020304" pitchFamily="18" charset="0"/>
                              <a:cs typeface="Times New Roman" panose="02020603050405020304" pitchFamily="18" charset="0"/>
                            </a:rPr>
                            <a:t>i</a:t>
                          </a:r>
                        </a:p>
                      </a:txBody>
                      <a:tcPr/>
                    </a:tc>
                    <a:extLst>
                      <a:ext uri="{0D108BD9-81ED-4DB2-BD59-A6C34878D82A}">
                        <a16:rowId xmlns:a16="http://schemas.microsoft.com/office/drawing/2014/main" val="1698754750"/>
                      </a:ext>
                    </a:extLst>
                  </a:tr>
                  <a:tr h="250228">
                    <a:tc>
                      <a:txBody>
                        <a:bodyPr/>
                        <a:lstStyle/>
                        <a:p>
                          <a:r>
                            <a:rPr lang="en-IN" sz="900" b="0" dirty="0">
                              <a:latin typeface="Times New Roman" panose="02020603050405020304" pitchFamily="18" charset="0"/>
                              <a:cs typeface="Times New Roman" panose="02020603050405020304" pitchFamily="18" charset="0"/>
                            </a:rPr>
                            <a:t>l</a:t>
                          </a:r>
                        </a:p>
                      </a:txBody>
                      <a:tcPr/>
                    </a:tc>
                    <a:tc>
                      <a:txBody>
                        <a:bodyPr/>
                        <a:lstStyle/>
                        <a:p>
                          <a:r>
                            <a:rPr lang="en-IN" sz="900" b="0" dirty="0">
                              <a:latin typeface="Times New Roman" panose="02020603050405020304" pitchFamily="18" charset="0"/>
                              <a:cs typeface="Times New Roman" panose="02020603050405020304" pitchFamily="18" charset="0"/>
                            </a:rPr>
                            <a:t>Sum of l</a:t>
                          </a:r>
                          <a:r>
                            <a:rPr lang="en-IN" sz="900" b="0" baseline="-25000" dirty="0">
                              <a:latin typeface="Times New Roman" panose="02020603050405020304" pitchFamily="18" charset="0"/>
                              <a:cs typeface="Times New Roman" panose="02020603050405020304" pitchFamily="18" charset="0"/>
                            </a:rPr>
                            <a:t>i</a:t>
                          </a:r>
                          <a:r>
                            <a:rPr lang="en-IN" sz="900" b="0" baseline="0" dirty="0">
                              <a:latin typeface="Times New Roman" panose="02020603050405020304" pitchFamily="18" charset="0"/>
                              <a:cs typeface="Times New Roman" panose="02020603050405020304" pitchFamily="18" charset="0"/>
                            </a:rPr>
                            <a:t> , Total Swimmer Size</a:t>
                          </a:r>
                          <a:endParaRPr lang="en-IN"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0107997"/>
                      </a:ext>
                    </a:extLst>
                  </a:tr>
                </a:tbl>
              </a:graphicData>
            </a:graphic>
          </p:graphicFrame>
        </mc:Choice>
        <mc:Fallback>
          <p:graphicFrame>
            <p:nvGraphicFramePr>
              <p:cNvPr id="75" name="Table 74">
                <a:extLst>
                  <a:ext uri="{FF2B5EF4-FFF2-40B4-BE49-F238E27FC236}">
                    <a16:creationId xmlns:a16="http://schemas.microsoft.com/office/drawing/2014/main" id="{6533F843-F66A-B143-4120-1CF2D288A549}"/>
                  </a:ext>
                </a:extLst>
              </p:cNvPr>
              <p:cNvGraphicFramePr>
                <a:graphicFrameLocks noGrp="1"/>
              </p:cNvGraphicFramePr>
              <p:nvPr>
                <p:extLst>
                  <p:ext uri="{D42A27DB-BD31-4B8C-83A1-F6EECF244321}">
                    <p14:modId xmlns:p14="http://schemas.microsoft.com/office/powerpoint/2010/main" val="2057836823"/>
                  </p:ext>
                </p:extLst>
              </p:nvPr>
            </p:nvGraphicFramePr>
            <p:xfrm>
              <a:off x="102584" y="4795878"/>
              <a:ext cx="2954861" cy="2001824"/>
            </p:xfrm>
            <a:graphic>
              <a:graphicData uri="http://schemas.openxmlformats.org/drawingml/2006/table">
                <a:tbl>
                  <a:tblPr firstRow="1" bandRow="1">
                    <a:tableStyleId>{0505E3EF-67EA-436B-97B2-0124C06EBD24}</a:tableStyleId>
                  </a:tblPr>
                  <a:tblGrid>
                    <a:gridCol w="834549">
                      <a:extLst>
                        <a:ext uri="{9D8B030D-6E8A-4147-A177-3AD203B41FA5}">
                          <a16:colId xmlns:a16="http://schemas.microsoft.com/office/drawing/2014/main" val="533711371"/>
                        </a:ext>
                      </a:extLst>
                    </a:gridCol>
                    <a:gridCol w="2120312">
                      <a:extLst>
                        <a:ext uri="{9D8B030D-6E8A-4147-A177-3AD203B41FA5}">
                          <a16:colId xmlns:a16="http://schemas.microsoft.com/office/drawing/2014/main" val="2429272140"/>
                        </a:ext>
                      </a:extLst>
                    </a:gridCol>
                  </a:tblGrid>
                  <a:tr h="250228">
                    <a:tc>
                      <a:txBody>
                        <a:bodyPr/>
                        <a:lstStyle/>
                        <a:p>
                          <a:r>
                            <a:rPr lang="en-IN" sz="900" b="0" dirty="0">
                              <a:latin typeface="Times New Roman" panose="02020603050405020304" pitchFamily="18" charset="0"/>
                              <a:cs typeface="Times New Roman" panose="02020603050405020304" pitchFamily="18" charset="0"/>
                            </a:rPr>
                            <a:t>R</a:t>
                          </a:r>
                          <a:r>
                            <a:rPr lang="en-IN" sz="900" b="0" baseline="-25000" dirty="0">
                              <a:latin typeface="Times New Roman" panose="02020603050405020304" pitchFamily="18" charset="0"/>
                              <a:cs typeface="Times New Roman" panose="02020603050405020304" pitchFamily="18" charset="0"/>
                            </a:rPr>
                            <a:t>i </a:t>
                          </a:r>
                          <a:r>
                            <a:rPr lang="en-IN" sz="900" b="0" baseline="0" dirty="0">
                              <a:latin typeface="Times New Roman" panose="02020603050405020304" pitchFamily="18" charset="0"/>
                              <a:cs typeface="Times New Roman" panose="02020603050405020304" pitchFamily="18" charset="0"/>
                            </a:rPr>
                            <a:t>or a</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endParaRPr lang="en-US"/>
                        </a:p>
                      </a:txBody>
                      <a:tcPr>
                        <a:blipFill>
                          <a:blip r:embed="rId12"/>
                          <a:stretch>
                            <a:fillRect l="-39542" t="-2439" r="-573" b="-709756"/>
                          </a:stretch>
                        </a:blipFill>
                      </a:tcPr>
                    </a:tc>
                    <a:extLst>
                      <a:ext uri="{0D108BD9-81ED-4DB2-BD59-A6C34878D82A}">
                        <a16:rowId xmlns:a16="http://schemas.microsoft.com/office/drawing/2014/main" val="1391486166"/>
                      </a:ext>
                    </a:extLst>
                  </a:tr>
                  <a:tr h="250228">
                    <a:tc>
                      <a:txBody>
                        <a:bodyPr/>
                        <a:lstStyle/>
                        <a:p>
                          <a:r>
                            <a:rPr lang="en-IN" sz="900" b="0" dirty="0">
                              <a:latin typeface="Times New Roman" panose="02020603050405020304" pitchFamily="18" charset="0"/>
                              <a:cs typeface="Times New Roman" panose="02020603050405020304" pitchFamily="18" charset="0"/>
                            </a:rPr>
                            <a:t>v</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endParaRPr lang="en-US"/>
                        </a:p>
                      </a:txBody>
                      <a:tcPr>
                        <a:blipFill>
                          <a:blip r:embed="rId12"/>
                          <a:stretch>
                            <a:fillRect l="-39542" t="-100000" r="-573" b="-592857"/>
                          </a:stretch>
                        </a:blipFill>
                      </a:tcPr>
                    </a:tc>
                    <a:extLst>
                      <a:ext uri="{0D108BD9-81ED-4DB2-BD59-A6C34878D82A}">
                        <a16:rowId xmlns:a16="http://schemas.microsoft.com/office/drawing/2014/main" val="963884251"/>
                      </a:ext>
                    </a:extLst>
                  </a:tr>
                  <a:tr h="250228">
                    <a:tc>
                      <a:txBody>
                        <a:bodyPr/>
                        <a:lstStyle/>
                        <a:p>
                          <a:r>
                            <a:rPr lang="en-IN" sz="900" b="0" dirty="0">
                              <a:latin typeface="Times New Roman" panose="02020603050405020304" pitchFamily="18" charset="0"/>
                              <a:cs typeface="Times New Roman" panose="02020603050405020304" pitchFamily="18" charset="0"/>
                            </a:rPr>
                            <a:t>f</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endParaRPr lang="en-US"/>
                        </a:p>
                      </a:txBody>
                      <a:tcPr>
                        <a:blipFill>
                          <a:blip r:embed="rId12"/>
                          <a:stretch>
                            <a:fillRect l="-39542" t="-204878" r="-573" b="-507317"/>
                          </a:stretch>
                        </a:blipFill>
                      </a:tcPr>
                    </a:tc>
                    <a:extLst>
                      <a:ext uri="{0D108BD9-81ED-4DB2-BD59-A6C34878D82A}">
                        <a16:rowId xmlns:a16="http://schemas.microsoft.com/office/drawing/2014/main" val="2124404673"/>
                      </a:ext>
                    </a:extLst>
                  </a:tr>
                  <a:tr h="250228">
                    <a:tc>
                      <a:txBody>
                        <a:bodyPr/>
                        <a:lstStyle/>
                        <a:p>
                          <a:r>
                            <a:rPr lang="en-IN" sz="900" b="0" dirty="0">
                              <a:latin typeface="Times New Roman" panose="02020603050405020304" pitchFamily="18" charset="0"/>
                              <a:cs typeface="Times New Roman" panose="02020603050405020304" pitchFamily="18" charset="0"/>
                            </a:rPr>
                            <a:t>L</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endParaRPr lang="en-US"/>
                        </a:p>
                      </a:txBody>
                      <a:tcPr>
                        <a:blipFill>
                          <a:blip r:embed="rId12"/>
                          <a:stretch>
                            <a:fillRect l="-39542" t="-304878" r="-573" b="-407317"/>
                          </a:stretch>
                        </a:blipFill>
                      </a:tcPr>
                    </a:tc>
                    <a:extLst>
                      <a:ext uri="{0D108BD9-81ED-4DB2-BD59-A6C34878D82A}">
                        <a16:rowId xmlns:a16="http://schemas.microsoft.com/office/drawing/2014/main" val="61235439"/>
                      </a:ext>
                    </a:extLst>
                  </a:tr>
                  <a:tr h="250228">
                    <a:tc>
                      <a:txBody>
                        <a:bodyPr/>
                        <a:lstStyle/>
                        <a:p>
                          <a:r>
                            <a:rPr lang="en-IN" sz="900" b="0" dirty="0">
                              <a:latin typeface="Times New Roman" panose="02020603050405020304" pitchFamily="18" charset="0"/>
                              <a:cs typeface="Times New Roman" panose="02020603050405020304" pitchFamily="18" charset="0"/>
                            </a:rPr>
                            <a:t>l</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endParaRPr lang="en-US"/>
                        </a:p>
                      </a:txBody>
                      <a:tcPr>
                        <a:blipFill>
                          <a:blip r:embed="rId12"/>
                          <a:stretch>
                            <a:fillRect l="-39542" t="-404878" r="-573" b="-307317"/>
                          </a:stretch>
                        </a:blipFill>
                      </a:tcPr>
                    </a:tc>
                    <a:extLst>
                      <a:ext uri="{0D108BD9-81ED-4DB2-BD59-A6C34878D82A}">
                        <a16:rowId xmlns:a16="http://schemas.microsoft.com/office/drawing/2014/main" val="404197607"/>
                      </a:ext>
                    </a:extLst>
                  </a:tr>
                  <a:tr h="250228">
                    <a:tc>
                      <a:txBody>
                        <a:bodyPr/>
                        <a:lstStyle/>
                        <a:p>
                          <a:r>
                            <a:rPr lang="en-IN" sz="900" b="0" dirty="0">
                              <a:latin typeface="Times New Roman" panose="02020603050405020304" pitchFamily="18" charset="0"/>
                              <a:cs typeface="Times New Roman" panose="02020603050405020304" pitchFamily="18" charset="0"/>
                            </a:rPr>
                            <a:t>d</a:t>
                          </a:r>
                          <a:r>
                            <a:rPr lang="en-IN" sz="900" b="0" baseline="-25000" dirty="0">
                              <a:latin typeface="Times New Roman" panose="02020603050405020304" pitchFamily="18" charset="0"/>
                              <a:cs typeface="Times New Roman" panose="02020603050405020304" pitchFamily="18" charset="0"/>
                            </a:rPr>
                            <a:t>i</a:t>
                          </a:r>
                        </a:p>
                      </a:txBody>
                      <a:tcPr/>
                    </a:tc>
                    <a:tc>
                      <a:txBody>
                        <a:bodyPr/>
                        <a:lstStyle/>
                        <a:p>
                          <a:endParaRPr lang="en-US"/>
                        </a:p>
                      </a:txBody>
                      <a:tcPr>
                        <a:blipFill>
                          <a:blip r:embed="rId12"/>
                          <a:stretch>
                            <a:fillRect l="-39542" t="-492857" r="-573" b="-200000"/>
                          </a:stretch>
                        </a:blipFill>
                      </a:tcPr>
                    </a:tc>
                    <a:extLst>
                      <a:ext uri="{0D108BD9-81ED-4DB2-BD59-A6C34878D82A}">
                        <a16:rowId xmlns:a16="http://schemas.microsoft.com/office/drawing/2014/main" val="290164921"/>
                      </a:ext>
                    </a:extLst>
                  </a:tr>
                  <a:tr h="250228">
                    <a:tc>
                      <a:txBody>
                        <a:bodyPr/>
                        <a:lstStyle/>
                        <a:p>
                          <a:endParaRPr lang="en-US"/>
                        </a:p>
                      </a:txBody>
                      <a:tcPr>
                        <a:blipFill>
                          <a:blip r:embed="rId12"/>
                          <a:stretch>
                            <a:fillRect l="-730" t="-607317" r="-256204" b="-104878"/>
                          </a:stretch>
                        </a:blipFill>
                      </a:tcPr>
                    </a:tc>
                    <a:tc>
                      <a:txBody>
                        <a:bodyPr/>
                        <a:lstStyle/>
                        <a:p>
                          <a:r>
                            <a:rPr lang="en-IN" sz="900" b="0" dirty="0">
                              <a:latin typeface="Times New Roman" panose="02020603050405020304" pitchFamily="18" charset="0"/>
                              <a:cs typeface="Times New Roman" panose="02020603050405020304" pitchFamily="18" charset="0"/>
                            </a:rPr>
                            <a:t>Rate of change of L</a:t>
                          </a:r>
                          <a:r>
                            <a:rPr lang="en-IN" sz="900" b="0" baseline="-25000" dirty="0">
                              <a:latin typeface="Times New Roman" panose="02020603050405020304" pitchFamily="18" charset="0"/>
                              <a:cs typeface="Times New Roman" panose="02020603050405020304" pitchFamily="18" charset="0"/>
                            </a:rPr>
                            <a:t>i</a:t>
                          </a:r>
                        </a:p>
                      </a:txBody>
                      <a:tcPr/>
                    </a:tc>
                    <a:extLst>
                      <a:ext uri="{0D108BD9-81ED-4DB2-BD59-A6C34878D82A}">
                        <a16:rowId xmlns:a16="http://schemas.microsoft.com/office/drawing/2014/main" val="1698754750"/>
                      </a:ext>
                    </a:extLst>
                  </a:tr>
                  <a:tr h="250228">
                    <a:tc>
                      <a:txBody>
                        <a:bodyPr/>
                        <a:lstStyle/>
                        <a:p>
                          <a:r>
                            <a:rPr lang="en-IN" sz="900" b="0" dirty="0">
                              <a:latin typeface="Times New Roman" panose="02020603050405020304" pitchFamily="18" charset="0"/>
                              <a:cs typeface="Times New Roman" panose="02020603050405020304" pitchFamily="18" charset="0"/>
                            </a:rPr>
                            <a:t>l</a:t>
                          </a:r>
                        </a:p>
                      </a:txBody>
                      <a:tcPr/>
                    </a:tc>
                    <a:tc>
                      <a:txBody>
                        <a:bodyPr/>
                        <a:lstStyle/>
                        <a:p>
                          <a:r>
                            <a:rPr lang="en-IN" sz="900" b="0" dirty="0">
                              <a:latin typeface="Times New Roman" panose="02020603050405020304" pitchFamily="18" charset="0"/>
                              <a:cs typeface="Times New Roman" panose="02020603050405020304" pitchFamily="18" charset="0"/>
                            </a:rPr>
                            <a:t>Sum of l</a:t>
                          </a:r>
                          <a:r>
                            <a:rPr lang="en-IN" sz="900" b="0" baseline="-25000" dirty="0">
                              <a:latin typeface="Times New Roman" panose="02020603050405020304" pitchFamily="18" charset="0"/>
                              <a:cs typeface="Times New Roman" panose="02020603050405020304" pitchFamily="18" charset="0"/>
                            </a:rPr>
                            <a:t>i</a:t>
                          </a:r>
                          <a:r>
                            <a:rPr lang="en-IN" sz="900" b="0" baseline="0" dirty="0">
                              <a:latin typeface="Times New Roman" panose="02020603050405020304" pitchFamily="18" charset="0"/>
                              <a:cs typeface="Times New Roman" panose="02020603050405020304" pitchFamily="18" charset="0"/>
                            </a:rPr>
                            <a:t> , Total Swimmer Size</a:t>
                          </a:r>
                          <a:endParaRPr lang="en-IN" sz="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0107997"/>
                      </a:ext>
                    </a:extLst>
                  </a:tr>
                </a:tbl>
              </a:graphicData>
            </a:graphic>
          </p:graphicFrame>
        </mc:Fallback>
      </mc:AlternateContent>
      <p:pic>
        <p:nvPicPr>
          <p:cNvPr id="83" name="Picture 82">
            <a:extLst>
              <a:ext uri="{FF2B5EF4-FFF2-40B4-BE49-F238E27FC236}">
                <a16:creationId xmlns:a16="http://schemas.microsoft.com/office/drawing/2014/main" id="{AC760C6A-878C-DA76-642D-EA02B1A03620}"/>
              </a:ext>
            </a:extLst>
          </p:cNvPr>
          <p:cNvPicPr>
            <a:picLocks noChangeAspect="1"/>
          </p:cNvPicPr>
          <p:nvPr/>
        </p:nvPicPr>
        <p:blipFill>
          <a:blip r:embed="rId13"/>
          <a:stretch>
            <a:fillRect/>
          </a:stretch>
        </p:blipFill>
        <p:spPr>
          <a:xfrm>
            <a:off x="3446566" y="1783423"/>
            <a:ext cx="1492146" cy="1251477"/>
          </a:xfrm>
          <a:prstGeom prst="rect">
            <a:avLst/>
          </a:prstGeom>
        </p:spPr>
      </p:pic>
      <p:grpSp>
        <p:nvGrpSpPr>
          <p:cNvPr id="84" name="Group 83">
            <a:extLst>
              <a:ext uri="{FF2B5EF4-FFF2-40B4-BE49-F238E27FC236}">
                <a16:creationId xmlns:a16="http://schemas.microsoft.com/office/drawing/2014/main" id="{6866D2C7-EB60-9E14-9E74-C96AD9710586}"/>
              </a:ext>
            </a:extLst>
          </p:cNvPr>
          <p:cNvGrpSpPr/>
          <p:nvPr/>
        </p:nvGrpSpPr>
        <p:grpSpPr>
          <a:xfrm>
            <a:off x="79065" y="6861972"/>
            <a:ext cx="3261581" cy="253916"/>
            <a:chOff x="116394" y="1202244"/>
            <a:chExt cx="3261581" cy="253916"/>
          </a:xfrm>
        </p:grpSpPr>
        <p:sp>
          <p:nvSpPr>
            <p:cNvPr id="85" name="TextBox 84">
              <a:extLst>
                <a:ext uri="{FF2B5EF4-FFF2-40B4-BE49-F238E27FC236}">
                  <a16:creationId xmlns:a16="http://schemas.microsoft.com/office/drawing/2014/main" id="{7AF438E5-92BE-5D0C-5595-54090222489C}"/>
                </a:ext>
              </a:extLst>
            </p:cNvPr>
            <p:cNvSpPr txBox="1"/>
            <p:nvPr/>
          </p:nvSpPr>
          <p:spPr>
            <a:xfrm>
              <a:off x="116396" y="1202244"/>
              <a:ext cx="3261579" cy="253916"/>
            </a:xfrm>
            <a:prstGeom prst="rect">
              <a:avLst/>
            </a:prstGeom>
            <a:solidFill>
              <a:schemeClr val="accent2">
                <a:lumMod val="40000"/>
                <a:lumOff val="60000"/>
              </a:schemeClr>
            </a:solidFill>
          </p:spPr>
          <p:txBody>
            <a:bodyPr wrap="square" rtlCol="0">
              <a:spAutoFit/>
            </a:bodyPr>
            <a:lstStyle/>
            <a:p>
              <a:pPr algn="ctr"/>
              <a:r>
                <a:rPr lang="en-IN" sz="1050" dirty="0">
                  <a:latin typeface="Cambria" panose="02040503050406030204" pitchFamily="18" charset="0"/>
                  <a:ea typeface="Cambria" panose="02040503050406030204" pitchFamily="18" charset="0"/>
                </a:rPr>
                <a:t>Methodology</a:t>
              </a:r>
            </a:p>
          </p:txBody>
        </p:sp>
        <p:cxnSp>
          <p:nvCxnSpPr>
            <p:cNvPr id="86" name="Straight Connector 85">
              <a:extLst>
                <a:ext uri="{FF2B5EF4-FFF2-40B4-BE49-F238E27FC236}">
                  <a16:creationId xmlns:a16="http://schemas.microsoft.com/office/drawing/2014/main" id="{69BC56DD-531D-5242-A82F-009B181D71E5}"/>
                </a:ext>
              </a:extLst>
            </p:cNvPr>
            <p:cNvCxnSpPr>
              <a:cxnSpLocks/>
            </p:cNvCxnSpPr>
            <p:nvPr/>
          </p:nvCxnSpPr>
          <p:spPr>
            <a:xfrm>
              <a:off x="116394" y="1424782"/>
              <a:ext cx="3261579" cy="0"/>
            </a:xfrm>
            <a:prstGeom prst="line">
              <a:avLst/>
            </a:prstGeom>
          </p:spPr>
          <p:style>
            <a:lnRef idx="1">
              <a:schemeClr val="dk1"/>
            </a:lnRef>
            <a:fillRef idx="0">
              <a:schemeClr val="dk1"/>
            </a:fillRef>
            <a:effectRef idx="0">
              <a:schemeClr val="dk1"/>
            </a:effectRef>
            <a:fontRef idx="minor">
              <a:schemeClr val="tx1"/>
            </a:fontRef>
          </p:style>
        </p:cxnSp>
      </p:grpSp>
      <p:sp>
        <p:nvSpPr>
          <p:cNvPr id="88" name="TextBox 87">
            <a:extLst>
              <a:ext uri="{FF2B5EF4-FFF2-40B4-BE49-F238E27FC236}">
                <a16:creationId xmlns:a16="http://schemas.microsoft.com/office/drawing/2014/main" id="{B6117333-F152-4C70-91CE-EF322FFE3825}"/>
              </a:ext>
            </a:extLst>
          </p:cNvPr>
          <p:cNvSpPr txBox="1"/>
          <p:nvPr/>
        </p:nvSpPr>
        <p:spPr>
          <a:xfrm>
            <a:off x="84866" y="7147265"/>
            <a:ext cx="3261579" cy="923330"/>
          </a:xfrm>
          <a:prstGeom prst="rect">
            <a:avLst/>
          </a:prstGeom>
          <a:noFill/>
        </p:spPr>
        <p:txBody>
          <a:bodyPr wrap="square">
            <a:spAutoFit/>
          </a:bodyPr>
          <a:lstStyle/>
          <a:p>
            <a:pPr algn="just"/>
            <a:r>
              <a:rPr lang="en-IN" sz="900" dirty="0">
                <a:latin typeface="Times New Roman" panose="02020603050405020304" pitchFamily="18" charset="0"/>
                <a:cs typeface="Times New Roman" panose="02020603050405020304" pitchFamily="18" charset="0"/>
              </a:rPr>
              <a:t>We will mainly deal with lengths, time, velocities and force.</a:t>
            </a:r>
          </a:p>
          <a:p>
            <a:pPr marL="171450" indent="-171450" algn="just">
              <a:buFont typeface="Arial" panose="020B0604020202020204" pitchFamily="34" charset="0"/>
              <a:buChar char="•"/>
            </a:pPr>
            <a:r>
              <a:rPr lang="en-IN" sz="900" dirty="0">
                <a:latin typeface="Times New Roman" panose="02020603050405020304" pitchFamily="18" charset="0"/>
                <a:cs typeface="Times New Roman" panose="02020603050405020304" pitchFamily="18" charset="0"/>
              </a:rPr>
              <a:t>For length scale we use the total swimmer length. </a:t>
            </a:r>
          </a:p>
          <a:p>
            <a:pPr marL="171450" indent="-171450" algn="just">
              <a:buFont typeface="Arial" panose="020B0604020202020204" pitchFamily="34" charset="0"/>
              <a:buChar char="•"/>
            </a:pPr>
            <a:r>
              <a:rPr lang="en-IN" sz="900" dirty="0">
                <a:latin typeface="Times New Roman" panose="02020603050405020304" pitchFamily="18" charset="0"/>
                <a:cs typeface="Times New Roman" panose="02020603050405020304" pitchFamily="18" charset="0"/>
              </a:rPr>
              <a:t>For time scale we use the timespan of one deformation cycle.</a:t>
            </a:r>
          </a:p>
          <a:p>
            <a:pPr marL="171450" indent="-171450" algn="just">
              <a:buFont typeface="Arial" panose="020B0604020202020204" pitchFamily="34" charset="0"/>
              <a:buChar char="•"/>
            </a:pPr>
            <a:r>
              <a:rPr lang="en-IN" sz="900" dirty="0">
                <a:latin typeface="Times New Roman" panose="02020603050405020304" pitchFamily="18" charset="0"/>
                <a:cs typeface="Times New Roman" panose="02020603050405020304" pitchFamily="18" charset="0"/>
              </a:rPr>
              <a:t>Characteristic velocity can be derived by length &amp; time scales</a:t>
            </a:r>
          </a:p>
          <a:p>
            <a:pPr marL="171450" indent="-171450" algn="just">
              <a:buFont typeface="Arial" panose="020B0604020202020204" pitchFamily="34" charset="0"/>
              <a:buChar char="•"/>
            </a:pPr>
            <a:r>
              <a:rPr lang="en-IN" sz="900" dirty="0">
                <a:latin typeface="Times New Roman" panose="02020603050405020304" pitchFamily="18" charset="0"/>
                <a:cs typeface="Times New Roman" panose="02020603050405020304" pitchFamily="18" charset="0"/>
              </a:rPr>
              <a:t>For force scale, we use the ratio of characteristic velocity and Stoke’s Law mobility of the middle sphere (sphere 2)</a:t>
            </a:r>
          </a:p>
        </p:txBody>
      </p:sp>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1D060E3C-565E-E985-822A-9692F840A5AF}"/>
                  </a:ext>
                </a:extLst>
              </p:cNvPr>
              <p:cNvSpPr txBox="1"/>
              <p:nvPr/>
            </p:nvSpPr>
            <p:spPr>
              <a:xfrm>
                <a:off x="1114772" y="8080857"/>
                <a:ext cx="663387"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900" i="1" smtClean="0">
                          <a:latin typeface="Cambria Math" panose="02040503050406030204" pitchFamily="18" charset="0"/>
                        </a:rPr>
                        <m:t>𝑣</m:t>
                      </m:r>
                      <m:r>
                        <a:rPr lang="en-IN" sz="900" i="1" smtClean="0">
                          <a:latin typeface="Cambria Math" panose="02040503050406030204" pitchFamily="18" charset="0"/>
                        </a:rPr>
                        <m:t>=</m:t>
                      </m:r>
                      <m:r>
                        <a:rPr lang="en-IN" sz="900" i="1" smtClean="0">
                          <a:latin typeface="Cambria Math" panose="02040503050406030204" pitchFamily="18" charset="0"/>
                        </a:rPr>
                        <m:t>𝑓</m:t>
                      </m:r>
                      <m:r>
                        <a:rPr lang="en-IN" sz="900" i="1" smtClean="0">
                          <a:latin typeface="Cambria Math" panose="02040503050406030204" pitchFamily="18" charset="0"/>
                        </a:rPr>
                        <m:t>×</m:t>
                      </m:r>
                      <m:r>
                        <a:rPr lang="en-IN" sz="900" i="1" smtClean="0">
                          <a:latin typeface="Cambria Math" panose="02040503050406030204" pitchFamily="18" charset="0"/>
                        </a:rPr>
                        <m:t>𝑚𝑜𝑏</m:t>
                      </m:r>
                    </m:oMath>
                  </m:oMathPara>
                </a14:m>
                <a:endParaRPr lang="en-IN" sz="900" dirty="0"/>
              </a:p>
            </p:txBody>
          </p:sp>
        </mc:Choice>
        <mc:Fallback>
          <p:sp>
            <p:nvSpPr>
              <p:cNvPr id="89" name="TextBox 88">
                <a:extLst>
                  <a:ext uri="{FF2B5EF4-FFF2-40B4-BE49-F238E27FC236}">
                    <a16:creationId xmlns:a16="http://schemas.microsoft.com/office/drawing/2014/main" id="{1D060E3C-565E-E985-822A-9692F840A5AF}"/>
                  </a:ext>
                </a:extLst>
              </p:cNvPr>
              <p:cNvSpPr txBox="1">
                <a:spLocks noRot="1" noChangeAspect="1" noMove="1" noResize="1" noEditPoints="1" noAdjustHandles="1" noChangeArrowheads="1" noChangeShapeType="1" noTextEdit="1"/>
              </p:cNvSpPr>
              <p:nvPr/>
            </p:nvSpPr>
            <p:spPr>
              <a:xfrm>
                <a:off x="1114772" y="8080857"/>
                <a:ext cx="663387" cy="138499"/>
              </a:xfrm>
              <a:prstGeom prst="rect">
                <a:avLst/>
              </a:prstGeom>
              <a:blipFill>
                <a:blip r:embed="rId14"/>
                <a:stretch>
                  <a:fillRect l="-2752" t="-4545" r="-3670" b="-3636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FB2436F7-C79B-0033-EF2C-DE15A0D812E3}"/>
                  </a:ext>
                </a:extLst>
              </p:cNvPr>
              <p:cNvSpPr txBox="1"/>
              <p:nvPr/>
            </p:nvSpPr>
            <p:spPr>
              <a:xfrm>
                <a:off x="313283" y="8009139"/>
                <a:ext cx="723981"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900" b="0" i="1" smtClean="0">
                          <a:latin typeface="Cambria Math" panose="02040503050406030204" pitchFamily="18" charset="0"/>
                        </a:rPr>
                        <m:t>𝑚𝑜𝑏</m:t>
                      </m:r>
                      <m:r>
                        <a:rPr lang="en-IN" sz="900" b="0" i="1" smtClean="0">
                          <a:latin typeface="Cambria Math" panose="02040503050406030204" pitchFamily="18" charset="0"/>
                        </a:rPr>
                        <m:t>=</m:t>
                      </m:r>
                      <m:f>
                        <m:fPr>
                          <m:ctrlPr>
                            <a:rPr lang="en-IN" sz="900" b="0" i="1" smtClean="0">
                              <a:latin typeface="Cambria Math" panose="02040503050406030204" pitchFamily="18" charset="0"/>
                            </a:rPr>
                          </m:ctrlPr>
                        </m:fPr>
                        <m:num>
                          <m:r>
                            <a:rPr lang="en-IN" sz="900" b="0" i="1" smtClean="0">
                              <a:latin typeface="Cambria Math" panose="02040503050406030204" pitchFamily="18" charset="0"/>
                            </a:rPr>
                            <m:t>1</m:t>
                          </m:r>
                        </m:num>
                        <m:den>
                          <m:r>
                            <a:rPr lang="en-IN" sz="900" b="0" i="1" smtClean="0">
                              <a:latin typeface="Cambria Math" panose="02040503050406030204" pitchFamily="18" charset="0"/>
                            </a:rPr>
                            <m:t>6 </m:t>
                          </m:r>
                          <m:r>
                            <a:rPr lang="en-IN" sz="900" b="0" i="1" smtClean="0">
                              <a:latin typeface="Cambria Math" panose="02040503050406030204" pitchFamily="18" charset="0"/>
                              <a:ea typeface="Cambria Math" panose="02040503050406030204" pitchFamily="18" charset="0"/>
                            </a:rPr>
                            <m:t>𝜋𝜇</m:t>
                          </m:r>
                          <m:r>
                            <a:rPr lang="en-IN" sz="900" b="0" i="1" smtClean="0">
                              <a:latin typeface="Cambria Math" panose="02040503050406030204" pitchFamily="18" charset="0"/>
                              <a:ea typeface="Cambria Math" panose="02040503050406030204" pitchFamily="18" charset="0"/>
                            </a:rPr>
                            <m:t> </m:t>
                          </m:r>
                          <m:r>
                            <a:rPr lang="en-IN" sz="900" b="0" i="1" smtClean="0">
                              <a:latin typeface="Cambria Math" panose="02040503050406030204" pitchFamily="18" charset="0"/>
                              <a:ea typeface="Cambria Math" panose="02040503050406030204" pitchFamily="18" charset="0"/>
                            </a:rPr>
                            <m:t>𝑅</m:t>
                          </m:r>
                        </m:den>
                      </m:f>
                    </m:oMath>
                  </m:oMathPara>
                </a14:m>
                <a:endParaRPr lang="en-IN" sz="900" dirty="0"/>
              </a:p>
            </p:txBody>
          </p:sp>
        </mc:Choice>
        <mc:Fallback>
          <p:sp>
            <p:nvSpPr>
              <p:cNvPr id="90" name="TextBox 89">
                <a:extLst>
                  <a:ext uri="{FF2B5EF4-FFF2-40B4-BE49-F238E27FC236}">
                    <a16:creationId xmlns:a16="http://schemas.microsoft.com/office/drawing/2014/main" id="{FB2436F7-C79B-0033-EF2C-DE15A0D812E3}"/>
                  </a:ext>
                </a:extLst>
              </p:cNvPr>
              <p:cNvSpPr txBox="1">
                <a:spLocks noRot="1" noChangeAspect="1" noMove="1" noResize="1" noEditPoints="1" noAdjustHandles="1" noChangeArrowheads="1" noChangeShapeType="1" noTextEdit="1"/>
              </p:cNvSpPr>
              <p:nvPr/>
            </p:nvSpPr>
            <p:spPr>
              <a:xfrm>
                <a:off x="313283" y="8009139"/>
                <a:ext cx="723981" cy="281937"/>
              </a:xfrm>
              <a:prstGeom prst="rect">
                <a:avLst/>
              </a:prstGeom>
              <a:blipFill>
                <a:blip r:embed="rId15"/>
                <a:stretch>
                  <a:fillRect l="-3361" t="-2174" r="-3361" b="-17391"/>
                </a:stretch>
              </a:blipFill>
            </p:spPr>
            <p:txBody>
              <a:bodyPr/>
              <a:lstStyle/>
              <a:p>
                <a:r>
                  <a:rPr lang="en-IN">
                    <a:noFill/>
                  </a:rPr>
                  <a:t> </a:t>
                </a:r>
              </a:p>
            </p:txBody>
          </p:sp>
        </mc:Fallback>
      </mc:AlternateContent>
      <p:sp>
        <p:nvSpPr>
          <p:cNvPr id="91" name="TextBox 90">
            <a:extLst>
              <a:ext uri="{FF2B5EF4-FFF2-40B4-BE49-F238E27FC236}">
                <a16:creationId xmlns:a16="http://schemas.microsoft.com/office/drawing/2014/main" id="{05D460BD-49FE-CDBB-CE45-C95333AE73FE}"/>
              </a:ext>
            </a:extLst>
          </p:cNvPr>
          <p:cNvSpPr txBox="1"/>
          <p:nvPr/>
        </p:nvSpPr>
        <p:spPr>
          <a:xfrm>
            <a:off x="116394" y="8240294"/>
            <a:ext cx="3224250" cy="369332"/>
          </a:xfrm>
          <a:prstGeom prst="rect">
            <a:avLst/>
          </a:prstGeom>
          <a:noFill/>
        </p:spPr>
        <p:txBody>
          <a:bodyPr wrap="square" rtlCol="0">
            <a:spAutoFit/>
          </a:bodyPr>
          <a:lstStyle/>
          <a:p>
            <a:pPr algn="just"/>
            <a:r>
              <a:rPr lang="en-IN" sz="900" dirty="0">
                <a:latin typeface="Times New Roman" panose="02020603050405020304" pitchFamily="18" charset="0"/>
                <a:cs typeface="Times New Roman" panose="02020603050405020304" pitchFamily="18" charset="0"/>
              </a:rPr>
              <a:t>We used Wolfram Mathematica for symbolic computations and numerical analysis to study locomotion variations.</a:t>
            </a:r>
          </a:p>
        </p:txBody>
      </p:sp>
      <p:sp>
        <p:nvSpPr>
          <p:cNvPr id="97" name="TextBox 96">
            <a:extLst>
              <a:ext uri="{FF2B5EF4-FFF2-40B4-BE49-F238E27FC236}">
                <a16:creationId xmlns:a16="http://schemas.microsoft.com/office/drawing/2014/main" id="{00BEDD3C-2E80-6258-196D-12D1F77C914C}"/>
              </a:ext>
            </a:extLst>
          </p:cNvPr>
          <p:cNvSpPr txBox="1"/>
          <p:nvPr/>
        </p:nvSpPr>
        <p:spPr>
          <a:xfrm>
            <a:off x="3480024" y="1505772"/>
            <a:ext cx="3261579" cy="230832"/>
          </a:xfrm>
          <a:prstGeom prst="rect">
            <a:avLst/>
          </a:prstGeom>
          <a:noFill/>
        </p:spPr>
        <p:txBody>
          <a:bodyPr wrap="square">
            <a:spAutoFit/>
          </a:bodyPr>
          <a:lstStyle/>
          <a:p>
            <a:pPr algn="just"/>
            <a:r>
              <a:rPr lang="en-IN" sz="900" dirty="0">
                <a:latin typeface="Times New Roman" panose="02020603050405020304" pitchFamily="18" charset="0"/>
                <a:cs typeface="Times New Roman" panose="02020603050405020304" pitchFamily="18" charset="0"/>
              </a:rPr>
              <a:t>1. Stagewise Linear deformations of three spheres, two active link</a:t>
            </a:r>
          </a:p>
        </p:txBody>
      </p:sp>
      <p:pic>
        <p:nvPicPr>
          <p:cNvPr id="99" name="Picture 98">
            <a:extLst>
              <a:ext uri="{FF2B5EF4-FFF2-40B4-BE49-F238E27FC236}">
                <a16:creationId xmlns:a16="http://schemas.microsoft.com/office/drawing/2014/main" id="{74F45AE4-F689-E472-F445-2FC94A0572FA}"/>
              </a:ext>
            </a:extLst>
          </p:cNvPr>
          <p:cNvPicPr>
            <a:picLocks noChangeAspect="1"/>
          </p:cNvPicPr>
          <p:nvPr/>
        </p:nvPicPr>
        <p:blipFill>
          <a:blip r:embed="rId16"/>
          <a:stretch>
            <a:fillRect/>
          </a:stretch>
        </p:blipFill>
        <p:spPr>
          <a:xfrm>
            <a:off x="4919505" y="1851756"/>
            <a:ext cx="1838097" cy="1149169"/>
          </a:xfrm>
          <a:prstGeom prst="rect">
            <a:avLst/>
          </a:prstGeom>
        </p:spPr>
      </p:pic>
      <p:sp>
        <p:nvSpPr>
          <p:cNvPr id="103" name="TextBox 102">
            <a:extLst>
              <a:ext uri="{FF2B5EF4-FFF2-40B4-BE49-F238E27FC236}">
                <a16:creationId xmlns:a16="http://schemas.microsoft.com/office/drawing/2014/main" id="{C7234F27-FAC5-A456-00C6-08801805E3B3}"/>
              </a:ext>
            </a:extLst>
          </p:cNvPr>
          <p:cNvSpPr txBox="1"/>
          <p:nvPr/>
        </p:nvSpPr>
        <p:spPr>
          <a:xfrm>
            <a:off x="3483066" y="3055991"/>
            <a:ext cx="3439160" cy="230832"/>
          </a:xfrm>
          <a:prstGeom prst="rect">
            <a:avLst/>
          </a:prstGeom>
          <a:noFill/>
        </p:spPr>
        <p:txBody>
          <a:bodyPr wrap="square">
            <a:spAutoFit/>
          </a:bodyPr>
          <a:lstStyle/>
          <a:p>
            <a:pPr algn="just"/>
            <a:r>
              <a:rPr lang="en-IN" sz="900" dirty="0">
                <a:latin typeface="Times New Roman" panose="02020603050405020304" pitchFamily="18" charset="0"/>
                <a:cs typeface="Times New Roman" panose="02020603050405020304" pitchFamily="18" charset="0"/>
              </a:rPr>
              <a:t>2. Harmonic deformations of three spheres, two active link</a:t>
            </a:r>
          </a:p>
        </p:txBody>
      </p:sp>
      <p:pic>
        <p:nvPicPr>
          <p:cNvPr id="105" name="Graphic 104">
            <a:extLst>
              <a:ext uri="{FF2B5EF4-FFF2-40B4-BE49-F238E27FC236}">
                <a16:creationId xmlns:a16="http://schemas.microsoft.com/office/drawing/2014/main" id="{2839D899-9049-C196-04E1-D5DDA976AA2E}"/>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3472345" y="3307915"/>
            <a:ext cx="1616835" cy="1111575"/>
          </a:xfrm>
          <a:prstGeom prst="rect">
            <a:avLst/>
          </a:prstGeom>
        </p:spPr>
      </p:pic>
      <p:pic>
        <p:nvPicPr>
          <p:cNvPr id="106" name="Graphic 105">
            <a:extLst>
              <a:ext uri="{FF2B5EF4-FFF2-40B4-BE49-F238E27FC236}">
                <a16:creationId xmlns:a16="http://schemas.microsoft.com/office/drawing/2014/main" id="{AED57F00-2782-95C0-B548-B7AE792F5E4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137461" y="3307915"/>
            <a:ext cx="1616834" cy="1157889"/>
          </a:xfrm>
          <a:prstGeom prst="rect">
            <a:avLst/>
          </a:prstGeom>
        </p:spPr>
      </p:pic>
      <p:pic>
        <p:nvPicPr>
          <p:cNvPr id="107" name="Graphic 106">
            <a:extLst>
              <a:ext uri="{FF2B5EF4-FFF2-40B4-BE49-F238E27FC236}">
                <a16:creationId xmlns:a16="http://schemas.microsoft.com/office/drawing/2014/main" id="{005C6A5D-38AB-2BD1-C0B0-14318D99185D}"/>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3476184" y="4412215"/>
            <a:ext cx="1609156" cy="1168078"/>
          </a:xfrm>
          <a:prstGeom prst="rect">
            <a:avLst/>
          </a:prstGeom>
        </p:spPr>
      </p:pic>
      <p:pic>
        <p:nvPicPr>
          <p:cNvPr id="108" name="Graphic 107">
            <a:extLst>
              <a:ext uri="{FF2B5EF4-FFF2-40B4-BE49-F238E27FC236}">
                <a16:creationId xmlns:a16="http://schemas.microsoft.com/office/drawing/2014/main" id="{53E1C41C-16CB-1BF6-E2C8-2FC6723293F5}"/>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5137461" y="4489965"/>
            <a:ext cx="1616834" cy="1090521"/>
          </a:xfrm>
          <a:prstGeom prst="rect">
            <a:avLst/>
          </a:prstGeom>
        </p:spPr>
      </p:pic>
      <p:sp>
        <p:nvSpPr>
          <p:cNvPr id="110" name="TextBox 109">
            <a:extLst>
              <a:ext uri="{FF2B5EF4-FFF2-40B4-BE49-F238E27FC236}">
                <a16:creationId xmlns:a16="http://schemas.microsoft.com/office/drawing/2014/main" id="{AA3B5C2E-D3B1-5E99-5B15-B20F244ADC8E}"/>
              </a:ext>
            </a:extLst>
          </p:cNvPr>
          <p:cNvSpPr txBox="1"/>
          <p:nvPr/>
        </p:nvSpPr>
        <p:spPr>
          <a:xfrm>
            <a:off x="3458791" y="5565958"/>
            <a:ext cx="3466618" cy="230832"/>
          </a:xfrm>
          <a:prstGeom prst="rect">
            <a:avLst/>
          </a:prstGeom>
          <a:noFill/>
        </p:spPr>
        <p:txBody>
          <a:bodyPr wrap="square">
            <a:spAutoFit/>
          </a:bodyPr>
          <a:lstStyle/>
          <a:p>
            <a:pPr algn="just"/>
            <a:r>
              <a:rPr lang="en-IN" sz="900" dirty="0">
                <a:latin typeface="Times New Roman" panose="02020603050405020304" pitchFamily="18" charset="0"/>
                <a:cs typeface="Times New Roman" panose="02020603050405020304" pitchFamily="18" charset="0"/>
              </a:rPr>
              <a:t>3. Harmonic deformations in one elastic, one active link</a:t>
            </a:r>
          </a:p>
        </p:txBody>
      </p:sp>
      <p:pic>
        <p:nvPicPr>
          <p:cNvPr id="112" name="Graphic 111">
            <a:extLst>
              <a:ext uri="{FF2B5EF4-FFF2-40B4-BE49-F238E27FC236}">
                <a16:creationId xmlns:a16="http://schemas.microsoft.com/office/drawing/2014/main" id="{C9F805B4-7EDF-4F2B-5DBF-871B98C9A6D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31428" y="6284622"/>
            <a:ext cx="1579385" cy="1075955"/>
          </a:xfrm>
          <a:prstGeom prst="rect">
            <a:avLst/>
          </a:prstGeom>
        </p:spPr>
      </p:pic>
      <p:pic>
        <p:nvPicPr>
          <p:cNvPr id="114" name="Picture 113">
            <a:extLst>
              <a:ext uri="{FF2B5EF4-FFF2-40B4-BE49-F238E27FC236}">
                <a16:creationId xmlns:a16="http://schemas.microsoft.com/office/drawing/2014/main" id="{F62ACF8B-69A3-BF3B-9B1D-CEF7926F527B}"/>
              </a:ext>
            </a:extLst>
          </p:cNvPr>
          <p:cNvPicPr>
            <a:picLocks noChangeAspect="1"/>
          </p:cNvPicPr>
          <p:nvPr/>
        </p:nvPicPr>
        <p:blipFill>
          <a:blip r:embed="rId27"/>
          <a:stretch>
            <a:fillRect/>
          </a:stretch>
        </p:blipFill>
        <p:spPr>
          <a:xfrm>
            <a:off x="3682867" y="5754345"/>
            <a:ext cx="2566089" cy="494055"/>
          </a:xfrm>
          <a:prstGeom prst="rect">
            <a:avLst/>
          </a:prstGeom>
        </p:spPr>
      </p:pic>
      <p:grpSp>
        <p:nvGrpSpPr>
          <p:cNvPr id="116" name="Group 115">
            <a:extLst>
              <a:ext uri="{FF2B5EF4-FFF2-40B4-BE49-F238E27FC236}">
                <a16:creationId xmlns:a16="http://schemas.microsoft.com/office/drawing/2014/main" id="{9A92ADFA-4C6E-B805-97B6-3E40520AFCDF}"/>
              </a:ext>
            </a:extLst>
          </p:cNvPr>
          <p:cNvGrpSpPr/>
          <p:nvPr/>
        </p:nvGrpSpPr>
        <p:grpSpPr>
          <a:xfrm>
            <a:off x="3480024" y="7418825"/>
            <a:ext cx="3261581" cy="253916"/>
            <a:chOff x="116394" y="1202244"/>
            <a:chExt cx="3261581" cy="253916"/>
          </a:xfrm>
        </p:grpSpPr>
        <p:sp>
          <p:nvSpPr>
            <p:cNvPr id="117" name="TextBox 116">
              <a:extLst>
                <a:ext uri="{FF2B5EF4-FFF2-40B4-BE49-F238E27FC236}">
                  <a16:creationId xmlns:a16="http://schemas.microsoft.com/office/drawing/2014/main" id="{64324A18-7D44-424B-AA00-9DCC78AB2941}"/>
                </a:ext>
              </a:extLst>
            </p:cNvPr>
            <p:cNvSpPr txBox="1"/>
            <p:nvPr/>
          </p:nvSpPr>
          <p:spPr>
            <a:xfrm>
              <a:off x="116396" y="1202244"/>
              <a:ext cx="3261579" cy="253916"/>
            </a:xfrm>
            <a:prstGeom prst="rect">
              <a:avLst/>
            </a:prstGeom>
            <a:solidFill>
              <a:schemeClr val="accent2">
                <a:lumMod val="40000"/>
                <a:lumOff val="60000"/>
              </a:schemeClr>
            </a:solidFill>
          </p:spPr>
          <p:txBody>
            <a:bodyPr wrap="square" rtlCol="0">
              <a:spAutoFit/>
            </a:bodyPr>
            <a:lstStyle/>
            <a:p>
              <a:pPr algn="ctr"/>
              <a:r>
                <a:rPr lang="en-IN" sz="1050" dirty="0">
                  <a:latin typeface="Cambria" panose="02040503050406030204" pitchFamily="18" charset="0"/>
                  <a:ea typeface="Cambria" panose="02040503050406030204" pitchFamily="18" charset="0"/>
                </a:rPr>
                <a:t>Conclusion</a:t>
              </a:r>
            </a:p>
          </p:txBody>
        </p:sp>
        <p:cxnSp>
          <p:nvCxnSpPr>
            <p:cNvPr id="118" name="Straight Connector 117">
              <a:extLst>
                <a:ext uri="{FF2B5EF4-FFF2-40B4-BE49-F238E27FC236}">
                  <a16:creationId xmlns:a16="http://schemas.microsoft.com/office/drawing/2014/main" id="{550F071D-E47B-F796-CC0E-0D450540C64E}"/>
                </a:ext>
              </a:extLst>
            </p:cNvPr>
            <p:cNvCxnSpPr>
              <a:cxnSpLocks/>
            </p:cNvCxnSpPr>
            <p:nvPr/>
          </p:nvCxnSpPr>
          <p:spPr>
            <a:xfrm>
              <a:off x="116394" y="1424782"/>
              <a:ext cx="3261579" cy="0"/>
            </a:xfrm>
            <a:prstGeom prst="line">
              <a:avLst/>
            </a:prstGeom>
          </p:spPr>
          <p:style>
            <a:lnRef idx="1">
              <a:schemeClr val="dk1"/>
            </a:lnRef>
            <a:fillRef idx="0">
              <a:schemeClr val="dk1"/>
            </a:fillRef>
            <a:effectRef idx="0">
              <a:schemeClr val="dk1"/>
            </a:effectRef>
            <a:fontRef idx="minor">
              <a:schemeClr val="tx1"/>
            </a:fontRef>
          </p:style>
        </p:cxnSp>
      </p:grpSp>
      <p:sp>
        <p:nvSpPr>
          <p:cNvPr id="122" name="TextBox 121">
            <a:extLst>
              <a:ext uri="{FF2B5EF4-FFF2-40B4-BE49-F238E27FC236}">
                <a16:creationId xmlns:a16="http://schemas.microsoft.com/office/drawing/2014/main" id="{29F32686-3729-2A77-D446-4D45A3D735B9}"/>
              </a:ext>
            </a:extLst>
          </p:cNvPr>
          <p:cNvSpPr txBox="1"/>
          <p:nvPr/>
        </p:nvSpPr>
        <p:spPr>
          <a:xfrm>
            <a:off x="3472345" y="7635322"/>
            <a:ext cx="3235800" cy="1061829"/>
          </a:xfrm>
          <a:prstGeom prst="rect">
            <a:avLst/>
          </a:prstGeom>
          <a:noFill/>
        </p:spPr>
        <p:txBody>
          <a:bodyPr wrap="square">
            <a:spAutoFit/>
          </a:bodyPr>
          <a:lstStyle/>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study reveals that net displacement in micro-swimmers occurs due to Oseen interactions and time-reversal asymmetry. Without Oseen interactions, there is no net displacement, even with added degrees of freedom.</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internal mechanics of the cycle indicate that certain splits contribute more to the displacement based on their average rate of change of link length and the contraction of the link</a:t>
            </a:r>
          </a:p>
        </p:txBody>
      </p:sp>
      <p:pic>
        <p:nvPicPr>
          <p:cNvPr id="130" name="Picture 129" descr="A diagram of a curve&#10;&#10;Description automatically generated">
            <a:extLst>
              <a:ext uri="{FF2B5EF4-FFF2-40B4-BE49-F238E27FC236}">
                <a16:creationId xmlns:a16="http://schemas.microsoft.com/office/drawing/2014/main" id="{713BE345-C472-0B4F-D332-E4E46A91E7C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238082" y="6304336"/>
            <a:ext cx="1503521" cy="1033671"/>
          </a:xfrm>
          <a:prstGeom prst="rect">
            <a:avLst/>
          </a:prstGeom>
        </p:spPr>
      </p:pic>
      <p:sp>
        <p:nvSpPr>
          <p:cNvPr id="142" name="TextBox 141">
            <a:extLst>
              <a:ext uri="{FF2B5EF4-FFF2-40B4-BE49-F238E27FC236}">
                <a16:creationId xmlns:a16="http://schemas.microsoft.com/office/drawing/2014/main" id="{80E11535-6F30-8B70-4678-3C908989898D}"/>
              </a:ext>
            </a:extLst>
          </p:cNvPr>
          <p:cNvSpPr txBox="1"/>
          <p:nvPr/>
        </p:nvSpPr>
        <p:spPr>
          <a:xfrm>
            <a:off x="102584" y="8805446"/>
            <a:ext cx="3238060" cy="307777"/>
          </a:xfrm>
          <a:prstGeom prst="rect">
            <a:avLst/>
          </a:prstGeom>
          <a:noFill/>
        </p:spPr>
        <p:txBody>
          <a:bodyPr wrap="square" rtlCol="0">
            <a:spAutoFit/>
          </a:bodyPr>
          <a:lstStyle/>
          <a:p>
            <a:r>
              <a:rPr lang="en-IN" sz="700" i="1" dirty="0"/>
              <a:t>[1] Najafi, A., &amp; </a:t>
            </a:r>
            <a:r>
              <a:rPr lang="en-IN" sz="700" i="1" dirty="0" err="1"/>
              <a:t>Golestanian</a:t>
            </a:r>
            <a:r>
              <a:rPr lang="en-IN" sz="700" i="1" dirty="0"/>
              <a:t>, R. (2004). Phys. Rev. E, 69(6), 062901</a:t>
            </a:r>
          </a:p>
          <a:p>
            <a:r>
              <a:rPr lang="en-IN" sz="700" i="1" dirty="0"/>
              <a:t>[2] </a:t>
            </a:r>
            <a:r>
              <a:rPr lang="en-IN" sz="700" i="1" dirty="0" err="1"/>
              <a:t>Golestanian</a:t>
            </a:r>
            <a:r>
              <a:rPr lang="en-IN" sz="700" i="1" dirty="0"/>
              <a:t>, R., &amp; </a:t>
            </a:r>
            <a:r>
              <a:rPr lang="en-IN" sz="700" i="1" dirty="0" err="1"/>
              <a:t>Ajdari</a:t>
            </a:r>
            <a:r>
              <a:rPr lang="en-IN" sz="700" i="1" dirty="0"/>
              <a:t>, A. (2008). Phys. Rev. E, 77(3), 036308.</a:t>
            </a:r>
          </a:p>
        </p:txBody>
      </p:sp>
      <p:sp>
        <p:nvSpPr>
          <p:cNvPr id="144" name="TextBox 143">
            <a:extLst>
              <a:ext uri="{FF2B5EF4-FFF2-40B4-BE49-F238E27FC236}">
                <a16:creationId xmlns:a16="http://schemas.microsoft.com/office/drawing/2014/main" id="{0AABB4F3-E13C-73C3-D367-12681FF18623}"/>
              </a:ext>
            </a:extLst>
          </p:cNvPr>
          <p:cNvSpPr txBox="1"/>
          <p:nvPr/>
        </p:nvSpPr>
        <p:spPr>
          <a:xfrm>
            <a:off x="3480024" y="8811482"/>
            <a:ext cx="3580283" cy="307777"/>
          </a:xfrm>
          <a:prstGeom prst="rect">
            <a:avLst/>
          </a:prstGeom>
          <a:noFill/>
        </p:spPr>
        <p:txBody>
          <a:bodyPr wrap="square" rtlCol="0">
            <a:spAutoFit/>
          </a:bodyPr>
          <a:lstStyle/>
          <a:p>
            <a:r>
              <a:rPr lang="en-IN" sz="700" i="1" dirty="0"/>
              <a:t>[3] DeSimone, A., &amp; </a:t>
            </a:r>
            <a:r>
              <a:rPr lang="en-IN" sz="700" i="1" dirty="0" err="1"/>
              <a:t>Tatone</a:t>
            </a:r>
            <a:r>
              <a:rPr lang="en-IN" sz="700" i="1" dirty="0"/>
              <a:t>, A. (2015). J. Elasticity, 118(1), 1-15.</a:t>
            </a:r>
          </a:p>
          <a:p>
            <a:r>
              <a:rPr lang="en-IN" sz="700" i="1" dirty="0"/>
              <a:t>[4] Marcel, R. (2023). Phys. Fluids, 35(5), 053101.</a:t>
            </a:r>
          </a:p>
        </p:txBody>
      </p:sp>
      <p:cxnSp>
        <p:nvCxnSpPr>
          <p:cNvPr id="146" name="Straight Connector 145">
            <a:extLst>
              <a:ext uri="{FF2B5EF4-FFF2-40B4-BE49-F238E27FC236}">
                <a16:creationId xmlns:a16="http://schemas.microsoft.com/office/drawing/2014/main" id="{EB8A82DB-49B5-E119-87FB-BE61ABF4E2B3}"/>
              </a:ext>
            </a:extLst>
          </p:cNvPr>
          <p:cNvCxnSpPr>
            <a:cxnSpLocks/>
          </p:cNvCxnSpPr>
          <p:nvPr/>
        </p:nvCxnSpPr>
        <p:spPr>
          <a:xfrm>
            <a:off x="0" y="8805446"/>
            <a:ext cx="6858000" cy="0"/>
          </a:xfrm>
          <a:prstGeom prst="line">
            <a:avLst/>
          </a:prstGeom>
        </p:spPr>
        <p:style>
          <a:lnRef idx="1">
            <a:schemeClr val="dk1"/>
          </a:lnRef>
          <a:fillRef idx="0">
            <a:schemeClr val="dk1"/>
          </a:fillRef>
          <a:effectRef idx="0">
            <a:schemeClr val="dk1"/>
          </a:effectRef>
          <a:fontRef idx="minor">
            <a:schemeClr val="tx1"/>
          </a:fontRef>
        </p:style>
      </p:cxnSp>
      <p:grpSp>
        <p:nvGrpSpPr>
          <p:cNvPr id="153" name="Group 152">
            <a:extLst>
              <a:ext uri="{FF2B5EF4-FFF2-40B4-BE49-F238E27FC236}">
                <a16:creationId xmlns:a16="http://schemas.microsoft.com/office/drawing/2014/main" id="{3B3CA777-D4A3-F85B-49E4-6CF1DE0F7D3F}"/>
              </a:ext>
            </a:extLst>
          </p:cNvPr>
          <p:cNvGrpSpPr/>
          <p:nvPr/>
        </p:nvGrpSpPr>
        <p:grpSpPr>
          <a:xfrm>
            <a:off x="3561309" y="1197996"/>
            <a:ext cx="3261581" cy="253916"/>
            <a:chOff x="116394" y="1202244"/>
            <a:chExt cx="3261581" cy="253916"/>
          </a:xfrm>
        </p:grpSpPr>
        <p:sp>
          <p:nvSpPr>
            <p:cNvPr id="154" name="TextBox 153">
              <a:extLst>
                <a:ext uri="{FF2B5EF4-FFF2-40B4-BE49-F238E27FC236}">
                  <a16:creationId xmlns:a16="http://schemas.microsoft.com/office/drawing/2014/main" id="{E2CDAF86-E5AC-ADA4-212D-58A1AD944B2D}"/>
                </a:ext>
              </a:extLst>
            </p:cNvPr>
            <p:cNvSpPr txBox="1"/>
            <p:nvPr/>
          </p:nvSpPr>
          <p:spPr>
            <a:xfrm>
              <a:off x="116396" y="1202244"/>
              <a:ext cx="3261579" cy="253916"/>
            </a:xfrm>
            <a:prstGeom prst="rect">
              <a:avLst/>
            </a:prstGeom>
            <a:solidFill>
              <a:schemeClr val="accent2">
                <a:lumMod val="40000"/>
                <a:lumOff val="60000"/>
              </a:schemeClr>
            </a:solidFill>
          </p:spPr>
          <p:txBody>
            <a:bodyPr wrap="square" rtlCol="0">
              <a:spAutoFit/>
            </a:bodyPr>
            <a:lstStyle/>
            <a:p>
              <a:pPr algn="ctr"/>
              <a:r>
                <a:rPr lang="en-IN" sz="1050" dirty="0">
                  <a:latin typeface="Cambria" panose="02040503050406030204" pitchFamily="18" charset="0"/>
                  <a:ea typeface="Cambria" panose="02040503050406030204" pitchFamily="18" charset="0"/>
                </a:rPr>
                <a:t>Results and Discussion</a:t>
              </a:r>
            </a:p>
          </p:txBody>
        </p:sp>
        <p:cxnSp>
          <p:nvCxnSpPr>
            <p:cNvPr id="155" name="Straight Connector 154">
              <a:extLst>
                <a:ext uri="{FF2B5EF4-FFF2-40B4-BE49-F238E27FC236}">
                  <a16:creationId xmlns:a16="http://schemas.microsoft.com/office/drawing/2014/main" id="{808E9235-6334-2FA9-0FA7-0AA83241CC0F}"/>
                </a:ext>
              </a:extLst>
            </p:cNvPr>
            <p:cNvCxnSpPr>
              <a:cxnSpLocks/>
            </p:cNvCxnSpPr>
            <p:nvPr/>
          </p:nvCxnSpPr>
          <p:spPr>
            <a:xfrm>
              <a:off x="116394" y="1424782"/>
              <a:ext cx="3261579"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42536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508</Words>
  <Application>Microsoft Office PowerPoint</Application>
  <PresentationFormat>On-screen Show (4:3)</PresentationFormat>
  <Paragraphs>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ADLaM Display</vt:lpstr>
      <vt:lpstr>Aptos</vt:lpstr>
      <vt:lpstr>Aptos Display</vt:lpstr>
      <vt:lpstr>Arial</vt:lpstr>
      <vt:lpstr>Cambria</vt:lpstr>
      <vt:lpstr>Cambria Math</vt:lpstr>
      <vt:lpstr>Times New Roman</vt:lpstr>
      <vt:lpstr>Office Theme</vt:lpstr>
      <vt:lpstr>PowerPoint Presentation</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umang garg</dc:creator>
  <cp:lastModifiedBy>umang garg</cp:lastModifiedBy>
  <cp:revision>3</cp:revision>
  <dcterms:created xsi:type="dcterms:W3CDTF">2024-07-10T03:07:20Z</dcterms:created>
  <dcterms:modified xsi:type="dcterms:W3CDTF">2024-07-10T07:30:17Z</dcterms:modified>
</cp:coreProperties>
</file>