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1" r:id="rId18"/>
    <p:sldId id="272" r:id="rId19"/>
    <p:sldId id="277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0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818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68C3D-20C2-41C9-B06E-46CBB99AD5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521B956-B10C-4CC7-88E0-4CC727CEBAE8}">
      <dgm:prSet phldrT="[Text]"/>
      <dgm:spPr/>
      <dgm:t>
        <a:bodyPr/>
        <a:lstStyle/>
        <a:p>
          <a:r>
            <a:rPr lang="en-IN" dirty="0" smtClean="0"/>
            <a:t>INPUT ( 3D IR IMG) </a:t>
          </a:r>
          <a:endParaRPr lang="en-IN" dirty="0"/>
        </a:p>
      </dgm:t>
    </dgm:pt>
    <dgm:pt modelId="{A62ABE9E-F457-4DFB-BAD4-5B968DFA8F62}" type="parTrans" cxnId="{FD3D7014-E177-4632-9D52-4E14ABCA4A61}">
      <dgm:prSet/>
      <dgm:spPr/>
      <dgm:t>
        <a:bodyPr/>
        <a:lstStyle/>
        <a:p>
          <a:endParaRPr lang="en-IN"/>
        </a:p>
      </dgm:t>
    </dgm:pt>
    <dgm:pt modelId="{C50A70FC-32F8-4486-887C-FF46916248DF}" type="sibTrans" cxnId="{FD3D7014-E177-4632-9D52-4E14ABCA4A61}">
      <dgm:prSet/>
      <dgm:spPr/>
      <dgm:t>
        <a:bodyPr/>
        <a:lstStyle/>
        <a:p>
          <a:endParaRPr lang="en-IN"/>
        </a:p>
      </dgm:t>
    </dgm:pt>
    <dgm:pt modelId="{2D72B374-BD43-4DB7-9930-648816F66FFA}">
      <dgm:prSet phldrT="[Text]"/>
      <dgm:spPr/>
      <dgm:t>
        <a:bodyPr/>
        <a:lstStyle/>
        <a:p>
          <a:r>
            <a:rPr lang="en-IN" dirty="0" smtClean="0"/>
            <a:t>AUGMENTATION</a:t>
          </a:r>
          <a:endParaRPr lang="en-IN" dirty="0"/>
        </a:p>
      </dgm:t>
    </dgm:pt>
    <dgm:pt modelId="{B9268AF7-0F23-45CB-B081-C8C3C6844A87}" type="parTrans" cxnId="{BFABAFC3-B555-431A-9DC9-C59B09FA2A98}">
      <dgm:prSet/>
      <dgm:spPr/>
      <dgm:t>
        <a:bodyPr/>
        <a:lstStyle/>
        <a:p>
          <a:endParaRPr lang="en-IN"/>
        </a:p>
      </dgm:t>
    </dgm:pt>
    <dgm:pt modelId="{AA8F589E-425C-4E12-9119-5E43B8F97C40}" type="sibTrans" cxnId="{BFABAFC3-B555-431A-9DC9-C59B09FA2A98}">
      <dgm:prSet/>
      <dgm:spPr/>
      <dgm:t>
        <a:bodyPr/>
        <a:lstStyle/>
        <a:p>
          <a:endParaRPr lang="en-IN" dirty="0"/>
        </a:p>
      </dgm:t>
    </dgm:pt>
    <dgm:pt modelId="{DD02E9CD-6B36-47CC-9542-4B69C8502533}">
      <dgm:prSet phldrT="[Text]"/>
      <dgm:spPr/>
      <dgm:t>
        <a:bodyPr/>
        <a:lstStyle/>
        <a:p>
          <a:r>
            <a:rPr lang="en-IN" dirty="0" smtClean="0"/>
            <a:t>TRAIN TEST DATA SPLIT</a:t>
          </a:r>
          <a:endParaRPr lang="en-IN" dirty="0"/>
        </a:p>
      </dgm:t>
    </dgm:pt>
    <dgm:pt modelId="{74672B0F-58A5-403B-8C35-A724E80B70B0}" type="parTrans" cxnId="{B3BCCCD2-7ED3-4DF5-9D0F-4DFE59193D98}">
      <dgm:prSet/>
      <dgm:spPr/>
      <dgm:t>
        <a:bodyPr/>
        <a:lstStyle/>
        <a:p>
          <a:endParaRPr lang="en-IN"/>
        </a:p>
      </dgm:t>
    </dgm:pt>
    <dgm:pt modelId="{409BB44A-E1E6-46C7-933B-A0866A814ACB}" type="sibTrans" cxnId="{B3BCCCD2-7ED3-4DF5-9D0F-4DFE59193D98}">
      <dgm:prSet/>
      <dgm:spPr/>
      <dgm:t>
        <a:bodyPr/>
        <a:lstStyle/>
        <a:p>
          <a:endParaRPr lang="en-IN"/>
        </a:p>
      </dgm:t>
    </dgm:pt>
    <dgm:pt modelId="{72B8BE21-3858-4940-A01E-3F0F523EC6B6}" type="pres">
      <dgm:prSet presAssocID="{A8E68C3D-20C2-41C9-B06E-46CBB99AD526}" presName="Name0" presStyleCnt="0">
        <dgm:presLayoutVars>
          <dgm:dir/>
          <dgm:resizeHandles val="exact"/>
        </dgm:presLayoutVars>
      </dgm:prSet>
      <dgm:spPr/>
    </dgm:pt>
    <dgm:pt modelId="{4B56C13B-36E5-4E04-95BD-A75BE03329F0}" type="pres">
      <dgm:prSet presAssocID="{4521B956-B10C-4CC7-88E0-4CC727CEBAE8}" presName="node" presStyleLbl="node1" presStyleIdx="0" presStyleCnt="3" custScaleX="83700" custScaleY="614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9A3179-2C86-4A35-8624-6FD489694637}" type="pres">
      <dgm:prSet presAssocID="{C50A70FC-32F8-4486-887C-FF46916248DF}" presName="sibTrans" presStyleLbl="sibTrans2D1" presStyleIdx="0" presStyleCnt="2" custFlipVert="1" custFlipHor="1" custScaleX="22093" custScaleY="13008" custLinFactX="100000" custLinFactY="400000" custLinFactNeighborX="154644" custLinFactNeighborY="495907"/>
      <dgm:spPr/>
    </dgm:pt>
    <dgm:pt modelId="{3C989424-2858-4F04-AE26-2FF95CDF856C}" type="pres">
      <dgm:prSet presAssocID="{C50A70FC-32F8-4486-887C-FF46916248DF}" presName="connectorText" presStyleLbl="sibTrans2D1" presStyleIdx="0" presStyleCnt="2"/>
      <dgm:spPr/>
    </dgm:pt>
    <dgm:pt modelId="{9DD09F09-FD7D-4DA9-AAA1-AE8F5A46FD3F}" type="pres">
      <dgm:prSet presAssocID="{2D72B374-BD43-4DB7-9930-648816F66FFA}" presName="node" presStyleLbl="node1" presStyleIdx="1" presStyleCnt="3" custScaleX="83085" custScaleY="58743" custLinFactNeighborX="-16198" custLinFactNeighborY="2491">
        <dgm:presLayoutVars>
          <dgm:bulletEnabled val="1"/>
        </dgm:presLayoutVars>
      </dgm:prSet>
      <dgm:spPr/>
    </dgm:pt>
    <dgm:pt modelId="{6BA5E8A5-1B17-4A82-A316-302F3F73C3A5}" type="pres">
      <dgm:prSet presAssocID="{AA8F589E-425C-4E12-9119-5E43B8F97C40}" presName="sibTrans" presStyleLbl="sibTrans2D1" presStyleIdx="1" presStyleCnt="2" custAng="19956842" custFlipVert="0" custFlipHor="1" custScaleX="49804" custScaleY="28330" custLinFactX="-76383" custLinFactY="100000" custLinFactNeighborX="-100000" custLinFactNeighborY="173314"/>
      <dgm:spPr/>
    </dgm:pt>
    <dgm:pt modelId="{73221ADE-5626-4133-94D7-F3E4A678C23A}" type="pres">
      <dgm:prSet presAssocID="{AA8F589E-425C-4E12-9119-5E43B8F97C40}" presName="connectorText" presStyleLbl="sibTrans2D1" presStyleIdx="1" presStyleCnt="2"/>
      <dgm:spPr/>
    </dgm:pt>
    <dgm:pt modelId="{2EAB2A0C-CC21-4410-8FC0-203822E7F739}" type="pres">
      <dgm:prSet presAssocID="{DD02E9CD-6B36-47CC-9542-4B69C8502533}" presName="node" presStyleLbl="node1" presStyleIdx="2" presStyleCnt="3" custScaleX="83418" custScaleY="55843" custLinFactNeighborX="-31893">
        <dgm:presLayoutVars>
          <dgm:bulletEnabled val="1"/>
        </dgm:presLayoutVars>
      </dgm:prSet>
      <dgm:spPr/>
    </dgm:pt>
  </dgm:ptLst>
  <dgm:cxnLst>
    <dgm:cxn modelId="{75C61941-9422-4F8F-BD06-3B5E9D9EC2D3}" type="presOf" srcId="{AA8F589E-425C-4E12-9119-5E43B8F97C40}" destId="{73221ADE-5626-4133-94D7-F3E4A678C23A}" srcOrd="1" destOrd="0" presId="urn:microsoft.com/office/officeart/2005/8/layout/process1"/>
    <dgm:cxn modelId="{A528A9FF-5AA6-47AF-AF72-3C6B1D4A668F}" type="presOf" srcId="{C50A70FC-32F8-4486-887C-FF46916248DF}" destId="{E49A3179-2C86-4A35-8624-6FD489694637}" srcOrd="0" destOrd="0" presId="urn:microsoft.com/office/officeart/2005/8/layout/process1"/>
    <dgm:cxn modelId="{468B27E3-9C8E-4AA2-B7E4-ADEF17C43E85}" type="presOf" srcId="{A8E68C3D-20C2-41C9-B06E-46CBB99AD526}" destId="{72B8BE21-3858-4940-A01E-3F0F523EC6B6}" srcOrd="0" destOrd="0" presId="urn:microsoft.com/office/officeart/2005/8/layout/process1"/>
    <dgm:cxn modelId="{C9B7A2BE-C206-40E3-9F7A-9B6A5DF52BA1}" type="presOf" srcId="{2D72B374-BD43-4DB7-9930-648816F66FFA}" destId="{9DD09F09-FD7D-4DA9-AAA1-AE8F5A46FD3F}" srcOrd="0" destOrd="0" presId="urn:microsoft.com/office/officeart/2005/8/layout/process1"/>
    <dgm:cxn modelId="{0022973C-C09B-46C1-851F-054162D068DB}" type="presOf" srcId="{4521B956-B10C-4CC7-88E0-4CC727CEBAE8}" destId="{4B56C13B-36E5-4E04-95BD-A75BE03329F0}" srcOrd="0" destOrd="0" presId="urn:microsoft.com/office/officeart/2005/8/layout/process1"/>
    <dgm:cxn modelId="{B3BCCCD2-7ED3-4DF5-9D0F-4DFE59193D98}" srcId="{A8E68C3D-20C2-41C9-B06E-46CBB99AD526}" destId="{DD02E9CD-6B36-47CC-9542-4B69C8502533}" srcOrd="2" destOrd="0" parTransId="{74672B0F-58A5-403B-8C35-A724E80B70B0}" sibTransId="{409BB44A-E1E6-46C7-933B-A0866A814ACB}"/>
    <dgm:cxn modelId="{87A4A206-B0A7-4F83-B5B8-A82E1DE3D86A}" type="presOf" srcId="{C50A70FC-32F8-4486-887C-FF46916248DF}" destId="{3C989424-2858-4F04-AE26-2FF95CDF856C}" srcOrd="1" destOrd="0" presId="urn:microsoft.com/office/officeart/2005/8/layout/process1"/>
    <dgm:cxn modelId="{BFABAFC3-B555-431A-9DC9-C59B09FA2A98}" srcId="{A8E68C3D-20C2-41C9-B06E-46CBB99AD526}" destId="{2D72B374-BD43-4DB7-9930-648816F66FFA}" srcOrd="1" destOrd="0" parTransId="{B9268AF7-0F23-45CB-B081-C8C3C6844A87}" sibTransId="{AA8F589E-425C-4E12-9119-5E43B8F97C40}"/>
    <dgm:cxn modelId="{E5A1905D-2A2B-4854-A23C-342D43D004FD}" type="presOf" srcId="{DD02E9CD-6B36-47CC-9542-4B69C8502533}" destId="{2EAB2A0C-CC21-4410-8FC0-203822E7F739}" srcOrd="0" destOrd="0" presId="urn:microsoft.com/office/officeart/2005/8/layout/process1"/>
    <dgm:cxn modelId="{FD3D7014-E177-4632-9D52-4E14ABCA4A61}" srcId="{A8E68C3D-20C2-41C9-B06E-46CBB99AD526}" destId="{4521B956-B10C-4CC7-88E0-4CC727CEBAE8}" srcOrd="0" destOrd="0" parTransId="{A62ABE9E-F457-4DFB-BAD4-5B968DFA8F62}" sibTransId="{C50A70FC-32F8-4486-887C-FF46916248DF}"/>
    <dgm:cxn modelId="{2707F3D2-CA1F-4AD4-AF10-F7C602BA66ED}" type="presOf" srcId="{AA8F589E-425C-4E12-9119-5E43B8F97C40}" destId="{6BA5E8A5-1B17-4A82-A316-302F3F73C3A5}" srcOrd="0" destOrd="0" presId="urn:microsoft.com/office/officeart/2005/8/layout/process1"/>
    <dgm:cxn modelId="{D88FE641-D750-4D44-8D30-CDACBF74C72C}" type="presParOf" srcId="{72B8BE21-3858-4940-A01E-3F0F523EC6B6}" destId="{4B56C13B-36E5-4E04-95BD-A75BE03329F0}" srcOrd="0" destOrd="0" presId="urn:microsoft.com/office/officeart/2005/8/layout/process1"/>
    <dgm:cxn modelId="{FF23E1BD-BE1C-4DE9-A908-E76542BBEAE6}" type="presParOf" srcId="{72B8BE21-3858-4940-A01E-3F0F523EC6B6}" destId="{E49A3179-2C86-4A35-8624-6FD489694637}" srcOrd="1" destOrd="0" presId="urn:microsoft.com/office/officeart/2005/8/layout/process1"/>
    <dgm:cxn modelId="{06F6C3CB-F7BB-4E0B-9F5D-B950AEEB986E}" type="presParOf" srcId="{E49A3179-2C86-4A35-8624-6FD489694637}" destId="{3C989424-2858-4F04-AE26-2FF95CDF856C}" srcOrd="0" destOrd="0" presId="urn:microsoft.com/office/officeart/2005/8/layout/process1"/>
    <dgm:cxn modelId="{482507B4-80B4-4562-BC2F-C0A04FC19587}" type="presParOf" srcId="{72B8BE21-3858-4940-A01E-3F0F523EC6B6}" destId="{9DD09F09-FD7D-4DA9-AAA1-AE8F5A46FD3F}" srcOrd="2" destOrd="0" presId="urn:microsoft.com/office/officeart/2005/8/layout/process1"/>
    <dgm:cxn modelId="{1764301A-E2F1-413E-BA94-70F9A22E3C03}" type="presParOf" srcId="{72B8BE21-3858-4940-A01E-3F0F523EC6B6}" destId="{6BA5E8A5-1B17-4A82-A316-302F3F73C3A5}" srcOrd="3" destOrd="0" presId="urn:microsoft.com/office/officeart/2005/8/layout/process1"/>
    <dgm:cxn modelId="{06F92E0A-BAC4-45B4-BE38-8EE19FCAEB45}" type="presParOf" srcId="{6BA5E8A5-1B17-4A82-A316-302F3F73C3A5}" destId="{73221ADE-5626-4133-94D7-F3E4A678C23A}" srcOrd="0" destOrd="0" presId="urn:microsoft.com/office/officeart/2005/8/layout/process1"/>
    <dgm:cxn modelId="{B405B5A7-DA2B-44D9-8299-FF1A504260AA}" type="presParOf" srcId="{72B8BE21-3858-4940-A01E-3F0F523EC6B6}" destId="{2EAB2A0C-CC21-4410-8FC0-203822E7F7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6C13B-36E5-4E04-95BD-A75BE03329F0}">
      <dsp:nvSpPr>
        <dsp:cNvPr id="0" name=""/>
        <dsp:cNvSpPr/>
      </dsp:nvSpPr>
      <dsp:spPr>
        <a:xfrm>
          <a:off x="1103" y="1691533"/>
          <a:ext cx="1544657" cy="680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INPUT ( 3D IR IMG) </a:t>
          </a:r>
          <a:endParaRPr lang="en-IN" sz="1500" kern="1200" dirty="0"/>
        </a:p>
      </dsp:txBody>
      <dsp:txXfrm>
        <a:off x="21047" y="1711477"/>
        <a:ext cx="1504769" cy="641045"/>
      </dsp:txXfrm>
    </dsp:sp>
    <dsp:sp modelId="{E49A3179-2C86-4A35-8624-6FD489694637}">
      <dsp:nvSpPr>
        <dsp:cNvPr id="0" name=""/>
        <dsp:cNvSpPr/>
      </dsp:nvSpPr>
      <dsp:spPr>
        <a:xfrm rot="46545" flipH="1" flipV="1">
          <a:off x="2445427" y="4034232"/>
          <a:ext cx="58329" cy="59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2462925" y="4046257"/>
        <a:ext cx="40830" cy="35720"/>
      </dsp:txXfrm>
    </dsp:sp>
    <dsp:sp modelId="{9DD09F09-FD7D-4DA9-AAA1-AE8F5A46FD3F}">
      <dsp:nvSpPr>
        <dsp:cNvPr id="0" name=""/>
        <dsp:cNvSpPr/>
      </dsp:nvSpPr>
      <dsp:spPr>
        <a:xfrm>
          <a:off x="2043863" y="1734357"/>
          <a:ext cx="1533307" cy="65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AUGMENTATION</a:t>
          </a:r>
          <a:endParaRPr lang="en-IN" sz="1500" kern="1200" dirty="0"/>
        </a:p>
      </dsp:txBody>
      <dsp:txXfrm>
        <a:off x="2062914" y="1753408"/>
        <a:ext cx="1495205" cy="612348"/>
      </dsp:txXfrm>
    </dsp:sp>
    <dsp:sp modelId="{6BA5E8A5-1B17-4A82-A316-302F3F73C3A5}">
      <dsp:nvSpPr>
        <dsp:cNvPr id="0" name=""/>
        <dsp:cNvSpPr/>
      </dsp:nvSpPr>
      <dsp:spPr>
        <a:xfrm rot="1689592" flipH="1">
          <a:off x="3298149" y="3231772"/>
          <a:ext cx="133460" cy="129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334745" y="3266883"/>
        <a:ext cx="94562" cy="77795"/>
      </dsp:txXfrm>
    </dsp:sp>
    <dsp:sp modelId="{2EAB2A0C-CC21-4410-8FC0-203822E7F739}">
      <dsp:nvSpPr>
        <dsp:cNvPr id="0" name=""/>
        <dsp:cNvSpPr/>
      </dsp:nvSpPr>
      <dsp:spPr>
        <a:xfrm>
          <a:off x="4082730" y="1722830"/>
          <a:ext cx="1539453" cy="61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TRAIN TEST DATA SPLIT</a:t>
          </a:r>
          <a:endParaRPr lang="en-IN" sz="1500" kern="1200" dirty="0"/>
        </a:p>
      </dsp:txBody>
      <dsp:txXfrm>
        <a:off x="4100841" y="1740941"/>
        <a:ext cx="1503231" cy="582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74D8C-7746-46E8-B149-CFE56460C93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CD49-F2D3-48D4-AC33-4EB72E7C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CD49-F2D3-48D4-AC33-4EB72E7CBE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CD49-F2D3-48D4-AC33-4EB72E7CB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E067-9C3E-4A2A-8ECE-B2E5C9E884E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8F63-D3BB-4F8B-A0EF-35026EBC02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5" Type="http://schemas.openxmlformats.org/officeDocument/2006/relationships/slide" Target="slide3.xml"/><Relationship Id="rId10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jpe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jpe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0" y="0"/>
            <a:ext cx="9144000" cy="514477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" y="158115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DEEP LEARNING BASED </a:t>
            </a:r>
          </a:p>
          <a:p>
            <a:pPr algn="ctr"/>
            <a:r>
              <a:rPr lang="en-US" sz="2800" b="1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CYCLONE INTENSITY ESTIMATION </a:t>
            </a:r>
          </a:p>
          <a:p>
            <a:pPr algn="ctr"/>
            <a:r>
              <a:rPr lang="en-US" sz="2800" b="1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USING INSAT-3D IR IMAGERY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424815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 S4ISROINDM</a:t>
            </a:r>
          </a:p>
        </p:txBody>
      </p: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1" name="Rectangle 20">
            <a:hlinkClick r:id="rId4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2" name="Rectangle 21">
            <a:hlinkClick r:id="rId5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Rectangle 22">
            <a:hlinkClick r:id="rId6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1" name="Rectangle 30">
            <a:hlinkClick r:id="rId9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6568" y="576118"/>
            <a:ext cx="1005032" cy="1005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/>
          <a:srcRect l="38750" t="26667" r="38750" b="20000"/>
          <a:stretch/>
        </p:blipFill>
        <p:spPr>
          <a:xfrm>
            <a:off x="127000" y="395047"/>
            <a:ext cx="821603" cy="1338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371600" y="807482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Rotation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Horizontal flip.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Width shift.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Height shift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Shear.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Zoom.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3145631"/>
            <a:ext cx="6019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Epochs : 300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Steps per epochs : 50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Batch Size : 8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98453"/>
              </p:ext>
            </p:extLst>
          </p:nvPr>
        </p:nvGraphicFramePr>
        <p:xfrm>
          <a:off x="4381500" y="971550"/>
          <a:ext cx="4229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85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IMAGES AFTER AUGMENTATION</a:t>
                      </a:r>
                      <a:endParaRPr lang="en-IN" sz="1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6300</a:t>
                      </a:r>
                      <a:endParaRPr lang="en-IN" sz="1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IMAGES </a:t>
                      </a:r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TAKEN FOR TRAINING</a:t>
                      </a:r>
                      <a:endParaRPr lang="en-IN" sz="1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4410</a:t>
                      </a:r>
                      <a:endParaRPr lang="en-IN" sz="1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IMAGES </a:t>
                      </a:r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TAKEN FOR TESTING</a:t>
                      </a:r>
                      <a:endParaRPr lang="en-IN" sz="1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Book Antiqua" panose="02040602050305030304" pitchFamily="18" charset="0"/>
                        </a:rPr>
                        <a:t>2890</a:t>
                      </a:r>
                      <a:endParaRPr lang="en-IN" sz="1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38150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AUGMENTATION PROCESSES :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879229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PARAMETERS USED FOR MODEL BUILDING :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grpSp>
        <p:nvGrpSpPr>
          <p:cNvPr id="35" name="Group 34"/>
          <p:cNvGrpSpPr/>
          <p:nvPr/>
        </p:nvGrpSpPr>
        <p:grpSpPr>
          <a:xfrm>
            <a:off x="76200" y="-1072378"/>
            <a:ext cx="8976166" cy="5015728"/>
            <a:chOff x="76200" y="-8807"/>
            <a:chExt cx="8976166" cy="5015728"/>
          </a:xfrm>
        </p:grpSpPr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1501165815"/>
                </p:ext>
              </p:extLst>
            </p:nvPr>
          </p:nvGraphicFramePr>
          <p:xfrm>
            <a:off x="76200" y="-8807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5" name="Right Arrow 4"/>
            <p:cNvSpPr/>
            <p:nvPr/>
          </p:nvSpPr>
          <p:spPr>
            <a:xfrm>
              <a:off x="1431176" y="4649492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300" kern="120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95797" y="1666208"/>
              <a:ext cx="1282906" cy="630601"/>
              <a:chOff x="2247304" y="1551582"/>
              <a:chExt cx="1601390" cy="960834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247304" y="1551582"/>
                <a:ext cx="1601390" cy="9608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ounded Rectangle 6"/>
              <p:cNvSpPr/>
              <p:nvPr/>
            </p:nvSpPr>
            <p:spPr>
              <a:xfrm>
                <a:off x="2275446" y="1579724"/>
                <a:ext cx="1545106" cy="9045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 smtClean="0"/>
                  <a:t>TRAIN THE MODEL</a:t>
                </a:r>
                <a:endParaRPr lang="en-IN" sz="1600" kern="1200" dirty="0"/>
              </a:p>
            </p:txBody>
          </p:sp>
        </p:grpSp>
        <p:sp>
          <p:nvSpPr>
            <p:cNvPr id="21" name="Right Arrow 8"/>
            <p:cNvSpPr/>
            <p:nvPr/>
          </p:nvSpPr>
          <p:spPr>
            <a:xfrm>
              <a:off x="3200656" y="4768635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300" kern="12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984376" y="1685739"/>
              <a:ext cx="1067990" cy="591538"/>
              <a:chOff x="4489251" y="1551582"/>
              <a:chExt cx="1601390" cy="96083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489251" y="1551582"/>
                <a:ext cx="1601390" cy="9608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ounded Rectangle 10"/>
              <p:cNvSpPr/>
              <p:nvPr/>
            </p:nvSpPr>
            <p:spPr>
              <a:xfrm>
                <a:off x="4517393" y="1579724"/>
                <a:ext cx="1545106" cy="9045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 smtClean="0"/>
                  <a:t>TEST THE IMAGE</a:t>
                </a:r>
                <a:endParaRPr lang="en-IN" sz="1600" kern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81793" y="2647659"/>
              <a:ext cx="1601390" cy="960834"/>
              <a:chOff x="2247304" y="1551582"/>
              <a:chExt cx="1601390" cy="96083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247304" y="1551582"/>
                <a:ext cx="1601390" cy="9608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6"/>
              <p:cNvSpPr/>
              <p:nvPr/>
            </p:nvSpPr>
            <p:spPr>
              <a:xfrm>
                <a:off x="2275446" y="1579724"/>
                <a:ext cx="1545106" cy="9045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600" kern="1200" dirty="0" smtClean="0"/>
                  <a:t>CYCLONE INTENSITY INPUT </a:t>
                </a:r>
                <a:endParaRPr lang="en-IN" sz="1600" kern="1200" dirty="0"/>
              </a:p>
            </p:txBody>
          </p:sp>
        </p:grpSp>
        <p:sp>
          <p:nvSpPr>
            <p:cNvPr id="29" name="Bent-Up Arrow 28"/>
            <p:cNvSpPr/>
            <p:nvPr/>
          </p:nvSpPr>
          <p:spPr>
            <a:xfrm>
              <a:off x="5941026" y="2527752"/>
              <a:ext cx="1052750" cy="69617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659776" y="1870387"/>
              <a:ext cx="381000" cy="360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725488" y="1870387"/>
              <a:ext cx="381000" cy="360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783183" y="1840183"/>
              <a:ext cx="381000" cy="360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7534444" y="1801119"/>
              <a:ext cx="381000" cy="360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Everything you need to know about VGG16 | by Great Learning ...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1"/>
          <a:stretch/>
        </p:blipFill>
        <p:spPr bwMode="auto">
          <a:xfrm>
            <a:off x="838200" y="3500700"/>
            <a:ext cx="7305844" cy="15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2603" y="140577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SYSTEM ARCHITECTURE :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046" y="287914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VGG16 ARCHITECTURE :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09550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TRAINING vs VALIDATION ACCURACY :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66750"/>
            <a:ext cx="6096000" cy="430085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26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TESTING AN IMAGE :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143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NC :-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/>
          <a:stretch/>
        </p:blipFill>
        <p:spPr>
          <a:xfrm>
            <a:off x="990600" y="426482"/>
            <a:ext cx="7703136" cy="47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TESTING AN IMAGE :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1435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ESCS : -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t="18890" r="3757" b="2592"/>
          <a:stretch/>
        </p:blipFill>
        <p:spPr>
          <a:xfrm>
            <a:off x="1100839" y="663924"/>
            <a:ext cx="795809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TESTING AN IMAGE :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14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DD</a:t>
            </a:r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 : -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18889"/>
          <a:stretch/>
        </p:blipFill>
        <p:spPr>
          <a:xfrm>
            <a:off x="859560" y="699016"/>
            <a:ext cx="79942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TESTING AN IMAGE : 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1435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D</a:t>
            </a:r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 : -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20371" r="3123"/>
          <a:stretch/>
        </p:blipFill>
        <p:spPr>
          <a:xfrm>
            <a:off x="931750" y="883682"/>
            <a:ext cx="7848600" cy="40957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856050" y="2190750"/>
            <a:ext cx="108755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03295" y="4410940"/>
            <a:ext cx="108755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09550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SCREENSHOTS (FROND END) :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1852" r="27500" b="10000"/>
          <a:stretch/>
        </p:blipFill>
        <p:spPr>
          <a:xfrm>
            <a:off x="457200" y="742950"/>
            <a:ext cx="7620000" cy="42231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910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09550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SCREENSHOTS (FROND END) :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" b="22990"/>
          <a:stretch/>
        </p:blipFill>
        <p:spPr>
          <a:xfrm>
            <a:off x="1" y="666750"/>
            <a:ext cx="3962400" cy="2190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" b="17280"/>
          <a:stretch/>
        </p:blipFill>
        <p:spPr>
          <a:xfrm>
            <a:off x="2133600" y="3211957"/>
            <a:ext cx="5010037" cy="192051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828" r="8334" b="23824"/>
          <a:stretch/>
        </p:blipFill>
        <p:spPr>
          <a:xfrm>
            <a:off x="4634607" y="438150"/>
            <a:ext cx="3810000" cy="26424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36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" y="3718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CONCLUSION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752892"/>
            <a:ext cx="739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Using VGG16 model, considering two types of cyclones </a:t>
            </a:r>
            <a:r>
              <a:rPr lang="en-US" sz="2000" i="1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Tauktae</a:t>
            </a:r>
            <a:r>
              <a:rPr lang="en-US" sz="2000" i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</a:t>
            </a:r>
            <a:r>
              <a:rPr lang="en-US" sz="2000" i="1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Amphan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with images of 553 and with 300 epochs we got the accuracy of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0.8779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If we increases the epochs, the accuracy will also increases.</a:t>
            </a: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307" y="2371963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FUTURE </a:t>
            </a:r>
            <a:r>
              <a:rPr lang="en-US" b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ENHANCEMENT :-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33663" y="2971621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Currently we are manually giving the test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 future, we will automate it such that a new image will be uploaded for every 30 minutes.</a:t>
            </a:r>
          </a:p>
        </p:txBody>
      </p:sp>
    </p:spTree>
    <p:extLst>
      <p:ext uri="{BB962C8B-B14F-4D97-AF65-F5344CB8AC3E}">
        <p14:creationId xmlns:p14="http://schemas.microsoft.com/office/powerpoint/2010/main" val="28947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0" y="0"/>
            <a:ext cx="9144000" cy="514477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510472" y="495240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TEAM MEMBERS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 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1093470"/>
          <a:ext cx="32004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60000" endA="900" endPos="60000" dist="60007" dir="5400000" sy="-100000" algn="bl" rotWithShape="0"/>
                          </a:effectLst>
                          <a:latin typeface="Book Antiqua" pitchFamily="18" charset="0"/>
                        </a:rPr>
                        <a:t>JANATH SHIV K 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60000" endA="900" endPos="60000" dist="60007" dir="5400000" sy="-100000" algn="bl" rotWithShape="0"/>
                        </a:effectLst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60000" endA="900" endPos="60000" dist="60007" dir="5400000" sy="-100000" algn="bl" rotWithShape="0"/>
                          </a:effectLst>
                          <a:latin typeface="Book Antiqua" pitchFamily="18" charset="0"/>
                        </a:rPr>
                        <a:t>DHANUSH KRISHNA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60000" endA="900" endPos="60000" dist="60007" dir="5400000" sy="-100000" algn="bl" rotWithShape="0"/>
                        </a:effectLst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60000" endA="900" endPos="60000" dist="60007" dir="5400000" sy="-100000" algn="bl" rotWithShape="0"/>
                          </a:effectLst>
                          <a:latin typeface="Book Antiqua" pitchFamily="18" charset="0"/>
                        </a:rPr>
                        <a:t>ANKLESH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60000" endA="900" endPos="60000" dist="60007" dir="5400000" sy="-100000" algn="bl" rotWithShape="0"/>
                        </a:effectLst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60000" endA="900" endPos="60000" dist="60007" dir="5400000" sy="-100000" algn="bl" rotWithShape="0"/>
                          </a:effectLst>
                          <a:latin typeface="Book Antiqua" pitchFamily="18" charset="0"/>
                        </a:rPr>
                        <a:t>UMANG KUMAR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60000" endA="900" endPos="60000" dist="60007" dir="5400000" sy="-100000" algn="bl" rotWithShape="0"/>
                        </a:effectLst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60000" endA="900" endPos="60000" dist="60007" dir="5400000" sy="-100000" algn="bl" rotWithShape="0"/>
                          </a:effectLst>
                          <a:latin typeface="Book Antiqua" pitchFamily="18" charset="0"/>
                        </a:rPr>
                        <a:t>BHARATHI 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60000" endA="900" endPos="60000" dist="60007" dir="5400000" sy="-100000" algn="bl" rotWithShape="0"/>
                        </a:effectLst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60000" endA="900" endPos="60000" dist="60007" dir="5400000" sy="-100000" algn="bl" rotWithShape="0"/>
                          </a:effectLst>
                          <a:latin typeface="Book Antiqua" pitchFamily="18" charset="0"/>
                        </a:rPr>
                        <a:t>SHENBAGA RAJ 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60000" endA="900" endPos="60000" dist="60007" dir="5400000" sy="-100000" algn="bl" rotWithShape="0"/>
                        </a:effectLst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3790950"/>
            <a:ext cx="3525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TEAM MENTOR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 :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DR. G. SIVAKAMASUNDARI </a:t>
            </a: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98131" y="2045553"/>
            <a:ext cx="4136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THANK YOU</a:t>
            </a:r>
            <a:endParaRPr lang="en-US" sz="4800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ropical cyclone - Wikipedia"/>
          <p:cNvPicPr>
            <a:picLocks noChangeAspect="1" noChangeArrowheads="1"/>
          </p:cNvPicPr>
          <p:nvPr/>
        </p:nvPicPr>
        <p:blipFill>
          <a:blip r:embed="rId3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2857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DESCRIPTION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90550"/>
            <a:ext cx="90508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itchFamily="18" charset="0"/>
              </a:rPr>
              <a:t>			</a:t>
            </a:r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Development of a </a:t>
            </a:r>
            <a:r>
              <a:rPr lang="en-US" i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Book Antiqua" pitchFamily="18" charset="0"/>
              </a:rPr>
              <a:t>deep CNN </a:t>
            </a:r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for Tropical Cyclone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 intensity estimation using half-hourly </a:t>
            </a:r>
            <a:r>
              <a:rPr lang="en-US" i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Book Antiqua" pitchFamily="18" charset="0"/>
              </a:rPr>
              <a:t>INSAT-3D IR</a:t>
            </a: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Book Antiqua" pitchFamily="18" charset="0"/>
              </a:rPr>
              <a:t> </a:t>
            </a:r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Images and development of a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 web application for visualization of the imagery. </a:t>
            </a:r>
          </a:p>
          <a:p>
            <a:endParaRPr lang="en-US" dirty="0">
              <a:ln w="3175">
                <a:solidFill>
                  <a:schemeClr val="tx1"/>
                </a:solidFill>
              </a:ln>
              <a:effectLst/>
              <a:latin typeface="Book Antiqua" pitchFamily="18" charset="0"/>
            </a:endParaRP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			INSAT3D/3DR observations are available at every </a:t>
            </a:r>
          </a:p>
          <a:p>
            <a:r>
              <a:rPr lang="en-US" i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Book Antiqua" pitchFamily="18" charset="0"/>
              </a:rPr>
              <a:t>30-minute interval </a:t>
            </a:r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and these observations are very useful in understanding the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 instantaneous structural changes during evolution, intensification, and landfall of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Tropical Cyclones. </a:t>
            </a:r>
          </a:p>
          <a:p>
            <a:endParaRPr lang="en-US" dirty="0">
              <a:ln w="3175">
                <a:solidFill>
                  <a:schemeClr val="tx1"/>
                </a:solidFill>
              </a:ln>
              <a:effectLst/>
              <a:latin typeface="Book Antiqua" pitchFamily="18" charset="0"/>
            </a:endParaRP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			Datasets of Cyclones captured by INSAT-3D over the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Indian Oceans are available since 2014. These datasets can be used for training and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testing of the Model.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			Traditional methods for Intensity estimation require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accurate center determination for intensity estimation. Development of this estimation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will be very useful during </a:t>
            </a:r>
            <a:r>
              <a:rPr lang="en-US" i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Book Antiqua" pitchFamily="18" charset="0"/>
              </a:rPr>
              <a:t>the initial stage of cyclone formation </a:t>
            </a:r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when determination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effectLst/>
                <a:latin typeface="Book Antiqua" pitchFamily="18" charset="0"/>
              </a:rPr>
              <a:t>of accurate center becomes difficult.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1828800" y="742950"/>
            <a:ext cx="5791200" cy="609600"/>
            <a:chOff x="1143000" y="819150"/>
            <a:chExt cx="6096000" cy="838200"/>
          </a:xfrm>
        </p:grpSpPr>
        <p:sp>
          <p:nvSpPr>
            <p:cNvPr id="6" name="Rounded Rectangle 5"/>
            <p:cNvSpPr/>
            <p:nvPr/>
          </p:nvSpPr>
          <p:spPr>
            <a:xfrm>
              <a:off x="1143000" y="819150"/>
              <a:ext cx="2667000" cy="838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DEPRESSION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971550"/>
              <a:ext cx="342900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17 - 27 knots [ 31 - 49 kmph ]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8800" y="1504950"/>
            <a:ext cx="5791200" cy="609600"/>
            <a:chOff x="1143000" y="819150"/>
            <a:chExt cx="6096000" cy="838200"/>
          </a:xfrm>
        </p:grpSpPr>
        <p:sp>
          <p:nvSpPr>
            <p:cNvPr id="20" name="Rounded Rectangle 19"/>
            <p:cNvSpPr/>
            <p:nvPr/>
          </p:nvSpPr>
          <p:spPr>
            <a:xfrm>
              <a:off x="1143000" y="819150"/>
              <a:ext cx="2667000" cy="8382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DEEP DEPRESSION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810000" y="971550"/>
              <a:ext cx="342900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28 - 33 knots [ 50 - 61 kmph ]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2266950"/>
            <a:ext cx="5791200" cy="609600"/>
            <a:chOff x="1143000" y="819150"/>
            <a:chExt cx="60960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1143000" y="819150"/>
              <a:ext cx="2667000" cy="838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CYCLONIC STORM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0000" y="971550"/>
              <a:ext cx="342900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34 - 47 knots [ 62 - 88 kmph ]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28800" y="2952750"/>
            <a:ext cx="5791200" cy="609600"/>
            <a:chOff x="1143000" y="819150"/>
            <a:chExt cx="60960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1143000" y="819150"/>
              <a:ext cx="2667000" cy="8382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SEVERE CYCLONIC STORM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10000" y="971550"/>
              <a:ext cx="342900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48 - 63 knots [ 89 - 117 kmph ]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28800" y="3714750"/>
            <a:ext cx="5791200" cy="609600"/>
            <a:chOff x="1143000" y="819150"/>
            <a:chExt cx="6096000" cy="838200"/>
          </a:xfrm>
        </p:grpSpPr>
        <p:sp>
          <p:nvSpPr>
            <p:cNvPr id="29" name="Rounded Rectangle 28"/>
            <p:cNvSpPr/>
            <p:nvPr/>
          </p:nvSpPr>
          <p:spPr>
            <a:xfrm>
              <a:off x="1143000" y="819150"/>
              <a:ext cx="2667000" cy="838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VERY SEVERE CYCLONIC STORM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810000" y="971550"/>
              <a:ext cx="342900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64 - 90 knots [ 118- 167 kmph ]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4400550"/>
            <a:ext cx="5791200" cy="609600"/>
            <a:chOff x="1143000" y="819150"/>
            <a:chExt cx="6096000" cy="838200"/>
          </a:xfrm>
        </p:grpSpPr>
        <p:sp>
          <p:nvSpPr>
            <p:cNvPr id="32" name="Rounded Rectangle 31"/>
            <p:cNvSpPr/>
            <p:nvPr/>
          </p:nvSpPr>
          <p:spPr>
            <a:xfrm>
              <a:off x="1143000" y="819150"/>
              <a:ext cx="2667000" cy="838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EXTREMELY SEVERE CYCLONIC STORM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10000" y="971550"/>
              <a:ext cx="342900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91 - 119 knots [ 168 - 221 kmph ]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2400" y="285750"/>
            <a:ext cx="258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ook Antiqua" pitchFamily="18" charset="0"/>
              </a:rPr>
              <a:t>CLASSIFICATION</a:t>
            </a:r>
            <a:r>
              <a:rPr lang="en-US" sz="2000" b="1" u="sng" dirty="0"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ook Antiqua" pitchFamily="18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7" name="Rectangle 36">
            <a:hlinkClick r:id="rId4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8" name="Rectangle 37">
            <a:hlinkClick r:id="rId5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Rectangle 38">
            <a:hlinkClick r:id="rId6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Rectangle 39">
            <a:hlinkClick r:id="rId7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Rectangle 40">
            <a:hlinkClick r:id="rId8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Rectangle 41">
            <a:hlinkClick r:id="rId9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1048702" name="TextBox 1048701"/>
          <p:cNvSpPr txBox="1"/>
          <p:nvPr/>
        </p:nvSpPr>
        <p:spPr>
          <a:xfrm>
            <a:off x="2572000" y="236220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03" name="TextBox 1048702"/>
          <p:cNvSpPr txBox="1"/>
          <p:nvPr/>
        </p:nvSpPr>
        <p:spPr>
          <a:xfrm>
            <a:off x="2572000" y="236220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graphicFrame>
        <p:nvGraphicFramePr>
          <p:cNvPr id="4194307" name="Table 41943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456404"/>
              </p:ext>
            </p:extLst>
          </p:nvPr>
        </p:nvGraphicFramePr>
        <p:xfrm>
          <a:off x="228600" y="727710"/>
          <a:ext cx="8458198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3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32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84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856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PAPER TITLE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AUTHOR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DATA SETS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ARCHITECTURE</a:t>
                      </a:r>
                      <a:r>
                        <a:rPr lang="en-US" altLang="en-US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altLang="en-US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SPECIAL </a:t>
                      </a:r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FEATURES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27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CNN for estimating TC wind intensity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through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infrared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satellite imagery</a:t>
                      </a:r>
                      <a:endParaRPr lang="en-US" altLang="en-US" sz="16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J.S.Combinido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et al 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HURSAT-images</a:t>
                      </a:r>
                    </a:p>
                    <a:p>
                      <a:pPr algn="ctr"/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HURDAT2 </a:t>
                      </a:r>
                      <a:r>
                        <a:rPr lang="en-US" altLang="en-US" sz="160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-wind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speed records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Optimized Date</a:t>
                      </a:r>
                      <a:r>
                        <a:rPr lang="en-US" altLang="en-US" sz="16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d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ownloading</a:t>
                      </a:r>
                      <a:endParaRPr lang="en-US" altLang="en-US" sz="16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Cropping satellite</a:t>
                      </a:r>
                      <a:r>
                        <a:rPr lang="en-US" altLang="en-US" sz="16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images</a:t>
                      </a:r>
                      <a:endParaRPr lang="en-US" altLang="en-US" sz="16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Merge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HURSAT &amp; HURDAT2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with their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wind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speed</a:t>
                      </a:r>
                      <a:endParaRPr lang="en-US" altLang="en-US" sz="160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Architecture-VGG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527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Estimation of tropical cyclone intensity by satellite imagery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utilizing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Buo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-Fu-</a:t>
                      </a:r>
                      <a:r>
                        <a:rPr lang="en-US" altLang="en-US" sz="160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chen</a:t>
                      </a:r>
                      <a:endParaRPr lang="en-US" altLang="en-US" sz="16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/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IR image , Microwave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, Rain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Random Rotation and </a:t>
                      </a:r>
                      <a:endParaRPr lang="en-US" altLang="en-US" sz="16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/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z-score normalization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for each channel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79561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266640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ook Antiqua" pitchFamily="18" charset="0"/>
              </a:rPr>
              <a:t>ARTICLES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ook Antiqua" pitchFamily="18" charset="0"/>
              </a:rPr>
              <a:t> REQUIRED</a:t>
            </a:r>
            <a:r>
              <a:rPr lang="en-US" b="1" u="sng" dirty="0" smtClean="0">
                <a:solidFill>
                  <a:srgbClr val="FF0000"/>
                </a:solidFill>
                <a:latin typeface="Book Antiqua" pitchFamily="18" charset="0"/>
              </a:rPr>
              <a:t>:</a:t>
            </a:r>
            <a:endParaRPr lang="en-US" b="1" u="sng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Rectangle 13">
            <a:hlinkClick r:id="rId8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1048702" name="TextBox 1048701"/>
          <p:cNvSpPr txBox="1"/>
          <p:nvPr/>
        </p:nvSpPr>
        <p:spPr>
          <a:xfrm>
            <a:off x="2572000" y="236220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03" name="TextBox 1048702"/>
          <p:cNvSpPr txBox="1"/>
          <p:nvPr/>
        </p:nvSpPr>
        <p:spPr>
          <a:xfrm>
            <a:off x="2572000" y="236220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graphicFrame>
        <p:nvGraphicFramePr>
          <p:cNvPr id="4194307" name="Table 41943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178922"/>
              </p:ext>
            </p:extLst>
          </p:nvPr>
        </p:nvGraphicFramePr>
        <p:xfrm>
          <a:off x="228600" y="435998"/>
          <a:ext cx="8458198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3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32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84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856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PAPER TITLE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AUTHOR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DATA SETS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ARCHITECTURE</a:t>
                      </a:r>
                      <a:r>
                        <a:rPr lang="en-US" altLang="en-US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altLang="en-US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SPECIAL </a:t>
                      </a:r>
                      <a:r>
                        <a:rPr lang="en-US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FEATURES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27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Deepti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Mani </a:t>
                      </a:r>
                      <a:r>
                        <a:rPr lang="en-US" altLang="en-US" sz="160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Maskey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Rahul</a:t>
                      </a:r>
                      <a:r>
                        <a:rPr lang="en-US" altLang="en-US" sz="16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Ramachandran</a:t>
                      </a:r>
                    </a:p>
                    <a:p>
                      <a:pPr algn="ctr"/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2020</a:t>
                      </a:r>
                    </a:p>
                    <a:p>
                      <a:pPr algn="ctr"/>
                      <a:endParaRPr lang="en-US" altLang="en-US" sz="16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HURDAT2 storm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intensity, time </a:t>
                      </a:r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and </a:t>
                      </a:r>
                      <a:r>
                        <a:rPr lang="en-US" altLang="en-US" sz="16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location</a:t>
                      </a:r>
                      <a:endParaRPr lang="en-US" altLang="en-US" sz="16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Use the bounding box and time to download GOES-</a:t>
                      </a:r>
                    </a:p>
                    <a:p>
                      <a:pPr algn="l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8, GOES-10, GOES-11, GOES-12, GOES-13, GOES-</a:t>
                      </a:r>
                    </a:p>
                    <a:p>
                      <a:pPr algn="l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15, and GOES-16 IR channel (band 4 GOES-8 through</a:t>
                      </a:r>
                    </a:p>
                    <a:p>
                      <a:pPr algn="l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GOES-15 and band 13 for GOES-16) data from NOAA</a:t>
                      </a:r>
                    </a:p>
                    <a:p>
                      <a:pPr algn="l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CLASS data catalog</a:t>
                      </a:r>
                    </a:p>
                    <a:p>
                      <a:pPr algn="l"/>
                      <a:r>
                        <a:rPr lang="en-US" altLang="en-US" sz="1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Architecture-VGG16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28575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Book Antiqua" pitchFamily="18" charset="0"/>
              </a:rPr>
              <a:t>IDEA / SOLUTION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87432"/>
            <a:ext cx="90364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		The images and the intensities of Cyclones are collected from </a:t>
            </a:r>
          </a:p>
          <a:p>
            <a:r>
              <a:rPr lang="en-US" i="1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MOSDAC</a:t>
            </a:r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 Website.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		Based on the wind speed the cyclone is classified into 6 different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classes as mentioned above.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		We designed a model in Google Colaboratory to classify the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cyclone 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type.</a:t>
            </a:r>
            <a:endParaRPr lang="en-US" dirty="0">
              <a:ln w="3175">
                <a:solidFill>
                  <a:schemeClr val="tx1"/>
                </a:solidFill>
              </a:ln>
              <a:latin typeface="Book Antiqua" pitchFamily="18" charset="0"/>
            </a:endParaRP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		The Front-end is created using HTML,CSS and JAVASCRIPT and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we import Google Colaboratory code using Python framework Flask.</a:t>
            </a:r>
          </a:p>
          <a:p>
            <a:endParaRPr lang="en-US" dirty="0">
              <a:ln w="3175">
                <a:solidFill>
                  <a:schemeClr val="tx1"/>
                </a:solidFill>
              </a:ln>
              <a:latin typeface="Book Antiqua" pitchFamily="18" charset="0"/>
            </a:endParaRP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		In Front-end we can drag or browse Picture and upload it to get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desire intensity and the type of Cyclone as output.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		Finally both the Front-end and Back-end is combined to form a final </a:t>
            </a:r>
          </a:p>
          <a:p>
            <a:r>
              <a:rPr lang="en-US" dirty="0">
                <a:ln w="3175">
                  <a:solidFill>
                    <a:schemeClr val="tx1"/>
                  </a:solidFill>
                </a:ln>
                <a:latin typeface="Book Antiqua" pitchFamily="18" charset="0"/>
              </a:rPr>
              <a:t>product as a Website.</a:t>
            </a: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Tropical cyclone - Wikipedia"/>
          <p:cNvPicPr>
            <a:picLocks noChangeAspect="1" noChangeArrowheads="1"/>
          </p:cNvPicPr>
          <p:nvPr/>
        </p:nvPicPr>
        <p:blipFill>
          <a:blip r:embed="rId3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28575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MODELS USED </a:t>
            </a:r>
            <a:r>
              <a:rPr lang="en-US" b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90550"/>
            <a:ext cx="89883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CNN: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It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is used mainly for image processing, classification, segmentation and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    also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for other auto correlated data. </a:t>
            </a:r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A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convolution is essentially sliding a filter over the input.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Book Antiqua" pitchFamily="18" charset="0"/>
            </a:endParaRPr>
          </a:p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VGG16: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It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is one of the CNN model used for image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Accuracy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is high comparing with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mobile net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model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VGG16 has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13 convolutional layers to extract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itchFamily="18" charset="0"/>
              </a:rPr>
              <a:t>3 dense layers for classification.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Book Antiqua" pitchFamily="18" charset="0"/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Book Antiqua" pitchFamily="18" charset="0"/>
            </a:endParaRPr>
          </a:p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PYTHON FLASK: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It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is a small and lightweight Python web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P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rovides features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that make 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creating web applications in Python 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easier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G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ives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developers flexibility and is a more accessible framework for new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ook Antiqua" panose="02040602050305030304" pitchFamily="18" charset="0"/>
              </a:rPr>
              <a:t>developers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Book Antiqua" pitchFamily="18" charset="0"/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25400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TOPIC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1701799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TEAM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3378198" y="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5054597" y="-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CLASSES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4167911" y="234951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PAPERS</a:t>
            </a: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5844310" y="234950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IDEA / SOLN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ectangle 12">
            <a:hlinkClick r:id="rId10" action="ppaction://hlinksldjump"/>
          </p:cNvPr>
          <p:cNvSpPr/>
          <p:nvPr/>
        </p:nvSpPr>
        <p:spPr>
          <a:xfrm>
            <a:off x="7520709" y="244186"/>
            <a:ext cx="1597891" cy="19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MODELS USED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ropical cyclone - Wikipedia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t="12960"/>
          <a:stretch>
            <a:fillRect/>
          </a:stretch>
        </p:blipFill>
        <p:spPr bwMode="auto">
          <a:xfrm>
            <a:off x="-4495800" y="-2152650"/>
            <a:ext cx="14020800" cy="7888653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609600" y="590550"/>
            <a:ext cx="739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- Cyclone </a:t>
            </a:r>
            <a:r>
              <a:rPr lang="en-US" b="1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Tauktae</a:t>
            </a:r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- From 14/05/2021 to 19/05/2021.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- Images taken : 257</a:t>
            </a: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- Cyclone </a:t>
            </a:r>
            <a:r>
              <a:rPr lang="en-US" b="1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Amphan</a:t>
            </a:r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-From 16/05/2020 to 21/05/2020.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- Images taken : 200</a:t>
            </a: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- Non-Cyclonic days: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-20/05/2021 and 21/05/2021.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-Images taken : 96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Total number of images taken :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553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(before augmentation).</a:t>
            </a:r>
          </a:p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Book Antiqua" pitchFamily="18" charset="0"/>
              </a:rPr>
              <a:t>SAMPLES TAKEN :</a:t>
            </a:r>
            <a:endParaRPr lang="en-US" b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608</Words>
  <Application>Microsoft Office PowerPoint</Application>
  <PresentationFormat>On-screen Show (16:9)</PresentationFormat>
  <Paragraphs>238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NEC-CSE-ICL S3</dc:creator>
  <cp:lastModifiedBy>AIC-2</cp:lastModifiedBy>
  <cp:revision>83</cp:revision>
  <dcterms:created xsi:type="dcterms:W3CDTF">2022-08-20T08:42:07Z</dcterms:created>
  <dcterms:modified xsi:type="dcterms:W3CDTF">2022-08-26T09:19:25Z</dcterms:modified>
</cp:coreProperties>
</file>