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50" r:id="rId1"/>
  </p:sldMasterIdLst>
  <p:sldIdLst>
    <p:sldId id="256" r:id="rId2"/>
    <p:sldId id="257" r:id="rId3"/>
    <p:sldId id="258" r:id="rId4"/>
    <p:sldId id="259" r:id="rId5"/>
    <p:sldId id="260" r:id="rId6"/>
    <p:sldId id="276" r:id="rId7"/>
    <p:sldId id="262" r:id="rId8"/>
    <p:sldId id="263" r:id="rId9"/>
    <p:sldId id="261" r:id="rId10"/>
    <p:sldId id="264" r:id="rId11"/>
    <p:sldId id="277" r:id="rId12"/>
    <p:sldId id="278" r:id="rId13"/>
    <p:sldId id="265" r:id="rId14"/>
    <p:sldId id="279" r:id="rId15"/>
    <p:sldId id="280" r:id="rId16"/>
    <p:sldId id="281" r:id="rId17"/>
    <p:sldId id="282" r:id="rId18"/>
    <p:sldId id="283" r:id="rId19"/>
    <p:sldId id="284" r:id="rId20"/>
    <p:sldId id="285" r:id="rId21"/>
    <p:sldId id="286" r:id="rId22"/>
    <p:sldId id="287" r:id="rId23"/>
    <p:sldId id="288" r:id="rId24"/>
    <p:sldId id="289" r:id="rId25"/>
    <p:sldId id="290" r:id="rId26"/>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1104" y="-33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4012427"/>
            <a:ext cx="8629650" cy="1786"/>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3640059"/>
            <a:ext cx="8458200" cy="916781"/>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2914650"/>
            <a:ext cx="8458200" cy="6858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pPr marL="12700">
              <a:lnSpc>
                <a:spcPts val="955"/>
              </a:lnSpc>
            </a:pPr>
            <a:r>
              <a:rPr lang="en-US" spc="-5" smtClean="0">
                <a:solidFill>
                  <a:srgbClr val="FFFFFF"/>
                </a:solidFill>
              </a:rPr>
              <a:t>PIR</a:t>
            </a:r>
            <a:r>
              <a:rPr lang="en-US" spc="-75" smtClean="0">
                <a:solidFill>
                  <a:srgbClr val="FFFFFF"/>
                </a:solidFill>
              </a:rPr>
              <a:t>A</a:t>
            </a:r>
            <a:r>
              <a:rPr lang="en-US" spc="-5" smtClean="0">
                <a:solidFill>
                  <a:srgbClr val="FFFFFF"/>
                </a:solidFill>
              </a:rPr>
              <a:t>T</a:t>
            </a:r>
            <a:r>
              <a:rPr lang="en-US" spc="-10" smtClean="0">
                <a:solidFill>
                  <a:srgbClr val="FFFFFF"/>
                </a:solidFill>
              </a:rPr>
              <a:t>E</a:t>
            </a:r>
            <a:r>
              <a:rPr lang="en-US" smtClean="0">
                <a:solidFill>
                  <a:srgbClr val="FFFFFF"/>
                </a:solidFill>
              </a:rPr>
              <a:t>S</a:t>
            </a:r>
            <a:endParaRPr lang="en-US" dirty="0">
              <a:solidFill>
                <a:srgbClr val="FFFFFF"/>
              </a:solidFill>
            </a:endParaRPr>
          </a:p>
        </p:txBody>
      </p:sp>
      <p:sp>
        <p:nvSpPr>
          <p:cNvPr id="2" name="Footer Placeholder 1"/>
          <p:cNvSpPr>
            <a:spLocks noGrp="1"/>
          </p:cNvSpPr>
          <p:nvPr>
            <p:ph type="ftr" sz="quarter" idx="11"/>
          </p:nvPr>
        </p:nvSpPr>
        <p:spPr/>
        <p:txBody>
          <a:bodyPr/>
          <a:lstStyle/>
          <a:p>
            <a:pPr marL="12700">
              <a:lnSpc>
                <a:spcPts val="955"/>
              </a:lnSpc>
            </a:pPr>
            <a:r>
              <a:rPr lang="en-US" spc="-15" smtClean="0">
                <a:solidFill>
                  <a:srgbClr val="FFFFFF"/>
                </a:solidFill>
              </a:rPr>
              <a:t>Monday, </a:t>
            </a:r>
            <a:r>
              <a:rPr lang="en-US" spc="-10" smtClean="0">
                <a:solidFill>
                  <a:srgbClr val="FFFFFF"/>
                </a:solidFill>
              </a:rPr>
              <a:t>August </a:t>
            </a:r>
            <a:r>
              <a:rPr lang="en-US" spc="-5" smtClean="0">
                <a:solidFill>
                  <a:srgbClr val="FFFFFF"/>
                </a:solidFill>
              </a:rPr>
              <a:t>29,</a:t>
            </a:r>
            <a:r>
              <a:rPr lang="en-US" spc="-45" smtClean="0">
                <a:solidFill>
                  <a:srgbClr val="FFFFFF"/>
                </a:solidFill>
              </a:rPr>
              <a:t> </a:t>
            </a:r>
            <a:r>
              <a:rPr lang="en-US" spc="-5" smtClean="0">
                <a:solidFill>
                  <a:srgbClr val="FFFFFF"/>
                </a:solidFill>
              </a:rPr>
              <a:t>2022</a:t>
            </a:r>
            <a:endParaRPr lang="en-US" spc="-5" dirty="0">
              <a:solidFill>
                <a:srgbClr val="FFFFFF"/>
              </a:solidFill>
            </a:endParaRPr>
          </a:p>
        </p:txBody>
      </p:sp>
      <p:sp>
        <p:nvSpPr>
          <p:cNvPr id="15" name="Slide Number Placeholder 14"/>
          <p:cNvSpPr>
            <a:spLocks noGrp="1"/>
          </p:cNvSpPr>
          <p:nvPr>
            <p:ph type="sldNum" sz="quarter" idx="12"/>
          </p:nvPr>
        </p:nvSpPr>
        <p:spPr>
          <a:xfrm>
            <a:off x="8229600" y="4855464"/>
            <a:ext cx="758952" cy="185166"/>
          </a:xfrm>
        </p:spPr>
        <p:txBody>
          <a:bodyPr/>
          <a:lstStyle/>
          <a:p>
            <a:pPr marL="38100">
              <a:lnSpc>
                <a:spcPts val="955"/>
              </a:lnSpc>
            </a:pPr>
            <a:fld id="{81D60167-4931-47E6-BA6A-407CBD079E47}" type="slidenum">
              <a:rPr lang="en-US" smtClean="0"/>
              <a:pPr marL="38100">
                <a:lnSpc>
                  <a:spcPts val="955"/>
                </a:lnSpc>
              </a:pPr>
              <a:t>‹#›</a:t>
            </a:fld>
            <a:endParaRPr lang="en-US" dirty="0"/>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marL="12700">
              <a:lnSpc>
                <a:spcPts val="955"/>
              </a:lnSpc>
            </a:pPr>
            <a:r>
              <a:rPr lang="en-US" spc="-5" smtClean="0">
                <a:solidFill>
                  <a:srgbClr val="FFFFFF"/>
                </a:solidFill>
              </a:rPr>
              <a:t>PIR</a:t>
            </a:r>
            <a:r>
              <a:rPr lang="en-US" spc="-75" smtClean="0">
                <a:solidFill>
                  <a:srgbClr val="FFFFFF"/>
                </a:solidFill>
              </a:rPr>
              <a:t>A</a:t>
            </a:r>
            <a:r>
              <a:rPr lang="en-US" spc="-5" smtClean="0">
                <a:solidFill>
                  <a:srgbClr val="FFFFFF"/>
                </a:solidFill>
              </a:rPr>
              <a:t>T</a:t>
            </a:r>
            <a:r>
              <a:rPr lang="en-US" spc="-10" smtClean="0">
                <a:solidFill>
                  <a:srgbClr val="FFFFFF"/>
                </a:solidFill>
              </a:rPr>
              <a:t>E</a:t>
            </a:r>
            <a:r>
              <a:rPr lang="en-US" smtClean="0">
                <a:solidFill>
                  <a:srgbClr val="FFFFFF"/>
                </a:solidFill>
              </a:rPr>
              <a:t>S</a:t>
            </a:r>
            <a:endParaRPr lang="en-US" dirty="0">
              <a:solidFill>
                <a:srgbClr val="FFFFFF"/>
              </a:solidFill>
            </a:endParaRPr>
          </a:p>
        </p:txBody>
      </p:sp>
      <p:sp>
        <p:nvSpPr>
          <p:cNvPr id="5" name="Footer Placeholder 4"/>
          <p:cNvSpPr>
            <a:spLocks noGrp="1"/>
          </p:cNvSpPr>
          <p:nvPr>
            <p:ph type="ftr" sz="quarter" idx="11"/>
          </p:nvPr>
        </p:nvSpPr>
        <p:spPr/>
        <p:txBody>
          <a:bodyPr/>
          <a:lstStyle/>
          <a:p>
            <a:pPr marL="12700">
              <a:lnSpc>
                <a:spcPts val="955"/>
              </a:lnSpc>
            </a:pPr>
            <a:r>
              <a:rPr lang="en-US" spc="-15" smtClean="0">
                <a:solidFill>
                  <a:srgbClr val="FFFFFF"/>
                </a:solidFill>
              </a:rPr>
              <a:t>Monday, </a:t>
            </a:r>
            <a:r>
              <a:rPr lang="en-US" spc="-10" smtClean="0">
                <a:solidFill>
                  <a:srgbClr val="FFFFFF"/>
                </a:solidFill>
              </a:rPr>
              <a:t>August </a:t>
            </a:r>
            <a:r>
              <a:rPr lang="en-US" spc="-5" smtClean="0">
                <a:solidFill>
                  <a:srgbClr val="FFFFFF"/>
                </a:solidFill>
              </a:rPr>
              <a:t>29,</a:t>
            </a:r>
            <a:r>
              <a:rPr lang="en-US" spc="-45" smtClean="0">
                <a:solidFill>
                  <a:srgbClr val="FFFFFF"/>
                </a:solidFill>
              </a:rPr>
              <a:t> </a:t>
            </a:r>
            <a:r>
              <a:rPr lang="en-US" spc="-5" smtClean="0">
                <a:solidFill>
                  <a:srgbClr val="FFFFFF"/>
                </a:solidFill>
              </a:rPr>
              <a:t>2022</a:t>
            </a:r>
            <a:endParaRPr lang="en-US" spc="-5" dirty="0">
              <a:solidFill>
                <a:srgbClr val="FFFFFF"/>
              </a:solidFill>
            </a:endParaRPr>
          </a:p>
        </p:txBody>
      </p:sp>
      <p:sp>
        <p:nvSpPr>
          <p:cNvPr id="6" name="Slide Number Placeholder 5"/>
          <p:cNvSpPr>
            <a:spLocks noGrp="1"/>
          </p:cNvSpPr>
          <p:nvPr>
            <p:ph type="sldNum" sz="quarter" idx="12"/>
          </p:nvPr>
        </p:nvSpPr>
        <p:spPr/>
        <p:txBody>
          <a:bodyPr/>
          <a:lstStyle/>
          <a:p>
            <a:pPr marL="38100">
              <a:lnSpc>
                <a:spcPts val="955"/>
              </a:lnSpc>
            </a:pPr>
            <a:fld id="{81D60167-4931-47E6-BA6A-407CBD079E47}" type="slidenum">
              <a:rPr lang="en-US" smtClean="0"/>
              <a:pPr marL="38100">
                <a:lnSpc>
                  <a:spcPts val="955"/>
                </a:lnSpc>
              </a:pPr>
              <a:t>‹#›</a:t>
            </a:fld>
            <a:endParaRPr lang="en-US" dirty="0"/>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411957"/>
            <a:ext cx="18288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411957"/>
            <a:ext cx="62484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marL="12700">
              <a:lnSpc>
                <a:spcPts val="955"/>
              </a:lnSpc>
            </a:pPr>
            <a:r>
              <a:rPr lang="en-US" spc="-5" smtClean="0">
                <a:solidFill>
                  <a:srgbClr val="FFFFFF"/>
                </a:solidFill>
              </a:rPr>
              <a:t>PIR</a:t>
            </a:r>
            <a:r>
              <a:rPr lang="en-US" spc="-75" smtClean="0">
                <a:solidFill>
                  <a:srgbClr val="FFFFFF"/>
                </a:solidFill>
              </a:rPr>
              <a:t>A</a:t>
            </a:r>
            <a:r>
              <a:rPr lang="en-US" spc="-5" smtClean="0">
                <a:solidFill>
                  <a:srgbClr val="FFFFFF"/>
                </a:solidFill>
              </a:rPr>
              <a:t>T</a:t>
            </a:r>
            <a:r>
              <a:rPr lang="en-US" spc="-10" smtClean="0">
                <a:solidFill>
                  <a:srgbClr val="FFFFFF"/>
                </a:solidFill>
              </a:rPr>
              <a:t>E</a:t>
            </a:r>
            <a:r>
              <a:rPr lang="en-US" smtClean="0">
                <a:solidFill>
                  <a:srgbClr val="FFFFFF"/>
                </a:solidFill>
              </a:rPr>
              <a:t>S</a:t>
            </a:r>
            <a:endParaRPr lang="en-US" dirty="0">
              <a:solidFill>
                <a:srgbClr val="FFFFFF"/>
              </a:solidFill>
            </a:endParaRPr>
          </a:p>
        </p:txBody>
      </p:sp>
      <p:sp>
        <p:nvSpPr>
          <p:cNvPr id="5" name="Footer Placeholder 4"/>
          <p:cNvSpPr>
            <a:spLocks noGrp="1"/>
          </p:cNvSpPr>
          <p:nvPr>
            <p:ph type="ftr" sz="quarter" idx="11"/>
          </p:nvPr>
        </p:nvSpPr>
        <p:spPr/>
        <p:txBody>
          <a:bodyPr/>
          <a:lstStyle/>
          <a:p>
            <a:pPr marL="12700">
              <a:lnSpc>
                <a:spcPts val="955"/>
              </a:lnSpc>
            </a:pPr>
            <a:r>
              <a:rPr lang="en-US" spc="-15" smtClean="0">
                <a:solidFill>
                  <a:srgbClr val="FFFFFF"/>
                </a:solidFill>
              </a:rPr>
              <a:t>Monday, </a:t>
            </a:r>
            <a:r>
              <a:rPr lang="en-US" spc="-10" smtClean="0">
                <a:solidFill>
                  <a:srgbClr val="FFFFFF"/>
                </a:solidFill>
              </a:rPr>
              <a:t>August </a:t>
            </a:r>
            <a:r>
              <a:rPr lang="en-US" spc="-5" smtClean="0">
                <a:solidFill>
                  <a:srgbClr val="FFFFFF"/>
                </a:solidFill>
              </a:rPr>
              <a:t>29,</a:t>
            </a:r>
            <a:r>
              <a:rPr lang="en-US" spc="-45" smtClean="0">
                <a:solidFill>
                  <a:srgbClr val="FFFFFF"/>
                </a:solidFill>
              </a:rPr>
              <a:t> </a:t>
            </a:r>
            <a:r>
              <a:rPr lang="en-US" spc="-5" smtClean="0">
                <a:solidFill>
                  <a:srgbClr val="FFFFFF"/>
                </a:solidFill>
              </a:rPr>
              <a:t>2022</a:t>
            </a:r>
            <a:endParaRPr lang="en-US" spc="-5" dirty="0">
              <a:solidFill>
                <a:srgbClr val="FFFFFF"/>
              </a:solidFill>
            </a:endParaRPr>
          </a:p>
        </p:txBody>
      </p:sp>
      <p:sp>
        <p:nvSpPr>
          <p:cNvPr id="6" name="Slide Number Placeholder 5"/>
          <p:cNvSpPr>
            <a:spLocks noGrp="1"/>
          </p:cNvSpPr>
          <p:nvPr>
            <p:ph type="sldNum" sz="quarter" idx="12"/>
          </p:nvPr>
        </p:nvSpPr>
        <p:spPr/>
        <p:txBody>
          <a:bodyPr/>
          <a:lstStyle/>
          <a:p>
            <a:pPr marL="38100">
              <a:lnSpc>
                <a:spcPts val="955"/>
              </a:lnSpc>
            </a:pPr>
            <a:fld id="{81D60167-4931-47E6-BA6A-407CBD079E47}" type="slidenum">
              <a:rPr lang="en-US" smtClean="0"/>
              <a:pPr marL="38100">
                <a:lnSpc>
                  <a:spcPts val="955"/>
                </a:lnSpc>
              </a:pPr>
              <a:t>‹#›</a:t>
            </a:fld>
            <a:endParaRPr lang="en-US" dirty="0"/>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pPr marL="12700">
              <a:lnSpc>
                <a:spcPts val="955"/>
              </a:lnSpc>
            </a:pPr>
            <a:r>
              <a:rPr lang="en-US" spc="-5" smtClean="0">
                <a:solidFill>
                  <a:srgbClr val="FFFFFF"/>
                </a:solidFill>
              </a:rPr>
              <a:t>PIR</a:t>
            </a:r>
            <a:r>
              <a:rPr lang="en-US" spc="-75" smtClean="0">
                <a:solidFill>
                  <a:srgbClr val="FFFFFF"/>
                </a:solidFill>
              </a:rPr>
              <a:t>A</a:t>
            </a:r>
            <a:r>
              <a:rPr lang="en-US" spc="-5" smtClean="0">
                <a:solidFill>
                  <a:srgbClr val="FFFFFF"/>
                </a:solidFill>
              </a:rPr>
              <a:t>T</a:t>
            </a:r>
            <a:r>
              <a:rPr lang="en-US" spc="-10" smtClean="0">
                <a:solidFill>
                  <a:srgbClr val="FFFFFF"/>
                </a:solidFill>
              </a:rPr>
              <a:t>E</a:t>
            </a:r>
            <a:r>
              <a:rPr lang="en-US" smtClean="0">
                <a:solidFill>
                  <a:srgbClr val="FFFFFF"/>
                </a:solidFill>
              </a:rPr>
              <a:t>S</a:t>
            </a:r>
            <a:endParaRPr lang="en-US" dirty="0">
              <a:solidFill>
                <a:srgbClr val="FFFFFF"/>
              </a:solidFill>
            </a:endParaRPr>
          </a:p>
        </p:txBody>
      </p:sp>
      <p:sp>
        <p:nvSpPr>
          <p:cNvPr id="19" name="Footer Placeholder 18"/>
          <p:cNvSpPr>
            <a:spLocks noGrp="1"/>
          </p:cNvSpPr>
          <p:nvPr>
            <p:ph type="ftr" sz="quarter" idx="11"/>
          </p:nvPr>
        </p:nvSpPr>
        <p:spPr>
          <a:xfrm>
            <a:off x="3581400" y="57150"/>
            <a:ext cx="2895600" cy="216694"/>
          </a:xfrm>
        </p:spPr>
        <p:txBody>
          <a:bodyPr/>
          <a:lstStyle/>
          <a:p>
            <a:pPr marL="12700">
              <a:lnSpc>
                <a:spcPts val="955"/>
              </a:lnSpc>
            </a:pPr>
            <a:r>
              <a:rPr lang="en-US" spc="-15" smtClean="0">
                <a:solidFill>
                  <a:srgbClr val="FFFFFF"/>
                </a:solidFill>
              </a:rPr>
              <a:t>Monday, </a:t>
            </a:r>
            <a:r>
              <a:rPr lang="en-US" spc="-10" smtClean="0">
                <a:solidFill>
                  <a:srgbClr val="FFFFFF"/>
                </a:solidFill>
              </a:rPr>
              <a:t>August </a:t>
            </a:r>
            <a:r>
              <a:rPr lang="en-US" spc="-5" smtClean="0">
                <a:solidFill>
                  <a:srgbClr val="FFFFFF"/>
                </a:solidFill>
              </a:rPr>
              <a:t>29,</a:t>
            </a:r>
            <a:r>
              <a:rPr lang="en-US" spc="-45" smtClean="0">
                <a:solidFill>
                  <a:srgbClr val="FFFFFF"/>
                </a:solidFill>
              </a:rPr>
              <a:t> </a:t>
            </a:r>
            <a:r>
              <a:rPr lang="en-US" spc="-5" smtClean="0">
                <a:solidFill>
                  <a:srgbClr val="FFFFFF"/>
                </a:solidFill>
              </a:rPr>
              <a:t>2022</a:t>
            </a:r>
            <a:endParaRPr lang="en-US" spc="-5" dirty="0">
              <a:solidFill>
                <a:srgbClr val="FFFFFF"/>
              </a:solidFill>
            </a:endParaRPr>
          </a:p>
        </p:txBody>
      </p:sp>
      <p:sp>
        <p:nvSpPr>
          <p:cNvPr id="16" name="Slide Number Placeholder 15"/>
          <p:cNvSpPr>
            <a:spLocks noGrp="1"/>
          </p:cNvSpPr>
          <p:nvPr>
            <p:ph type="sldNum" sz="quarter" idx="12"/>
          </p:nvPr>
        </p:nvSpPr>
        <p:spPr>
          <a:xfrm>
            <a:off x="8229600" y="4855464"/>
            <a:ext cx="758952" cy="185166"/>
          </a:xfrm>
        </p:spPr>
        <p:txBody>
          <a:bodyPr/>
          <a:lstStyle/>
          <a:p>
            <a:pPr marL="38100">
              <a:lnSpc>
                <a:spcPts val="955"/>
              </a:lnSpc>
            </a:pPr>
            <a:fld id="{81D60167-4931-47E6-BA6A-407CBD079E47}" type="slidenum">
              <a:rPr lang="en-US" smtClean="0"/>
              <a:pPr marL="38100">
                <a:lnSpc>
                  <a:spcPts val="955"/>
                </a:lnSpc>
              </a:pPr>
              <a:t>‹#›</a:t>
            </a:fld>
            <a:endParaRPr lang="en-US" dirty="0"/>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2583677"/>
            <a:ext cx="8629650" cy="1786"/>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257300"/>
            <a:ext cx="8458200" cy="9144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pPr marL="12700">
              <a:lnSpc>
                <a:spcPts val="955"/>
              </a:lnSpc>
            </a:pPr>
            <a:r>
              <a:rPr lang="en-US" spc="-5" smtClean="0">
                <a:solidFill>
                  <a:srgbClr val="FFFFFF"/>
                </a:solidFill>
              </a:rPr>
              <a:t>PIR</a:t>
            </a:r>
            <a:r>
              <a:rPr lang="en-US" spc="-75" smtClean="0">
                <a:solidFill>
                  <a:srgbClr val="FFFFFF"/>
                </a:solidFill>
              </a:rPr>
              <a:t>A</a:t>
            </a:r>
            <a:r>
              <a:rPr lang="en-US" spc="-5" smtClean="0">
                <a:solidFill>
                  <a:srgbClr val="FFFFFF"/>
                </a:solidFill>
              </a:rPr>
              <a:t>T</a:t>
            </a:r>
            <a:r>
              <a:rPr lang="en-US" spc="-10" smtClean="0">
                <a:solidFill>
                  <a:srgbClr val="FFFFFF"/>
                </a:solidFill>
              </a:rPr>
              <a:t>E</a:t>
            </a:r>
            <a:r>
              <a:rPr lang="en-US" smtClean="0">
                <a:solidFill>
                  <a:srgbClr val="FFFFFF"/>
                </a:solidFill>
              </a:rPr>
              <a:t>S</a:t>
            </a:r>
            <a:endParaRPr lang="en-US" dirty="0">
              <a:solidFill>
                <a:srgbClr val="FFFFFF"/>
              </a:solidFill>
            </a:endParaRPr>
          </a:p>
        </p:txBody>
      </p:sp>
      <p:sp>
        <p:nvSpPr>
          <p:cNvPr id="11" name="Footer Placeholder 10"/>
          <p:cNvSpPr>
            <a:spLocks noGrp="1"/>
          </p:cNvSpPr>
          <p:nvPr>
            <p:ph type="ftr" sz="quarter" idx="11"/>
          </p:nvPr>
        </p:nvSpPr>
        <p:spPr/>
        <p:txBody>
          <a:bodyPr/>
          <a:lstStyle/>
          <a:p>
            <a:pPr marL="12700">
              <a:lnSpc>
                <a:spcPts val="955"/>
              </a:lnSpc>
            </a:pPr>
            <a:r>
              <a:rPr lang="en-US" spc="-15" smtClean="0">
                <a:solidFill>
                  <a:srgbClr val="FFFFFF"/>
                </a:solidFill>
              </a:rPr>
              <a:t>Monday, </a:t>
            </a:r>
            <a:r>
              <a:rPr lang="en-US" spc="-10" smtClean="0">
                <a:solidFill>
                  <a:srgbClr val="FFFFFF"/>
                </a:solidFill>
              </a:rPr>
              <a:t>August </a:t>
            </a:r>
            <a:r>
              <a:rPr lang="en-US" spc="-5" smtClean="0">
                <a:solidFill>
                  <a:srgbClr val="FFFFFF"/>
                </a:solidFill>
              </a:rPr>
              <a:t>29,</a:t>
            </a:r>
            <a:r>
              <a:rPr lang="en-US" spc="-45" smtClean="0">
                <a:solidFill>
                  <a:srgbClr val="FFFFFF"/>
                </a:solidFill>
              </a:rPr>
              <a:t> </a:t>
            </a:r>
            <a:r>
              <a:rPr lang="en-US" spc="-5" smtClean="0">
                <a:solidFill>
                  <a:srgbClr val="FFFFFF"/>
                </a:solidFill>
              </a:rPr>
              <a:t>2022</a:t>
            </a:r>
            <a:endParaRPr lang="en-US" spc="-5" dirty="0">
              <a:solidFill>
                <a:srgbClr val="FFFFFF"/>
              </a:solidFill>
            </a:endParaRPr>
          </a:p>
        </p:txBody>
      </p:sp>
      <p:sp>
        <p:nvSpPr>
          <p:cNvPr id="16" name="Slide Number Placeholder 15"/>
          <p:cNvSpPr>
            <a:spLocks noGrp="1"/>
          </p:cNvSpPr>
          <p:nvPr>
            <p:ph type="sldNum" sz="quarter" idx="12"/>
          </p:nvPr>
        </p:nvSpPr>
        <p:spPr/>
        <p:txBody>
          <a:bodyPr/>
          <a:lstStyle/>
          <a:p>
            <a:pPr marL="38100">
              <a:lnSpc>
                <a:spcPts val="955"/>
              </a:lnSpc>
            </a:pPr>
            <a:fld id="{81D60167-4931-47E6-BA6A-407CBD079E47}" type="slidenum">
              <a:rPr lang="en-US" smtClean="0"/>
              <a:pPr marL="38100">
                <a:lnSpc>
                  <a:spcPts val="955"/>
                </a:lnSpc>
              </a:pPr>
              <a:t>‹#›</a:t>
            </a:fld>
            <a:endParaRPr lang="en-US" dirty="0"/>
          </a:p>
        </p:txBody>
      </p:sp>
      <p:sp>
        <p:nvSpPr>
          <p:cNvPr id="8" name="Title 7"/>
          <p:cNvSpPr>
            <a:spLocks noGrp="1"/>
          </p:cNvSpPr>
          <p:nvPr>
            <p:ph type="title"/>
          </p:nvPr>
        </p:nvSpPr>
        <p:spPr>
          <a:xfrm>
            <a:off x="180475" y="2210314"/>
            <a:ext cx="8686800" cy="888619"/>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342900"/>
            <a:ext cx="8686800" cy="630936"/>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200150"/>
            <a:ext cx="4191000" cy="35433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200150"/>
            <a:ext cx="4343400" cy="35433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pPr marL="12700">
              <a:lnSpc>
                <a:spcPts val="955"/>
              </a:lnSpc>
            </a:pPr>
            <a:r>
              <a:rPr lang="en-US" spc="-5" smtClean="0">
                <a:solidFill>
                  <a:srgbClr val="FFFFFF"/>
                </a:solidFill>
              </a:rPr>
              <a:t>PIR</a:t>
            </a:r>
            <a:r>
              <a:rPr lang="en-US" spc="-75" smtClean="0">
                <a:solidFill>
                  <a:srgbClr val="FFFFFF"/>
                </a:solidFill>
              </a:rPr>
              <a:t>A</a:t>
            </a:r>
            <a:r>
              <a:rPr lang="en-US" spc="-5" smtClean="0">
                <a:solidFill>
                  <a:srgbClr val="FFFFFF"/>
                </a:solidFill>
              </a:rPr>
              <a:t>T</a:t>
            </a:r>
            <a:r>
              <a:rPr lang="en-US" spc="-10" smtClean="0">
                <a:solidFill>
                  <a:srgbClr val="FFFFFF"/>
                </a:solidFill>
              </a:rPr>
              <a:t>E</a:t>
            </a:r>
            <a:r>
              <a:rPr lang="en-US" smtClean="0">
                <a:solidFill>
                  <a:srgbClr val="FFFFFF"/>
                </a:solidFill>
              </a:rPr>
              <a:t>S</a:t>
            </a:r>
            <a:endParaRPr lang="en-US" dirty="0">
              <a:solidFill>
                <a:srgbClr val="FFFFFF"/>
              </a:solidFill>
            </a:endParaRPr>
          </a:p>
        </p:txBody>
      </p:sp>
      <p:sp>
        <p:nvSpPr>
          <p:cNvPr id="10" name="Footer Placeholder 9"/>
          <p:cNvSpPr>
            <a:spLocks noGrp="1"/>
          </p:cNvSpPr>
          <p:nvPr>
            <p:ph type="ftr" sz="quarter" idx="11"/>
          </p:nvPr>
        </p:nvSpPr>
        <p:spPr/>
        <p:txBody>
          <a:bodyPr/>
          <a:lstStyle/>
          <a:p>
            <a:pPr marL="12700">
              <a:lnSpc>
                <a:spcPts val="955"/>
              </a:lnSpc>
            </a:pPr>
            <a:r>
              <a:rPr lang="en-US" spc="-15" smtClean="0">
                <a:solidFill>
                  <a:srgbClr val="FFFFFF"/>
                </a:solidFill>
              </a:rPr>
              <a:t>Monday, </a:t>
            </a:r>
            <a:r>
              <a:rPr lang="en-US" spc="-10" smtClean="0">
                <a:solidFill>
                  <a:srgbClr val="FFFFFF"/>
                </a:solidFill>
              </a:rPr>
              <a:t>August </a:t>
            </a:r>
            <a:r>
              <a:rPr lang="en-US" spc="-5" smtClean="0">
                <a:solidFill>
                  <a:srgbClr val="FFFFFF"/>
                </a:solidFill>
              </a:rPr>
              <a:t>29,</a:t>
            </a:r>
            <a:r>
              <a:rPr lang="en-US" spc="-45" smtClean="0">
                <a:solidFill>
                  <a:srgbClr val="FFFFFF"/>
                </a:solidFill>
              </a:rPr>
              <a:t> </a:t>
            </a:r>
            <a:r>
              <a:rPr lang="en-US" spc="-5" smtClean="0">
                <a:solidFill>
                  <a:srgbClr val="FFFFFF"/>
                </a:solidFill>
              </a:rPr>
              <a:t>2022</a:t>
            </a:r>
            <a:endParaRPr lang="en-US" spc="-5" dirty="0">
              <a:solidFill>
                <a:srgbClr val="FFFFFF"/>
              </a:solidFill>
            </a:endParaRPr>
          </a:p>
        </p:txBody>
      </p:sp>
      <p:sp>
        <p:nvSpPr>
          <p:cNvPr id="31" name="Slide Number Placeholder 30"/>
          <p:cNvSpPr>
            <a:spLocks noGrp="1"/>
          </p:cNvSpPr>
          <p:nvPr>
            <p:ph type="sldNum" sz="quarter" idx="12"/>
          </p:nvPr>
        </p:nvSpPr>
        <p:spPr/>
        <p:txBody>
          <a:bodyPr/>
          <a:lstStyle/>
          <a:p>
            <a:pPr marL="38100">
              <a:lnSpc>
                <a:spcPts val="955"/>
              </a:lnSpc>
            </a:pPr>
            <a:fld id="{81D60167-4931-47E6-BA6A-407CBD079E47}" type="slidenum">
              <a:rPr lang="en-US" smtClean="0"/>
              <a:pPr marL="38100">
                <a:lnSpc>
                  <a:spcPts val="955"/>
                </a:lnSpc>
              </a:pPr>
              <a:t>‹#›</a:t>
            </a:fld>
            <a:endParaRPr lang="en-US" dirty="0"/>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4057650"/>
            <a:ext cx="8610600" cy="661988"/>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500062"/>
            <a:ext cx="4290556" cy="47982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6" y="500062"/>
            <a:ext cx="4292241" cy="47982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987028"/>
            <a:ext cx="4290556" cy="295632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987028"/>
            <a:ext cx="4288536" cy="295632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pPr marL="12700">
              <a:lnSpc>
                <a:spcPts val="955"/>
              </a:lnSpc>
            </a:pPr>
            <a:r>
              <a:rPr lang="en-US" spc="-5" smtClean="0">
                <a:solidFill>
                  <a:srgbClr val="FFFFFF"/>
                </a:solidFill>
              </a:rPr>
              <a:t>PIR</a:t>
            </a:r>
            <a:r>
              <a:rPr lang="en-US" spc="-75" smtClean="0">
                <a:solidFill>
                  <a:srgbClr val="FFFFFF"/>
                </a:solidFill>
              </a:rPr>
              <a:t>A</a:t>
            </a:r>
            <a:r>
              <a:rPr lang="en-US" spc="-5" smtClean="0">
                <a:solidFill>
                  <a:srgbClr val="FFFFFF"/>
                </a:solidFill>
              </a:rPr>
              <a:t>T</a:t>
            </a:r>
            <a:r>
              <a:rPr lang="en-US" spc="-10" smtClean="0">
                <a:solidFill>
                  <a:srgbClr val="FFFFFF"/>
                </a:solidFill>
              </a:rPr>
              <a:t>E</a:t>
            </a:r>
            <a:r>
              <a:rPr lang="en-US" smtClean="0">
                <a:solidFill>
                  <a:srgbClr val="FFFFFF"/>
                </a:solidFill>
              </a:rPr>
              <a:t>S</a:t>
            </a:r>
            <a:endParaRPr lang="en-US" dirty="0">
              <a:solidFill>
                <a:srgbClr val="FFFFFF"/>
              </a:solidFill>
            </a:endParaRPr>
          </a:p>
        </p:txBody>
      </p:sp>
      <p:sp>
        <p:nvSpPr>
          <p:cNvPr id="6" name="Footer Placeholder 5"/>
          <p:cNvSpPr>
            <a:spLocks noGrp="1"/>
          </p:cNvSpPr>
          <p:nvPr>
            <p:ph type="ftr" sz="quarter" idx="11"/>
          </p:nvPr>
        </p:nvSpPr>
        <p:spPr/>
        <p:txBody>
          <a:bodyPr/>
          <a:lstStyle/>
          <a:p>
            <a:pPr marL="12700">
              <a:lnSpc>
                <a:spcPts val="955"/>
              </a:lnSpc>
            </a:pPr>
            <a:r>
              <a:rPr lang="en-US" spc="-15" smtClean="0">
                <a:solidFill>
                  <a:srgbClr val="FFFFFF"/>
                </a:solidFill>
              </a:rPr>
              <a:t>Monday, </a:t>
            </a:r>
            <a:r>
              <a:rPr lang="en-US" spc="-10" smtClean="0">
                <a:solidFill>
                  <a:srgbClr val="FFFFFF"/>
                </a:solidFill>
              </a:rPr>
              <a:t>August </a:t>
            </a:r>
            <a:r>
              <a:rPr lang="en-US" spc="-5" smtClean="0">
                <a:solidFill>
                  <a:srgbClr val="FFFFFF"/>
                </a:solidFill>
              </a:rPr>
              <a:t>29,</a:t>
            </a:r>
            <a:r>
              <a:rPr lang="en-US" spc="-45" smtClean="0">
                <a:solidFill>
                  <a:srgbClr val="FFFFFF"/>
                </a:solidFill>
              </a:rPr>
              <a:t> </a:t>
            </a:r>
            <a:r>
              <a:rPr lang="en-US" spc="-5" smtClean="0">
                <a:solidFill>
                  <a:srgbClr val="FFFFFF"/>
                </a:solidFill>
              </a:rPr>
              <a:t>2022</a:t>
            </a:r>
            <a:endParaRPr lang="en-US" spc="-5" dirty="0">
              <a:solidFill>
                <a:srgbClr val="FFFFFF"/>
              </a:solidFill>
            </a:endParaRPr>
          </a:p>
        </p:txBody>
      </p:sp>
      <p:sp>
        <p:nvSpPr>
          <p:cNvPr id="7" name="Slide Number Placeholder 6"/>
          <p:cNvSpPr>
            <a:spLocks noGrp="1"/>
          </p:cNvSpPr>
          <p:nvPr>
            <p:ph type="sldNum" sz="quarter" idx="12"/>
          </p:nvPr>
        </p:nvSpPr>
        <p:spPr>
          <a:xfrm>
            <a:off x="8229600" y="4857750"/>
            <a:ext cx="762000" cy="185166"/>
          </a:xfrm>
        </p:spPr>
        <p:txBody>
          <a:bodyPr/>
          <a:lstStyle/>
          <a:p>
            <a:pPr marL="38100">
              <a:lnSpc>
                <a:spcPts val="955"/>
              </a:lnSpc>
            </a:pPr>
            <a:fld id="{81D60167-4931-47E6-BA6A-407CBD079E47}" type="slidenum">
              <a:rPr lang="en-US" smtClean="0"/>
              <a:pPr marL="38100">
                <a:lnSpc>
                  <a:spcPts val="955"/>
                </a:lnSpc>
              </a:pPr>
              <a:t>‹#›</a:t>
            </a:fld>
            <a:endParaRPr lang="en-US" dirty="0"/>
          </a:p>
        </p:txBody>
      </p:sp>
      <p:sp>
        <p:nvSpPr>
          <p:cNvPr id="11" name="Straight Connector 10"/>
          <p:cNvSpPr>
            <a:spLocks noChangeShapeType="1"/>
          </p:cNvSpPr>
          <p:nvPr/>
        </p:nvSpPr>
        <p:spPr bwMode="auto">
          <a:xfrm>
            <a:off x="514350" y="4514850"/>
            <a:ext cx="8629650" cy="1786"/>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342900"/>
            <a:ext cx="8686800" cy="630936"/>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pPr marL="12700">
              <a:lnSpc>
                <a:spcPts val="955"/>
              </a:lnSpc>
            </a:pPr>
            <a:r>
              <a:rPr lang="en-US" spc="-5" smtClean="0">
                <a:solidFill>
                  <a:srgbClr val="FFFFFF"/>
                </a:solidFill>
              </a:rPr>
              <a:t>PIR</a:t>
            </a:r>
            <a:r>
              <a:rPr lang="en-US" spc="-75" smtClean="0">
                <a:solidFill>
                  <a:srgbClr val="FFFFFF"/>
                </a:solidFill>
              </a:rPr>
              <a:t>A</a:t>
            </a:r>
            <a:r>
              <a:rPr lang="en-US" spc="-5" smtClean="0">
                <a:solidFill>
                  <a:srgbClr val="FFFFFF"/>
                </a:solidFill>
              </a:rPr>
              <a:t>T</a:t>
            </a:r>
            <a:r>
              <a:rPr lang="en-US" spc="-10" smtClean="0">
                <a:solidFill>
                  <a:srgbClr val="FFFFFF"/>
                </a:solidFill>
              </a:rPr>
              <a:t>E</a:t>
            </a:r>
            <a:r>
              <a:rPr lang="en-US" smtClean="0">
                <a:solidFill>
                  <a:srgbClr val="FFFFFF"/>
                </a:solidFill>
              </a:rPr>
              <a:t>S</a:t>
            </a:r>
            <a:endParaRPr lang="en-US" dirty="0">
              <a:solidFill>
                <a:srgbClr val="FFFFFF"/>
              </a:solidFill>
            </a:endParaRPr>
          </a:p>
        </p:txBody>
      </p:sp>
      <p:sp>
        <p:nvSpPr>
          <p:cNvPr id="21" name="Footer Placeholder 20"/>
          <p:cNvSpPr>
            <a:spLocks noGrp="1"/>
          </p:cNvSpPr>
          <p:nvPr>
            <p:ph type="ftr" sz="quarter" idx="11"/>
          </p:nvPr>
        </p:nvSpPr>
        <p:spPr/>
        <p:txBody>
          <a:bodyPr/>
          <a:lstStyle/>
          <a:p>
            <a:pPr marL="12700">
              <a:lnSpc>
                <a:spcPts val="955"/>
              </a:lnSpc>
            </a:pPr>
            <a:r>
              <a:rPr lang="en-US" spc="-15" smtClean="0">
                <a:solidFill>
                  <a:srgbClr val="FFFFFF"/>
                </a:solidFill>
              </a:rPr>
              <a:t>Monday, </a:t>
            </a:r>
            <a:r>
              <a:rPr lang="en-US" spc="-10" smtClean="0">
                <a:solidFill>
                  <a:srgbClr val="FFFFFF"/>
                </a:solidFill>
              </a:rPr>
              <a:t>August </a:t>
            </a:r>
            <a:r>
              <a:rPr lang="en-US" spc="-5" smtClean="0">
                <a:solidFill>
                  <a:srgbClr val="FFFFFF"/>
                </a:solidFill>
              </a:rPr>
              <a:t>29,</a:t>
            </a:r>
            <a:r>
              <a:rPr lang="en-US" spc="-45" smtClean="0">
                <a:solidFill>
                  <a:srgbClr val="FFFFFF"/>
                </a:solidFill>
              </a:rPr>
              <a:t> </a:t>
            </a:r>
            <a:r>
              <a:rPr lang="en-US" spc="-5" smtClean="0">
                <a:solidFill>
                  <a:srgbClr val="FFFFFF"/>
                </a:solidFill>
              </a:rPr>
              <a:t>2022</a:t>
            </a:r>
            <a:endParaRPr lang="en-US" spc="-5" dirty="0">
              <a:solidFill>
                <a:srgbClr val="FFFFFF"/>
              </a:solidFill>
            </a:endParaRPr>
          </a:p>
        </p:txBody>
      </p:sp>
      <p:sp>
        <p:nvSpPr>
          <p:cNvPr id="6" name="Slide Number Placeholder 5"/>
          <p:cNvSpPr>
            <a:spLocks noGrp="1"/>
          </p:cNvSpPr>
          <p:nvPr>
            <p:ph type="sldNum" sz="quarter" idx="12"/>
          </p:nvPr>
        </p:nvSpPr>
        <p:spPr/>
        <p:txBody>
          <a:bodyPr/>
          <a:lstStyle/>
          <a:p>
            <a:pPr marL="38100">
              <a:lnSpc>
                <a:spcPts val="955"/>
              </a:lnSpc>
            </a:pPr>
            <a:fld id="{81D60167-4931-47E6-BA6A-407CBD079E47}" type="slidenum">
              <a:rPr lang="en-US" smtClean="0"/>
              <a:pPr marL="38100">
                <a:lnSpc>
                  <a:spcPts val="955"/>
                </a:lnSpc>
              </a:pPr>
              <a:t>‹#›</a:t>
            </a:fld>
            <a:endParaRPr lang="en-US" dirty="0"/>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marL="12700">
              <a:lnSpc>
                <a:spcPts val="955"/>
              </a:lnSpc>
            </a:pPr>
            <a:r>
              <a:rPr lang="en-US" spc="-5" smtClean="0">
                <a:solidFill>
                  <a:srgbClr val="FFFFFF"/>
                </a:solidFill>
              </a:rPr>
              <a:t>PIR</a:t>
            </a:r>
            <a:r>
              <a:rPr lang="en-US" spc="-75" smtClean="0">
                <a:solidFill>
                  <a:srgbClr val="FFFFFF"/>
                </a:solidFill>
              </a:rPr>
              <a:t>A</a:t>
            </a:r>
            <a:r>
              <a:rPr lang="en-US" spc="-5" smtClean="0">
                <a:solidFill>
                  <a:srgbClr val="FFFFFF"/>
                </a:solidFill>
              </a:rPr>
              <a:t>T</a:t>
            </a:r>
            <a:r>
              <a:rPr lang="en-US" spc="-10" smtClean="0">
                <a:solidFill>
                  <a:srgbClr val="FFFFFF"/>
                </a:solidFill>
              </a:rPr>
              <a:t>E</a:t>
            </a:r>
            <a:r>
              <a:rPr lang="en-US" smtClean="0">
                <a:solidFill>
                  <a:srgbClr val="FFFFFF"/>
                </a:solidFill>
              </a:rPr>
              <a:t>S</a:t>
            </a:r>
            <a:endParaRPr lang="en-US" dirty="0">
              <a:solidFill>
                <a:srgbClr val="FFFFFF"/>
              </a:solidFill>
            </a:endParaRPr>
          </a:p>
        </p:txBody>
      </p:sp>
      <p:sp>
        <p:nvSpPr>
          <p:cNvPr id="24" name="Footer Placeholder 23"/>
          <p:cNvSpPr>
            <a:spLocks noGrp="1"/>
          </p:cNvSpPr>
          <p:nvPr>
            <p:ph type="ftr" sz="quarter" idx="11"/>
          </p:nvPr>
        </p:nvSpPr>
        <p:spPr/>
        <p:txBody>
          <a:bodyPr/>
          <a:lstStyle/>
          <a:p>
            <a:pPr marL="12700">
              <a:lnSpc>
                <a:spcPts val="955"/>
              </a:lnSpc>
            </a:pPr>
            <a:r>
              <a:rPr lang="en-US" spc="-15" smtClean="0">
                <a:solidFill>
                  <a:srgbClr val="FFFFFF"/>
                </a:solidFill>
              </a:rPr>
              <a:t>Monday, </a:t>
            </a:r>
            <a:r>
              <a:rPr lang="en-US" spc="-10" smtClean="0">
                <a:solidFill>
                  <a:srgbClr val="FFFFFF"/>
                </a:solidFill>
              </a:rPr>
              <a:t>August </a:t>
            </a:r>
            <a:r>
              <a:rPr lang="en-US" spc="-5" smtClean="0">
                <a:solidFill>
                  <a:srgbClr val="FFFFFF"/>
                </a:solidFill>
              </a:rPr>
              <a:t>29,</a:t>
            </a:r>
            <a:r>
              <a:rPr lang="en-US" spc="-45" smtClean="0">
                <a:solidFill>
                  <a:srgbClr val="FFFFFF"/>
                </a:solidFill>
              </a:rPr>
              <a:t> </a:t>
            </a:r>
            <a:r>
              <a:rPr lang="en-US" spc="-5" smtClean="0">
                <a:solidFill>
                  <a:srgbClr val="FFFFFF"/>
                </a:solidFill>
              </a:rPr>
              <a:t>2022</a:t>
            </a:r>
            <a:endParaRPr lang="en-US" spc="-5" dirty="0">
              <a:solidFill>
                <a:srgbClr val="FFFFFF"/>
              </a:solidFill>
            </a:endParaRPr>
          </a:p>
        </p:txBody>
      </p:sp>
      <p:sp>
        <p:nvSpPr>
          <p:cNvPr id="7" name="Slide Number Placeholder 6"/>
          <p:cNvSpPr>
            <a:spLocks noGrp="1"/>
          </p:cNvSpPr>
          <p:nvPr>
            <p:ph type="sldNum" sz="quarter" idx="12"/>
          </p:nvPr>
        </p:nvSpPr>
        <p:spPr/>
        <p:txBody>
          <a:bodyPr/>
          <a:lstStyle/>
          <a:p>
            <a:pPr marL="38100">
              <a:lnSpc>
                <a:spcPts val="955"/>
              </a:lnSpc>
            </a:pPr>
            <a:fld id="{81D60167-4931-47E6-BA6A-407CBD079E47}" type="slidenum">
              <a:rPr lang="en-US" smtClean="0"/>
              <a:pPr marL="38100">
                <a:lnSpc>
                  <a:spcPts val="955"/>
                </a:lnSpc>
              </a:pPr>
              <a:t>‹#›</a:t>
            </a:fld>
            <a:endParaRPr lang="en-US" dirty="0"/>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4386838"/>
            <a:ext cx="8629650" cy="1786"/>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4114800"/>
            <a:ext cx="8458200" cy="390525"/>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1" y="457200"/>
            <a:ext cx="3008313" cy="360045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457200"/>
            <a:ext cx="5340350" cy="360045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pPr marL="12700">
              <a:lnSpc>
                <a:spcPts val="955"/>
              </a:lnSpc>
            </a:pPr>
            <a:r>
              <a:rPr lang="en-US" spc="-5" smtClean="0">
                <a:solidFill>
                  <a:srgbClr val="FFFFFF"/>
                </a:solidFill>
              </a:rPr>
              <a:t>PIR</a:t>
            </a:r>
            <a:r>
              <a:rPr lang="en-US" spc="-75" smtClean="0">
                <a:solidFill>
                  <a:srgbClr val="FFFFFF"/>
                </a:solidFill>
              </a:rPr>
              <a:t>A</a:t>
            </a:r>
            <a:r>
              <a:rPr lang="en-US" spc="-5" smtClean="0">
                <a:solidFill>
                  <a:srgbClr val="FFFFFF"/>
                </a:solidFill>
              </a:rPr>
              <a:t>T</a:t>
            </a:r>
            <a:r>
              <a:rPr lang="en-US" spc="-10" smtClean="0">
                <a:solidFill>
                  <a:srgbClr val="FFFFFF"/>
                </a:solidFill>
              </a:rPr>
              <a:t>E</a:t>
            </a:r>
            <a:r>
              <a:rPr lang="en-US" smtClean="0">
                <a:solidFill>
                  <a:srgbClr val="FFFFFF"/>
                </a:solidFill>
              </a:rPr>
              <a:t>S</a:t>
            </a:r>
            <a:endParaRPr lang="en-US" dirty="0">
              <a:solidFill>
                <a:srgbClr val="FFFFFF"/>
              </a:solidFill>
            </a:endParaRPr>
          </a:p>
        </p:txBody>
      </p:sp>
      <p:sp>
        <p:nvSpPr>
          <p:cNvPr id="29" name="Footer Placeholder 28"/>
          <p:cNvSpPr>
            <a:spLocks noGrp="1"/>
          </p:cNvSpPr>
          <p:nvPr>
            <p:ph type="ftr" sz="quarter" idx="11"/>
          </p:nvPr>
        </p:nvSpPr>
        <p:spPr/>
        <p:txBody>
          <a:bodyPr/>
          <a:lstStyle/>
          <a:p>
            <a:pPr marL="12700">
              <a:lnSpc>
                <a:spcPts val="955"/>
              </a:lnSpc>
            </a:pPr>
            <a:r>
              <a:rPr lang="en-US" spc="-15" smtClean="0">
                <a:solidFill>
                  <a:srgbClr val="FFFFFF"/>
                </a:solidFill>
              </a:rPr>
              <a:t>Monday, </a:t>
            </a:r>
            <a:r>
              <a:rPr lang="en-US" spc="-10" smtClean="0">
                <a:solidFill>
                  <a:srgbClr val="FFFFFF"/>
                </a:solidFill>
              </a:rPr>
              <a:t>August </a:t>
            </a:r>
            <a:r>
              <a:rPr lang="en-US" spc="-5" smtClean="0">
                <a:solidFill>
                  <a:srgbClr val="FFFFFF"/>
                </a:solidFill>
              </a:rPr>
              <a:t>29,</a:t>
            </a:r>
            <a:r>
              <a:rPr lang="en-US" spc="-45" smtClean="0">
                <a:solidFill>
                  <a:srgbClr val="FFFFFF"/>
                </a:solidFill>
              </a:rPr>
              <a:t> </a:t>
            </a:r>
            <a:r>
              <a:rPr lang="en-US" spc="-5" smtClean="0">
                <a:solidFill>
                  <a:srgbClr val="FFFFFF"/>
                </a:solidFill>
              </a:rPr>
              <a:t>2022</a:t>
            </a:r>
            <a:endParaRPr lang="en-US" spc="-5" dirty="0">
              <a:solidFill>
                <a:srgbClr val="FFFFFF"/>
              </a:solidFill>
            </a:endParaRPr>
          </a:p>
        </p:txBody>
      </p:sp>
      <p:sp>
        <p:nvSpPr>
          <p:cNvPr id="7" name="Slide Number Placeholder 6"/>
          <p:cNvSpPr>
            <a:spLocks noGrp="1"/>
          </p:cNvSpPr>
          <p:nvPr>
            <p:ph type="sldNum" sz="quarter" idx="12"/>
          </p:nvPr>
        </p:nvSpPr>
        <p:spPr/>
        <p:txBody>
          <a:bodyPr/>
          <a:lstStyle/>
          <a:p>
            <a:pPr marL="38100">
              <a:lnSpc>
                <a:spcPts val="955"/>
              </a:lnSpc>
            </a:pPr>
            <a:fld id="{81D60167-4931-47E6-BA6A-407CBD079E47}" type="slidenum">
              <a:rPr lang="en-US" smtClean="0"/>
              <a:pPr marL="38100">
                <a:lnSpc>
                  <a:spcPts val="955"/>
                </a:lnSpc>
              </a:pPr>
              <a:t>‹#›</a:t>
            </a:fld>
            <a:endParaRPr lang="en-US" dirty="0"/>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462476"/>
            <a:ext cx="5029200" cy="27432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pPr marL="12700">
              <a:lnSpc>
                <a:spcPts val="955"/>
              </a:lnSpc>
            </a:pPr>
            <a:r>
              <a:rPr lang="en-US" spc="-5" smtClean="0">
                <a:solidFill>
                  <a:srgbClr val="FFFFFF"/>
                </a:solidFill>
              </a:rPr>
              <a:t>PIR</a:t>
            </a:r>
            <a:r>
              <a:rPr lang="en-US" spc="-75" smtClean="0">
                <a:solidFill>
                  <a:srgbClr val="FFFFFF"/>
                </a:solidFill>
              </a:rPr>
              <a:t>A</a:t>
            </a:r>
            <a:r>
              <a:rPr lang="en-US" spc="-5" smtClean="0">
                <a:solidFill>
                  <a:srgbClr val="FFFFFF"/>
                </a:solidFill>
              </a:rPr>
              <a:t>T</a:t>
            </a:r>
            <a:r>
              <a:rPr lang="en-US" spc="-10" smtClean="0">
                <a:solidFill>
                  <a:srgbClr val="FFFFFF"/>
                </a:solidFill>
              </a:rPr>
              <a:t>E</a:t>
            </a:r>
            <a:r>
              <a:rPr lang="en-US" smtClean="0">
                <a:solidFill>
                  <a:srgbClr val="FFFFFF"/>
                </a:solidFill>
              </a:rPr>
              <a:t>S</a:t>
            </a:r>
            <a:endParaRPr lang="en-US" dirty="0">
              <a:solidFill>
                <a:srgbClr val="FFFFFF"/>
              </a:solidFill>
            </a:endParaRPr>
          </a:p>
        </p:txBody>
      </p:sp>
      <p:sp>
        <p:nvSpPr>
          <p:cNvPr id="5" name="Footer Placeholder 4"/>
          <p:cNvSpPr>
            <a:spLocks noGrp="1"/>
          </p:cNvSpPr>
          <p:nvPr>
            <p:ph type="ftr" sz="quarter" idx="11"/>
          </p:nvPr>
        </p:nvSpPr>
        <p:spPr/>
        <p:txBody>
          <a:bodyPr/>
          <a:lstStyle/>
          <a:p>
            <a:pPr marL="12700">
              <a:lnSpc>
                <a:spcPts val="955"/>
              </a:lnSpc>
            </a:pPr>
            <a:r>
              <a:rPr lang="en-US" spc="-15" smtClean="0">
                <a:solidFill>
                  <a:srgbClr val="FFFFFF"/>
                </a:solidFill>
              </a:rPr>
              <a:t>Monday, </a:t>
            </a:r>
            <a:r>
              <a:rPr lang="en-US" spc="-10" smtClean="0">
                <a:solidFill>
                  <a:srgbClr val="FFFFFF"/>
                </a:solidFill>
              </a:rPr>
              <a:t>August </a:t>
            </a:r>
            <a:r>
              <a:rPr lang="en-US" spc="-5" smtClean="0">
                <a:solidFill>
                  <a:srgbClr val="FFFFFF"/>
                </a:solidFill>
              </a:rPr>
              <a:t>29,</a:t>
            </a:r>
            <a:r>
              <a:rPr lang="en-US" spc="-45" smtClean="0">
                <a:solidFill>
                  <a:srgbClr val="FFFFFF"/>
                </a:solidFill>
              </a:rPr>
              <a:t> </a:t>
            </a:r>
            <a:r>
              <a:rPr lang="en-US" spc="-5" smtClean="0">
                <a:solidFill>
                  <a:srgbClr val="FFFFFF"/>
                </a:solidFill>
              </a:rPr>
              <a:t>2022</a:t>
            </a:r>
            <a:endParaRPr lang="en-US" spc="-5" dirty="0">
              <a:solidFill>
                <a:srgbClr val="FFFFFF"/>
              </a:solidFill>
            </a:endParaRPr>
          </a:p>
        </p:txBody>
      </p:sp>
      <p:sp>
        <p:nvSpPr>
          <p:cNvPr id="31" name="Slide Number Placeholder 30"/>
          <p:cNvSpPr>
            <a:spLocks noGrp="1"/>
          </p:cNvSpPr>
          <p:nvPr>
            <p:ph type="sldNum" sz="quarter" idx="12"/>
          </p:nvPr>
        </p:nvSpPr>
        <p:spPr/>
        <p:txBody>
          <a:bodyPr/>
          <a:lstStyle/>
          <a:p>
            <a:pPr marL="38100">
              <a:lnSpc>
                <a:spcPts val="955"/>
              </a:lnSpc>
            </a:pPr>
            <a:fld id="{81D60167-4931-47E6-BA6A-407CBD079E47}" type="slidenum">
              <a:rPr lang="en-US" smtClean="0"/>
              <a:pPr marL="38100">
                <a:lnSpc>
                  <a:spcPts val="955"/>
                </a:lnSpc>
              </a:pPr>
              <a:t>‹#›</a:t>
            </a:fld>
            <a:endParaRPr lang="en-US" dirty="0"/>
          </a:p>
        </p:txBody>
      </p:sp>
      <p:sp>
        <p:nvSpPr>
          <p:cNvPr id="17" name="Title 16"/>
          <p:cNvSpPr>
            <a:spLocks noGrp="1"/>
          </p:cNvSpPr>
          <p:nvPr>
            <p:ph type="title"/>
          </p:nvPr>
        </p:nvSpPr>
        <p:spPr>
          <a:xfrm>
            <a:off x="381000" y="3745320"/>
            <a:ext cx="5867400" cy="391716"/>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4149913"/>
            <a:ext cx="5867400" cy="576263"/>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788174"/>
            <a:ext cx="8629650" cy="1786"/>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165622"/>
            <a:ext cx="8686800" cy="339447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57150"/>
            <a:ext cx="2514600" cy="216694"/>
          </a:xfrm>
          <a:prstGeom prst="rect">
            <a:avLst/>
          </a:prstGeom>
        </p:spPr>
        <p:txBody>
          <a:bodyPr vert="horz"/>
          <a:lstStyle>
            <a:lvl1pPr algn="l" eaLnBrk="1" latinLnBrk="0" hangingPunct="1">
              <a:defRPr kumimoji="0" sz="1200">
                <a:solidFill>
                  <a:schemeClr val="accent1">
                    <a:shade val="75000"/>
                  </a:schemeClr>
                </a:solidFill>
              </a:defRPr>
            </a:lvl1pPr>
          </a:lstStyle>
          <a:p>
            <a:pPr marL="12700">
              <a:lnSpc>
                <a:spcPts val="955"/>
              </a:lnSpc>
            </a:pPr>
            <a:r>
              <a:rPr lang="en-US" spc="-5" smtClean="0">
                <a:solidFill>
                  <a:srgbClr val="FFFFFF"/>
                </a:solidFill>
              </a:rPr>
              <a:t>PIR</a:t>
            </a:r>
            <a:r>
              <a:rPr lang="en-US" spc="-75" smtClean="0">
                <a:solidFill>
                  <a:srgbClr val="FFFFFF"/>
                </a:solidFill>
              </a:rPr>
              <a:t>A</a:t>
            </a:r>
            <a:r>
              <a:rPr lang="en-US" spc="-5" smtClean="0">
                <a:solidFill>
                  <a:srgbClr val="FFFFFF"/>
                </a:solidFill>
              </a:rPr>
              <a:t>T</a:t>
            </a:r>
            <a:r>
              <a:rPr lang="en-US" spc="-10" smtClean="0">
                <a:solidFill>
                  <a:srgbClr val="FFFFFF"/>
                </a:solidFill>
              </a:rPr>
              <a:t>E</a:t>
            </a:r>
            <a:r>
              <a:rPr lang="en-US" smtClean="0">
                <a:solidFill>
                  <a:srgbClr val="FFFFFF"/>
                </a:solidFill>
              </a:rPr>
              <a:t>S</a:t>
            </a:r>
            <a:endParaRPr lang="en-US" dirty="0">
              <a:solidFill>
                <a:srgbClr val="FFFFFF"/>
              </a:solidFill>
            </a:endParaRPr>
          </a:p>
        </p:txBody>
      </p:sp>
      <p:sp>
        <p:nvSpPr>
          <p:cNvPr id="28" name="Footer Placeholder 27"/>
          <p:cNvSpPr>
            <a:spLocks noGrp="1"/>
          </p:cNvSpPr>
          <p:nvPr>
            <p:ph type="ftr" sz="quarter" idx="3"/>
          </p:nvPr>
        </p:nvSpPr>
        <p:spPr>
          <a:xfrm>
            <a:off x="3124200" y="57150"/>
            <a:ext cx="3352800" cy="216694"/>
          </a:xfrm>
          <a:prstGeom prst="rect">
            <a:avLst/>
          </a:prstGeom>
        </p:spPr>
        <p:txBody>
          <a:bodyPr vert="horz"/>
          <a:lstStyle>
            <a:lvl1pPr algn="r" eaLnBrk="1" latinLnBrk="0" hangingPunct="1">
              <a:defRPr kumimoji="0" sz="1200">
                <a:solidFill>
                  <a:schemeClr val="accent1">
                    <a:shade val="75000"/>
                  </a:schemeClr>
                </a:solidFill>
              </a:defRPr>
            </a:lvl1pPr>
          </a:lstStyle>
          <a:p>
            <a:pPr marL="12700">
              <a:lnSpc>
                <a:spcPts val="955"/>
              </a:lnSpc>
            </a:pPr>
            <a:r>
              <a:rPr lang="en-US" spc="-15" smtClean="0">
                <a:solidFill>
                  <a:srgbClr val="FFFFFF"/>
                </a:solidFill>
              </a:rPr>
              <a:t>Monday, </a:t>
            </a:r>
            <a:r>
              <a:rPr lang="en-US" spc="-10" smtClean="0">
                <a:solidFill>
                  <a:srgbClr val="FFFFFF"/>
                </a:solidFill>
              </a:rPr>
              <a:t>August </a:t>
            </a:r>
            <a:r>
              <a:rPr lang="en-US" spc="-5" smtClean="0">
                <a:solidFill>
                  <a:srgbClr val="FFFFFF"/>
                </a:solidFill>
              </a:rPr>
              <a:t>29,</a:t>
            </a:r>
            <a:r>
              <a:rPr lang="en-US" spc="-45" smtClean="0">
                <a:solidFill>
                  <a:srgbClr val="FFFFFF"/>
                </a:solidFill>
              </a:rPr>
              <a:t> </a:t>
            </a:r>
            <a:r>
              <a:rPr lang="en-US" spc="-5" smtClean="0">
                <a:solidFill>
                  <a:srgbClr val="FFFFFF"/>
                </a:solidFill>
              </a:rPr>
              <a:t>2022</a:t>
            </a:r>
            <a:endParaRPr lang="en-US" spc="-5" dirty="0">
              <a:solidFill>
                <a:srgbClr val="FFFFFF"/>
              </a:solidFill>
            </a:endParaRPr>
          </a:p>
        </p:txBody>
      </p:sp>
      <p:sp>
        <p:nvSpPr>
          <p:cNvPr id="5" name="Slide Number Placeholder 4"/>
          <p:cNvSpPr>
            <a:spLocks noGrp="1"/>
          </p:cNvSpPr>
          <p:nvPr>
            <p:ph type="sldNum" sz="quarter" idx="4"/>
          </p:nvPr>
        </p:nvSpPr>
        <p:spPr>
          <a:xfrm>
            <a:off x="8229600" y="4857751"/>
            <a:ext cx="762000" cy="183356"/>
          </a:xfrm>
          <a:prstGeom prst="rect">
            <a:avLst/>
          </a:prstGeom>
        </p:spPr>
        <p:txBody>
          <a:bodyPr vert="horz"/>
          <a:lstStyle>
            <a:lvl1pPr algn="r" eaLnBrk="1" latinLnBrk="0" hangingPunct="1">
              <a:defRPr kumimoji="0" sz="1200">
                <a:solidFill>
                  <a:schemeClr val="accent1">
                    <a:shade val="75000"/>
                  </a:schemeClr>
                </a:solidFill>
              </a:defRPr>
            </a:lvl1pPr>
          </a:lstStyle>
          <a:p>
            <a:pPr marL="38100">
              <a:lnSpc>
                <a:spcPts val="955"/>
              </a:lnSpc>
            </a:pPr>
            <a:fld id="{81D60167-4931-47E6-BA6A-407CBD079E47}" type="slidenum">
              <a:rPr lang="en-US" smtClean="0"/>
              <a:pPr marL="38100">
                <a:lnSpc>
                  <a:spcPts val="955"/>
                </a:lnSpc>
              </a:pPr>
              <a:t>‹#›</a:t>
            </a:fld>
            <a:endParaRPr lang="en-US" dirty="0"/>
          </a:p>
        </p:txBody>
      </p:sp>
      <p:sp>
        <p:nvSpPr>
          <p:cNvPr id="10" name="Title Placeholder 9"/>
          <p:cNvSpPr>
            <a:spLocks noGrp="1"/>
          </p:cNvSpPr>
          <p:nvPr>
            <p:ph type="title"/>
          </p:nvPr>
        </p:nvSpPr>
        <p:spPr>
          <a:xfrm>
            <a:off x="304800" y="342900"/>
            <a:ext cx="8686800" cy="62865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788174"/>
            <a:ext cx="8629650" cy="1786"/>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793490"/>
            <a:ext cx="8629650" cy="1786"/>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ransition spd="med">
    <p:wipe dir="r"/>
  </p:transition>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TextBox 15"/>
          <p:cNvSpPr txBox="1"/>
          <p:nvPr/>
        </p:nvSpPr>
        <p:spPr>
          <a:xfrm>
            <a:off x="1066800" y="285751"/>
            <a:ext cx="6172200" cy="646331"/>
          </a:xfrm>
          <a:prstGeom prst="rect">
            <a:avLst/>
          </a:prstGeom>
          <a:noFill/>
        </p:spPr>
        <p:txBody>
          <a:bodyPr wrap="square" rtlCol="0">
            <a:spAutoFit/>
          </a:bodyPr>
          <a:lstStyle/>
          <a:p>
            <a:endParaRPr lang="en-US"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Times New Roman" pitchFamily="18" charset="0"/>
              <a:cs typeface="Times New Roman" pitchFamily="18" charset="0"/>
            </a:endParaRPr>
          </a:p>
          <a:p>
            <a:endParaRPr lang="en-US" dirty="0"/>
          </a:p>
        </p:txBody>
      </p:sp>
      <p:sp>
        <p:nvSpPr>
          <p:cNvPr id="17" name="Rectangle 16"/>
          <p:cNvSpPr/>
          <p:nvPr/>
        </p:nvSpPr>
        <p:spPr>
          <a:xfrm>
            <a:off x="1219200" y="209551"/>
            <a:ext cx="6400800" cy="646331"/>
          </a:xfrm>
          <a:prstGeom prst="rect">
            <a:avLst/>
          </a:prstGeom>
          <a:noFill/>
        </p:spPr>
        <p:txBody>
          <a:bodyPr wrap="square" lIns="91440" tIns="45720" rIns="91440" bIns="45720">
            <a:spAutoFit/>
          </a:bodyPr>
          <a:lstStyle/>
          <a:p>
            <a:pPr algn="ctr"/>
            <a:r>
              <a:rPr lang="en-US" sz="3600" dirty="0" smtClean="0">
                <a:latin typeface="Times New Roman" pitchFamily="18" charset="0"/>
                <a:cs typeface="Times New Roman" pitchFamily="18" charset="0"/>
              </a:rPr>
              <a:t>CAPSTONE PROJECT</a:t>
            </a:r>
          </a:p>
        </p:txBody>
      </p:sp>
      <p:sp>
        <p:nvSpPr>
          <p:cNvPr id="18" name="TextBox 17"/>
          <p:cNvSpPr txBox="1"/>
          <p:nvPr/>
        </p:nvSpPr>
        <p:spPr>
          <a:xfrm>
            <a:off x="1371600" y="1123950"/>
            <a:ext cx="6096000" cy="1397819"/>
          </a:xfrm>
          <a:prstGeom prst="rect">
            <a:avLst/>
          </a:prstGeom>
          <a:noFill/>
        </p:spPr>
        <p:txBody>
          <a:bodyPr wrap="square" rtlCol="0">
            <a:spAutoFit/>
          </a:bodyPr>
          <a:lstStyle/>
          <a:p>
            <a:pPr marL="2032635" marR="5080" indent="-2020570" algn="ctr">
              <a:lnSpc>
                <a:spcPct val="100000"/>
              </a:lnSpc>
              <a:spcBef>
                <a:spcPts val="100"/>
              </a:spcBef>
            </a:pPr>
            <a:r>
              <a:rPr lang="en-US" sz="2800" spc="-10" dirty="0" smtClean="0">
                <a:solidFill>
                  <a:srgbClr val="282828"/>
                </a:solidFill>
                <a:latin typeface="Times New Roman" pitchFamily="18" charset="0"/>
                <a:cs typeface="Times New Roman" pitchFamily="18" charset="0"/>
              </a:rPr>
              <a:t>Exploratory </a:t>
            </a:r>
            <a:r>
              <a:rPr lang="en-US" sz="2800" spc="-5" dirty="0" smtClean="0">
                <a:solidFill>
                  <a:srgbClr val="282828"/>
                </a:solidFill>
                <a:latin typeface="Times New Roman" pitchFamily="18" charset="0"/>
                <a:cs typeface="Times New Roman" pitchFamily="18" charset="0"/>
              </a:rPr>
              <a:t>Data Analysis </a:t>
            </a:r>
          </a:p>
          <a:p>
            <a:pPr marL="2032635" marR="5080" indent="-2020570" algn="ctr">
              <a:lnSpc>
                <a:spcPct val="100000"/>
              </a:lnSpc>
              <a:spcBef>
                <a:spcPts val="100"/>
              </a:spcBef>
            </a:pPr>
            <a:r>
              <a:rPr lang="en-US" sz="2800" spc="-5" dirty="0" smtClean="0">
                <a:solidFill>
                  <a:srgbClr val="282828"/>
                </a:solidFill>
                <a:latin typeface="Times New Roman" pitchFamily="18" charset="0"/>
                <a:cs typeface="Times New Roman" pitchFamily="18" charset="0"/>
              </a:rPr>
              <a:t> OF</a:t>
            </a:r>
            <a:endParaRPr lang="en-US" sz="2800" dirty="0" smtClean="0">
              <a:latin typeface="Times New Roman" pitchFamily="18" charset="0"/>
              <a:cs typeface="Times New Roman" pitchFamily="18" charset="0"/>
            </a:endParaRPr>
          </a:p>
          <a:p>
            <a:pPr marL="26670" algn="ctr">
              <a:lnSpc>
                <a:spcPct val="100000"/>
              </a:lnSpc>
            </a:pPr>
            <a:r>
              <a:rPr lang="en-US" sz="2800" spc="-5" dirty="0" smtClean="0">
                <a:solidFill>
                  <a:srgbClr val="282828"/>
                </a:solidFill>
                <a:latin typeface="Times New Roman" pitchFamily="18" charset="0"/>
                <a:cs typeface="Times New Roman" pitchFamily="18" charset="0"/>
              </a:rPr>
              <a:t>  Airbnb Bookings</a:t>
            </a:r>
            <a:r>
              <a:rPr lang="en-US" sz="2800" spc="-85" dirty="0" smtClean="0">
                <a:solidFill>
                  <a:srgbClr val="282828"/>
                </a:solidFill>
                <a:latin typeface="Times New Roman" pitchFamily="18" charset="0"/>
                <a:cs typeface="Times New Roman" pitchFamily="18" charset="0"/>
              </a:rPr>
              <a:t> </a:t>
            </a:r>
            <a:r>
              <a:rPr lang="en-US" sz="2800" spc="-5" dirty="0" smtClean="0">
                <a:solidFill>
                  <a:srgbClr val="282828"/>
                </a:solidFill>
                <a:latin typeface="Times New Roman" pitchFamily="18" charset="0"/>
                <a:cs typeface="Times New Roman" pitchFamily="18" charset="0"/>
              </a:rPr>
              <a:t>Analysis</a:t>
            </a:r>
            <a:endParaRPr lang="en-US" sz="2800" dirty="0">
              <a:latin typeface="Times New Roman" pitchFamily="18" charset="0"/>
              <a:cs typeface="Times New Roman" pitchFamily="18" charset="0"/>
            </a:endParaRPr>
          </a:p>
        </p:txBody>
      </p:sp>
      <p:sp>
        <p:nvSpPr>
          <p:cNvPr id="19" name="TextBox 18"/>
          <p:cNvSpPr txBox="1"/>
          <p:nvPr/>
        </p:nvSpPr>
        <p:spPr>
          <a:xfrm>
            <a:off x="0" y="2647950"/>
            <a:ext cx="2743200" cy="2308324"/>
          </a:xfrm>
          <a:prstGeom prst="rect">
            <a:avLst/>
          </a:prstGeom>
          <a:noFill/>
        </p:spPr>
        <p:txBody>
          <a:bodyPr wrap="square" rtlCol="0">
            <a:spAutoFit/>
          </a:bodyPr>
          <a:lstStyle/>
          <a:p>
            <a:pPr algn="ctr">
              <a:lnSpc>
                <a:spcPct val="150000"/>
              </a:lnSpc>
            </a:pPr>
            <a:r>
              <a:rPr lang="en-US" sz="2400" b="1" dirty="0" smtClean="0">
                <a:latin typeface="Times New Roman" pitchFamily="18" charset="0"/>
                <a:cs typeface="Times New Roman" pitchFamily="18" charset="0"/>
              </a:rPr>
              <a:t>Submitted By:-</a:t>
            </a:r>
          </a:p>
          <a:p>
            <a:pPr algn="ctr">
              <a:lnSpc>
                <a:spcPct val="150000"/>
              </a:lnSpc>
            </a:pPr>
            <a:r>
              <a:rPr lang="en-US" sz="2000" dirty="0" err="1" smtClean="0">
                <a:latin typeface="Times New Roman" pitchFamily="18" charset="0"/>
                <a:cs typeface="Times New Roman" pitchFamily="18" charset="0"/>
              </a:rPr>
              <a:t>Umang</a:t>
            </a:r>
            <a:r>
              <a:rPr lang="en-US" sz="2000" dirty="0" smtClean="0">
                <a:latin typeface="Times New Roman" pitchFamily="18" charset="0"/>
                <a:cs typeface="Times New Roman" pitchFamily="18" charset="0"/>
              </a:rPr>
              <a:t> Goel</a:t>
            </a:r>
          </a:p>
          <a:p>
            <a:pPr algn="ctr">
              <a:lnSpc>
                <a:spcPct val="150000"/>
              </a:lnSpc>
            </a:pPr>
            <a:r>
              <a:rPr lang="en-US" sz="2000" dirty="0" smtClean="0">
                <a:latin typeface="Times New Roman" pitchFamily="18" charset="0"/>
                <a:cs typeface="Times New Roman" pitchFamily="18" charset="0"/>
              </a:rPr>
              <a:t>Cohort:- Ottawa</a:t>
            </a:r>
          </a:p>
          <a:p>
            <a:pPr algn="ctr">
              <a:lnSpc>
                <a:spcPct val="150000"/>
              </a:lnSpc>
            </a:pP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AlmaBetter</a:t>
            </a:r>
            <a:r>
              <a:rPr lang="en-US" sz="2000" dirty="0" smtClean="0">
                <a:latin typeface="Times New Roman" pitchFamily="18" charset="0"/>
                <a:cs typeface="Times New Roman" pitchFamily="18" charset="0"/>
              </a:rPr>
              <a:t>) </a:t>
            </a:r>
          </a:p>
          <a:p>
            <a:endParaRPr lang="en-US" dirty="0"/>
          </a:p>
        </p:txBody>
      </p:sp>
      <p:sp>
        <p:nvSpPr>
          <p:cNvPr id="21" name="object 3"/>
          <p:cNvSpPr/>
          <p:nvPr/>
        </p:nvSpPr>
        <p:spPr>
          <a:xfrm>
            <a:off x="1905" y="4800600"/>
            <a:ext cx="9142095" cy="342900"/>
          </a:xfrm>
          <a:custGeom>
            <a:avLst/>
            <a:gdLst/>
            <a:ahLst/>
            <a:cxnLst/>
            <a:rect l="l" t="t" r="r" b="b"/>
            <a:pathLst>
              <a:path w="9142095" h="342900">
                <a:moveTo>
                  <a:pt x="9141600" y="342899"/>
                </a:moveTo>
                <a:lnTo>
                  <a:pt x="0" y="342899"/>
                </a:lnTo>
                <a:lnTo>
                  <a:pt x="0" y="0"/>
                </a:lnTo>
                <a:lnTo>
                  <a:pt x="9141600" y="0"/>
                </a:lnTo>
                <a:lnTo>
                  <a:pt x="9141600" y="342899"/>
                </a:lnTo>
                <a:close/>
              </a:path>
            </a:pathLst>
          </a:custGeom>
          <a:solidFill>
            <a:schemeClr val="bg2">
              <a:lumMod val="25000"/>
            </a:scheme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sldNum" sz="quarter" idx="12"/>
          </p:nvPr>
        </p:nvSpPr>
        <p:spPr>
          <a:xfrm>
            <a:off x="8229600" y="4855464"/>
            <a:ext cx="758952" cy="128240"/>
          </a:xfrm>
          <a:prstGeom prst="rect">
            <a:avLst/>
          </a:prstGeom>
        </p:spPr>
        <p:txBody>
          <a:bodyPr vert="horz" wrap="square" lIns="0" tIns="0" rIns="0" bIns="0" rtlCol="0">
            <a:spAutoFit/>
          </a:bodyPr>
          <a:lstStyle/>
          <a:p>
            <a:pPr marL="38100">
              <a:lnSpc>
                <a:spcPts val="955"/>
              </a:lnSpc>
            </a:pPr>
            <a:fld id="{81D60167-4931-47E6-BA6A-407CBD079E47}" type="slidenum">
              <a:rPr dirty="0"/>
              <a:pPr marL="38100">
                <a:lnSpc>
                  <a:spcPts val="955"/>
                </a:lnSpc>
              </a:pPr>
              <a:t>10</a:t>
            </a:fld>
            <a:endParaRPr dirty="0"/>
          </a:p>
        </p:txBody>
      </p:sp>
      <p:sp>
        <p:nvSpPr>
          <p:cNvPr id="9" name="object 3"/>
          <p:cNvSpPr/>
          <p:nvPr/>
        </p:nvSpPr>
        <p:spPr>
          <a:xfrm>
            <a:off x="1905" y="4800600"/>
            <a:ext cx="9142095" cy="342900"/>
          </a:xfrm>
          <a:custGeom>
            <a:avLst/>
            <a:gdLst/>
            <a:ahLst/>
            <a:cxnLst/>
            <a:rect l="l" t="t" r="r" b="b"/>
            <a:pathLst>
              <a:path w="9142095" h="342900">
                <a:moveTo>
                  <a:pt x="9141600" y="342899"/>
                </a:moveTo>
                <a:lnTo>
                  <a:pt x="0" y="342899"/>
                </a:lnTo>
                <a:lnTo>
                  <a:pt x="0" y="0"/>
                </a:lnTo>
                <a:lnTo>
                  <a:pt x="9141600" y="0"/>
                </a:lnTo>
                <a:lnTo>
                  <a:pt x="9141600" y="342899"/>
                </a:lnTo>
                <a:close/>
              </a:path>
            </a:pathLst>
          </a:custGeom>
          <a:solidFill>
            <a:schemeClr val="bg2">
              <a:lumMod val="25000"/>
            </a:scheme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 name="TextBox 10"/>
          <p:cNvSpPr txBox="1"/>
          <p:nvPr/>
        </p:nvSpPr>
        <p:spPr>
          <a:xfrm>
            <a:off x="76200" y="133350"/>
            <a:ext cx="57150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Importing Libraries In Python</a:t>
            </a:r>
            <a:endParaRPr lang="en-US" sz="2400" b="1" dirty="0">
              <a:latin typeface="Times New Roman" pitchFamily="18" charset="0"/>
              <a:cs typeface="Times New Roman" pitchFamily="18" charset="0"/>
            </a:endParaRPr>
          </a:p>
        </p:txBody>
      </p:sp>
      <p:sp>
        <p:nvSpPr>
          <p:cNvPr id="12" name="TextBox 11"/>
          <p:cNvSpPr txBox="1"/>
          <p:nvPr/>
        </p:nvSpPr>
        <p:spPr>
          <a:xfrm>
            <a:off x="152400" y="895350"/>
            <a:ext cx="4419600" cy="338554"/>
          </a:xfrm>
          <a:prstGeom prst="rect">
            <a:avLst/>
          </a:prstGeom>
          <a:noFill/>
        </p:spPr>
        <p:txBody>
          <a:bodyPr wrap="square" rtlCol="0">
            <a:spAutoFit/>
          </a:bodyPr>
          <a:lstStyle/>
          <a:p>
            <a:r>
              <a:rPr lang="en-US" sz="1600" dirty="0" smtClean="0">
                <a:latin typeface="Times New Roman" pitchFamily="18" charset="0"/>
                <a:cs typeface="Times New Roman" pitchFamily="18" charset="0"/>
              </a:rPr>
              <a:t>Necessary python libraries are:-</a:t>
            </a:r>
            <a:endParaRPr lang="en-US" sz="16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609600" y="1352550"/>
            <a:ext cx="3562350" cy="1295400"/>
          </a:xfrm>
          <a:prstGeom prst="rect">
            <a:avLst/>
          </a:prstGeom>
          <a:noFill/>
          <a:ln w="9525">
            <a:noFill/>
            <a:miter lim="800000"/>
            <a:headEnd/>
            <a:tailEnd/>
          </a:ln>
          <a:effectLst/>
        </p:spPr>
      </p:pic>
      <p:sp>
        <p:nvSpPr>
          <p:cNvPr id="15" name="TextBox 14"/>
          <p:cNvSpPr txBox="1"/>
          <p:nvPr/>
        </p:nvSpPr>
        <p:spPr>
          <a:xfrm>
            <a:off x="152400" y="2800350"/>
            <a:ext cx="57150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Dataset Loading</a:t>
            </a:r>
            <a:endParaRPr lang="en-US" sz="2400" b="1"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3"/>
          <a:srcRect/>
          <a:stretch>
            <a:fillRect/>
          </a:stretch>
        </p:blipFill>
        <p:spPr bwMode="auto">
          <a:xfrm>
            <a:off x="533400" y="3486150"/>
            <a:ext cx="4322182" cy="914400"/>
          </a:xfrm>
          <a:prstGeom prst="rect">
            <a:avLst/>
          </a:prstGeom>
          <a:noFill/>
          <a:ln w="9525">
            <a:noFill/>
            <a:miter lim="800000"/>
            <a:headEnd/>
            <a:tailEnd/>
          </a:ln>
          <a:effectLst/>
        </p:spPr>
      </p:pic>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133350"/>
            <a:ext cx="57150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Data Cleaning</a:t>
            </a:r>
            <a:endParaRPr lang="en-US" sz="2400" b="1" dirty="0">
              <a:latin typeface="Times New Roman" pitchFamily="18" charset="0"/>
              <a:cs typeface="Times New Roman" pitchFamily="18" charset="0"/>
            </a:endParaRPr>
          </a:p>
        </p:txBody>
      </p:sp>
      <p:sp>
        <p:nvSpPr>
          <p:cNvPr id="5" name="TextBox 4"/>
          <p:cNvSpPr txBox="1"/>
          <p:nvPr/>
        </p:nvSpPr>
        <p:spPr>
          <a:xfrm>
            <a:off x="152400" y="785396"/>
            <a:ext cx="2819400" cy="338554"/>
          </a:xfrm>
          <a:prstGeom prst="rect">
            <a:avLst/>
          </a:prstGeom>
          <a:noFill/>
        </p:spPr>
        <p:txBody>
          <a:bodyPr wrap="square" rtlCol="0">
            <a:spAutoFit/>
          </a:bodyPr>
          <a:lstStyle/>
          <a:p>
            <a:pPr>
              <a:buFont typeface="Wingdings" pitchFamily="2" charset="2"/>
              <a:buChar char="Ø"/>
            </a:pPr>
            <a:r>
              <a:rPr lang="en-US" sz="1600" dirty="0" smtClean="0">
                <a:latin typeface="Times New Roman" pitchFamily="18" charset="0"/>
                <a:cs typeface="Times New Roman" pitchFamily="18" charset="0"/>
              </a:rPr>
              <a:t>Removing Duplicates</a:t>
            </a:r>
            <a:endParaRPr lang="en-US" sz="16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304800" y="1123950"/>
            <a:ext cx="6781800" cy="914400"/>
          </a:xfrm>
          <a:prstGeom prst="rect">
            <a:avLst/>
          </a:prstGeom>
          <a:noFill/>
          <a:ln w="9525">
            <a:noFill/>
            <a:miter lim="800000"/>
            <a:headEnd/>
            <a:tailEnd/>
          </a:ln>
          <a:effectLst/>
        </p:spPr>
      </p:pic>
      <p:sp>
        <p:nvSpPr>
          <p:cNvPr id="7" name="TextBox 6"/>
          <p:cNvSpPr txBox="1"/>
          <p:nvPr/>
        </p:nvSpPr>
        <p:spPr>
          <a:xfrm>
            <a:off x="152400" y="2114550"/>
            <a:ext cx="2819400" cy="338554"/>
          </a:xfrm>
          <a:prstGeom prst="rect">
            <a:avLst/>
          </a:prstGeom>
          <a:noFill/>
        </p:spPr>
        <p:txBody>
          <a:bodyPr wrap="square" rtlCol="0">
            <a:spAutoFit/>
          </a:bodyPr>
          <a:lstStyle/>
          <a:p>
            <a:pPr>
              <a:buFont typeface="Wingdings" pitchFamily="2" charset="2"/>
              <a:buChar char="Ø"/>
            </a:pPr>
            <a:r>
              <a:rPr lang="en-US" sz="1600" dirty="0" smtClean="0">
                <a:latin typeface="Times New Roman" pitchFamily="18" charset="0"/>
                <a:cs typeface="Times New Roman" pitchFamily="18" charset="0"/>
              </a:rPr>
              <a:t>Checking Null values</a:t>
            </a:r>
            <a:endParaRPr lang="en-US" sz="1600" dirty="0">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3"/>
          <a:srcRect/>
          <a:stretch>
            <a:fillRect/>
          </a:stretch>
        </p:blipFill>
        <p:spPr bwMode="auto">
          <a:xfrm>
            <a:off x="304800" y="2495550"/>
            <a:ext cx="3200400" cy="685800"/>
          </a:xfrm>
          <a:prstGeom prst="rect">
            <a:avLst/>
          </a:prstGeom>
          <a:noFill/>
          <a:ln w="9525">
            <a:noFill/>
            <a:miter lim="800000"/>
            <a:headEnd/>
            <a:tailEnd/>
          </a:ln>
          <a:effectLst/>
        </p:spPr>
      </p:pic>
      <p:pic>
        <p:nvPicPr>
          <p:cNvPr id="2053" name="Picture 5"/>
          <p:cNvPicPr>
            <a:picLocks noChangeAspect="1" noChangeArrowheads="1"/>
          </p:cNvPicPr>
          <p:nvPr/>
        </p:nvPicPr>
        <p:blipFill>
          <a:blip r:embed="rId4"/>
          <a:srcRect/>
          <a:stretch>
            <a:fillRect/>
          </a:stretch>
        </p:blipFill>
        <p:spPr bwMode="auto">
          <a:xfrm>
            <a:off x="5105401" y="2114550"/>
            <a:ext cx="3429000" cy="2590800"/>
          </a:xfrm>
          <a:prstGeom prst="rect">
            <a:avLst/>
          </a:prstGeom>
          <a:noFill/>
          <a:ln w="9525">
            <a:noFill/>
            <a:miter lim="800000"/>
            <a:headEnd/>
            <a:tailEnd/>
          </a:ln>
          <a:effectLst/>
        </p:spPr>
      </p:pic>
      <p:sp>
        <p:nvSpPr>
          <p:cNvPr id="11" name="TextBox 10"/>
          <p:cNvSpPr txBox="1"/>
          <p:nvPr/>
        </p:nvSpPr>
        <p:spPr>
          <a:xfrm>
            <a:off x="3581400" y="2571750"/>
            <a:ext cx="710451" cy="338554"/>
          </a:xfrm>
          <a:prstGeom prst="rect">
            <a:avLst/>
          </a:prstGeom>
          <a:noFill/>
        </p:spPr>
        <p:txBody>
          <a:bodyPr wrap="none" rtlCol="0">
            <a:spAutoFit/>
          </a:bodyPr>
          <a:lstStyle/>
          <a:p>
            <a:r>
              <a:rPr lang="en-US" sz="1600" dirty="0" smtClean="0">
                <a:latin typeface="Times New Roman" pitchFamily="18" charset="0"/>
                <a:cs typeface="Times New Roman" pitchFamily="18" charset="0"/>
              </a:rPr>
              <a:t>Result</a:t>
            </a:r>
            <a:endParaRPr lang="en-US" sz="1600" dirty="0">
              <a:latin typeface="Times New Roman" pitchFamily="18" charset="0"/>
              <a:cs typeface="Times New Roman" pitchFamily="18" charset="0"/>
            </a:endParaRPr>
          </a:p>
        </p:txBody>
      </p:sp>
      <p:sp>
        <p:nvSpPr>
          <p:cNvPr id="14" name="Right Arrow 13"/>
          <p:cNvSpPr/>
          <p:nvPr/>
        </p:nvSpPr>
        <p:spPr>
          <a:xfrm>
            <a:off x="4343400" y="2650086"/>
            <a:ext cx="457200" cy="2264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bject 3"/>
          <p:cNvSpPr/>
          <p:nvPr/>
        </p:nvSpPr>
        <p:spPr>
          <a:xfrm>
            <a:off x="1905" y="4800600"/>
            <a:ext cx="9142095" cy="342900"/>
          </a:xfrm>
          <a:custGeom>
            <a:avLst/>
            <a:gdLst/>
            <a:ahLst/>
            <a:cxnLst/>
            <a:rect l="l" t="t" r="r" b="b"/>
            <a:pathLst>
              <a:path w="9142095" h="342900">
                <a:moveTo>
                  <a:pt x="9141600" y="342899"/>
                </a:moveTo>
                <a:lnTo>
                  <a:pt x="0" y="342899"/>
                </a:lnTo>
                <a:lnTo>
                  <a:pt x="0" y="0"/>
                </a:lnTo>
                <a:lnTo>
                  <a:pt x="9141600" y="0"/>
                </a:lnTo>
                <a:lnTo>
                  <a:pt x="9141600" y="342899"/>
                </a:lnTo>
                <a:close/>
              </a:path>
            </a:pathLst>
          </a:custGeom>
          <a:solidFill>
            <a:schemeClr val="bg2">
              <a:lumMod val="25000"/>
            </a:scheme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99596"/>
            <a:ext cx="7620000" cy="338554"/>
          </a:xfrm>
          <a:prstGeom prst="rect">
            <a:avLst/>
          </a:prstGeom>
          <a:noFill/>
        </p:spPr>
        <p:txBody>
          <a:bodyPr wrap="square" rtlCol="0">
            <a:spAutoFit/>
          </a:bodyPr>
          <a:lstStyle/>
          <a:p>
            <a:pPr>
              <a:buFont typeface="Wingdings" pitchFamily="2" charset="2"/>
              <a:buChar char="Ø"/>
            </a:pPr>
            <a:r>
              <a:rPr lang="en-US" sz="1600" dirty="0" smtClean="0">
                <a:latin typeface="Times New Roman" pitchFamily="18" charset="0"/>
                <a:cs typeface="Times New Roman" pitchFamily="18" charset="0"/>
              </a:rPr>
              <a:t>Handling missing data of name &amp; </a:t>
            </a:r>
            <a:r>
              <a:rPr lang="en-US" sz="1600" dirty="0" err="1" smtClean="0">
                <a:latin typeface="Times New Roman" pitchFamily="18" charset="0"/>
                <a:cs typeface="Times New Roman" pitchFamily="18" charset="0"/>
              </a:rPr>
              <a:t>host_name</a:t>
            </a:r>
            <a:r>
              <a:rPr lang="en-US" sz="1600" dirty="0" smtClean="0">
                <a:latin typeface="Times New Roman" pitchFamily="18" charset="0"/>
                <a:cs typeface="Times New Roman" pitchFamily="18" charset="0"/>
              </a:rPr>
              <a:t> by filling missing data with “No name” </a:t>
            </a:r>
            <a:endParaRPr lang="en-US" sz="16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381000" y="438150"/>
            <a:ext cx="5029200" cy="1066800"/>
          </a:xfrm>
          <a:prstGeom prst="rect">
            <a:avLst/>
          </a:prstGeom>
          <a:noFill/>
          <a:ln w="9525">
            <a:noFill/>
            <a:miter lim="800000"/>
            <a:headEnd/>
            <a:tailEnd/>
          </a:ln>
          <a:effectLst/>
        </p:spPr>
      </p:pic>
      <p:sp>
        <p:nvSpPr>
          <p:cNvPr id="6" name="TextBox 5"/>
          <p:cNvSpPr txBox="1"/>
          <p:nvPr/>
        </p:nvSpPr>
        <p:spPr>
          <a:xfrm>
            <a:off x="152400" y="1581150"/>
            <a:ext cx="7467600" cy="338554"/>
          </a:xfrm>
          <a:prstGeom prst="rect">
            <a:avLst/>
          </a:prstGeom>
          <a:noFill/>
        </p:spPr>
        <p:txBody>
          <a:bodyPr wrap="square" rtlCol="0">
            <a:spAutoFit/>
          </a:bodyPr>
          <a:lstStyle/>
          <a:p>
            <a:pPr>
              <a:buFont typeface="Wingdings" pitchFamily="2" charset="2"/>
              <a:buChar char="Ø"/>
            </a:pPr>
            <a:r>
              <a:rPr lang="en-US" sz="1600" dirty="0" smtClean="0">
                <a:latin typeface="Times New Roman" pitchFamily="18" charset="0"/>
                <a:cs typeface="Times New Roman" pitchFamily="18" charset="0"/>
              </a:rPr>
              <a:t>Handling missing data of </a:t>
            </a:r>
            <a:r>
              <a:rPr lang="en-US" sz="1600" dirty="0" err="1" smtClean="0">
                <a:latin typeface="Times New Roman" pitchFamily="18" charset="0"/>
                <a:cs typeface="Times New Roman" pitchFamily="18" charset="0"/>
              </a:rPr>
              <a:t>reviews_per_month</a:t>
            </a:r>
            <a:r>
              <a:rPr lang="en-US" sz="1600" dirty="0" smtClean="0">
                <a:latin typeface="Times New Roman" pitchFamily="18" charset="0"/>
                <a:cs typeface="Times New Roman" pitchFamily="18" charset="0"/>
              </a:rPr>
              <a:t> by replacing null values with 0</a:t>
            </a:r>
            <a:endParaRPr lang="en-US" sz="1600" dirty="0">
              <a:latin typeface="Times New Roman" pitchFamily="18" charset="0"/>
              <a:cs typeface="Times New Roman" pitchFamily="18" charset="0"/>
            </a:endParaRPr>
          </a:p>
        </p:txBody>
      </p:sp>
      <p:pic>
        <p:nvPicPr>
          <p:cNvPr id="3077" name="Picture 5"/>
          <p:cNvPicPr>
            <a:picLocks noChangeAspect="1" noChangeArrowheads="1"/>
          </p:cNvPicPr>
          <p:nvPr/>
        </p:nvPicPr>
        <p:blipFill>
          <a:blip r:embed="rId3"/>
          <a:srcRect/>
          <a:stretch>
            <a:fillRect/>
          </a:stretch>
        </p:blipFill>
        <p:spPr bwMode="auto">
          <a:xfrm>
            <a:off x="381000" y="2038350"/>
            <a:ext cx="6858000" cy="1066800"/>
          </a:xfrm>
          <a:prstGeom prst="rect">
            <a:avLst/>
          </a:prstGeom>
          <a:noFill/>
          <a:ln w="9525">
            <a:noFill/>
            <a:miter lim="800000"/>
            <a:headEnd/>
            <a:tailEnd/>
          </a:ln>
          <a:effectLst/>
        </p:spPr>
      </p:pic>
      <p:sp>
        <p:nvSpPr>
          <p:cNvPr id="8" name="TextBox 7"/>
          <p:cNvSpPr txBox="1"/>
          <p:nvPr/>
        </p:nvSpPr>
        <p:spPr>
          <a:xfrm>
            <a:off x="228600" y="3181350"/>
            <a:ext cx="5257800" cy="338554"/>
          </a:xfrm>
          <a:prstGeom prst="rect">
            <a:avLst/>
          </a:prstGeom>
          <a:noFill/>
        </p:spPr>
        <p:txBody>
          <a:bodyPr wrap="square" rtlCol="0">
            <a:spAutoFit/>
          </a:bodyPr>
          <a:lstStyle/>
          <a:p>
            <a:pPr>
              <a:buFont typeface="Wingdings" pitchFamily="2" charset="2"/>
              <a:buChar char="Ø"/>
            </a:pPr>
            <a:r>
              <a:rPr lang="en-US" sz="1600" dirty="0" smtClean="0">
                <a:latin typeface="Times New Roman" pitchFamily="18" charset="0"/>
                <a:cs typeface="Times New Roman" pitchFamily="18" charset="0"/>
              </a:rPr>
              <a:t>Handling missing data of </a:t>
            </a:r>
            <a:r>
              <a:rPr lang="en-US" sz="1600" dirty="0" err="1" smtClean="0">
                <a:latin typeface="Times New Roman" pitchFamily="18" charset="0"/>
                <a:cs typeface="Times New Roman" pitchFamily="18" charset="0"/>
              </a:rPr>
              <a:t>last_review</a:t>
            </a:r>
            <a:r>
              <a:rPr lang="en-US" sz="1600" dirty="0" smtClean="0">
                <a:latin typeface="Times New Roman" pitchFamily="18" charset="0"/>
                <a:cs typeface="Times New Roman" pitchFamily="18" charset="0"/>
              </a:rPr>
              <a:t> by dropping column</a:t>
            </a:r>
            <a:endParaRPr lang="en-US" sz="1600" dirty="0">
              <a:latin typeface="Times New Roman" pitchFamily="18" charset="0"/>
              <a:cs typeface="Times New Roman" pitchFamily="18" charset="0"/>
            </a:endParaRPr>
          </a:p>
        </p:txBody>
      </p:sp>
      <p:pic>
        <p:nvPicPr>
          <p:cNvPr id="3078" name="Picture 6"/>
          <p:cNvPicPr>
            <a:picLocks noChangeAspect="1" noChangeArrowheads="1"/>
          </p:cNvPicPr>
          <p:nvPr/>
        </p:nvPicPr>
        <p:blipFill>
          <a:blip r:embed="rId4"/>
          <a:srcRect/>
          <a:stretch>
            <a:fillRect/>
          </a:stretch>
        </p:blipFill>
        <p:spPr bwMode="auto">
          <a:xfrm>
            <a:off x="381000" y="3638550"/>
            <a:ext cx="5867400" cy="990600"/>
          </a:xfrm>
          <a:prstGeom prst="rect">
            <a:avLst/>
          </a:prstGeom>
          <a:noFill/>
          <a:ln w="9525">
            <a:noFill/>
            <a:miter lim="800000"/>
            <a:headEnd/>
            <a:tailEnd/>
          </a:ln>
          <a:effectLst/>
        </p:spPr>
      </p:pic>
      <p:sp>
        <p:nvSpPr>
          <p:cNvPr id="10" name="object 3"/>
          <p:cNvSpPr/>
          <p:nvPr/>
        </p:nvSpPr>
        <p:spPr>
          <a:xfrm>
            <a:off x="1905" y="4800600"/>
            <a:ext cx="9142095" cy="342900"/>
          </a:xfrm>
          <a:custGeom>
            <a:avLst/>
            <a:gdLst/>
            <a:ahLst/>
            <a:cxnLst/>
            <a:rect l="l" t="t" r="r" b="b"/>
            <a:pathLst>
              <a:path w="9142095" h="342900">
                <a:moveTo>
                  <a:pt x="9141600" y="342899"/>
                </a:moveTo>
                <a:lnTo>
                  <a:pt x="0" y="342899"/>
                </a:lnTo>
                <a:lnTo>
                  <a:pt x="0" y="0"/>
                </a:lnTo>
                <a:lnTo>
                  <a:pt x="9141600" y="0"/>
                </a:lnTo>
                <a:lnTo>
                  <a:pt x="9141600" y="342899"/>
                </a:lnTo>
                <a:close/>
              </a:path>
            </a:pathLst>
          </a:custGeom>
          <a:solidFill>
            <a:schemeClr val="bg2">
              <a:lumMod val="25000"/>
            </a:scheme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76200" y="133350"/>
            <a:ext cx="57150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Data Visualization</a:t>
            </a:r>
            <a:endParaRPr lang="en-US" sz="2400" b="1" dirty="0">
              <a:latin typeface="Times New Roman" pitchFamily="18" charset="0"/>
              <a:cs typeface="Times New Roman" pitchFamily="18" charset="0"/>
            </a:endParaRPr>
          </a:p>
        </p:txBody>
      </p:sp>
      <p:sp>
        <p:nvSpPr>
          <p:cNvPr id="12" name="TextBox 11"/>
          <p:cNvSpPr txBox="1"/>
          <p:nvPr/>
        </p:nvSpPr>
        <p:spPr>
          <a:xfrm>
            <a:off x="0" y="742950"/>
            <a:ext cx="5562600" cy="861774"/>
          </a:xfrm>
          <a:prstGeom prst="rect">
            <a:avLst/>
          </a:prstGeom>
          <a:noFill/>
        </p:spPr>
        <p:txBody>
          <a:bodyPr wrap="square" rtlCol="0">
            <a:spAutoFit/>
          </a:bodyPr>
          <a:lstStyle/>
          <a:p>
            <a:pPr marL="342900" indent="-342900">
              <a:buFont typeface="+mj-lt"/>
              <a:buAutoNum type="arabicPeriod"/>
            </a:pPr>
            <a:r>
              <a:rPr lang="en-US" sz="1600" dirty="0">
                <a:latin typeface="Times New Roman" pitchFamily="18" charset="0"/>
                <a:cs typeface="Times New Roman" pitchFamily="18" charset="0"/>
              </a:rPr>
              <a:t>Which </a:t>
            </a:r>
            <a:r>
              <a:rPr lang="en-US" sz="1600" dirty="0" err="1">
                <a:latin typeface="Times New Roman" pitchFamily="18" charset="0"/>
                <a:cs typeface="Times New Roman" pitchFamily="18" charset="0"/>
              </a:rPr>
              <a:t>neighbourhood</a:t>
            </a:r>
            <a:r>
              <a:rPr lang="en-US" sz="1600" dirty="0">
                <a:latin typeface="Times New Roman" pitchFamily="18" charset="0"/>
                <a:cs typeface="Times New Roman" pitchFamily="18" charset="0"/>
              </a:rPr>
              <a:t> group has the maximum number of reviews?</a:t>
            </a:r>
          </a:p>
          <a:p>
            <a:endParaRPr lang="en-US" dirty="0"/>
          </a:p>
        </p:txBody>
      </p:sp>
      <p:pic>
        <p:nvPicPr>
          <p:cNvPr id="4098" name="Picture 2"/>
          <p:cNvPicPr>
            <a:picLocks noChangeAspect="1" noChangeArrowheads="1"/>
          </p:cNvPicPr>
          <p:nvPr/>
        </p:nvPicPr>
        <p:blipFill>
          <a:blip r:embed="rId2"/>
          <a:srcRect/>
          <a:stretch>
            <a:fillRect/>
          </a:stretch>
        </p:blipFill>
        <p:spPr bwMode="auto">
          <a:xfrm>
            <a:off x="152400" y="1276350"/>
            <a:ext cx="4870450" cy="3478213"/>
          </a:xfrm>
          <a:prstGeom prst="rect">
            <a:avLst/>
          </a:prstGeom>
          <a:noFill/>
          <a:ln w="9525">
            <a:noFill/>
            <a:miter lim="800000"/>
            <a:headEnd/>
            <a:tailEnd/>
          </a:ln>
          <a:effectLst/>
        </p:spPr>
      </p:pic>
      <p:sp>
        <p:nvSpPr>
          <p:cNvPr id="14" name="TextBox 13"/>
          <p:cNvSpPr txBox="1"/>
          <p:nvPr/>
        </p:nvSpPr>
        <p:spPr>
          <a:xfrm>
            <a:off x="5410200" y="711517"/>
            <a:ext cx="3505200" cy="3693319"/>
          </a:xfrm>
          <a:prstGeom prst="rect">
            <a:avLst/>
          </a:prstGeom>
          <a:noFill/>
        </p:spPr>
        <p:txBody>
          <a:bodyPr wrap="square" rtlCol="0">
            <a:spAutoFit/>
          </a:bodyPr>
          <a:lstStyle/>
          <a:p>
            <a:pPr>
              <a:lnSpc>
                <a:spcPct val="150000"/>
              </a:lnSpc>
            </a:pPr>
            <a:r>
              <a:rPr lang="en-US" sz="1600" b="1" dirty="0">
                <a:latin typeface="Times New Roman" pitchFamily="18" charset="0"/>
                <a:cs typeface="Times New Roman" pitchFamily="18" charset="0"/>
              </a:rPr>
              <a:t>Insights:</a:t>
            </a:r>
            <a:endParaRPr lang="en-US" sz="1600" dirty="0">
              <a:latin typeface="Times New Roman" pitchFamily="18" charset="0"/>
              <a:cs typeface="Times New Roman" pitchFamily="18" charset="0"/>
            </a:endParaRPr>
          </a:p>
          <a:p>
            <a:pPr>
              <a:lnSpc>
                <a:spcPct val="150000"/>
              </a:lnSpc>
              <a:buFont typeface="Arial" pitchFamily="34" charset="0"/>
              <a:buChar char="•"/>
            </a:pPr>
            <a:r>
              <a:rPr lang="en-US" sz="1600" dirty="0" smtClean="0">
                <a:latin typeface="Times New Roman" pitchFamily="18" charset="0"/>
                <a:cs typeface="Times New Roman" pitchFamily="18" charset="0"/>
              </a:rPr>
              <a:t>From </a:t>
            </a:r>
            <a:r>
              <a:rPr lang="en-US" sz="1600" dirty="0">
                <a:latin typeface="Times New Roman" pitchFamily="18" charset="0"/>
                <a:cs typeface="Times New Roman" pitchFamily="18" charset="0"/>
              </a:rPr>
              <a:t>the graph, it is clearly shown that </a:t>
            </a:r>
            <a:r>
              <a:rPr lang="en-US" sz="1600" b="1" dirty="0">
                <a:latin typeface="Times New Roman" pitchFamily="18" charset="0"/>
                <a:cs typeface="Times New Roman" pitchFamily="18" charset="0"/>
              </a:rPr>
              <a:t>Queens</a:t>
            </a:r>
            <a:r>
              <a:rPr lang="en-US" sz="1600" dirty="0">
                <a:latin typeface="Times New Roman" pitchFamily="18" charset="0"/>
                <a:cs typeface="Times New Roman" pitchFamily="18" charset="0"/>
              </a:rPr>
              <a:t> (26.5%) and </a:t>
            </a:r>
            <a:r>
              <a:rPr lang="en-US" sz="1600" b="1" dirty="0">
                <a:latin typeface="Times New Roman" pitchFamily="18" charset="0"/>
                <a:cs typeface="Times New Roman" pitchFamily="18" charset="0"/>
              </a:rPr>
              <a:t>Manhattan</a:t>
            </a:r>
            <a:r>
              <a:rPr lang="en-US" sz="1600" dirty="0">
                <a:latin typeface="Times New Roman" pitchFamily="18" charset="0"/>
                <a:cs typeface="Times New Roman" pitchFamily="18" charset="0"/>
              </a:rPr>
              <a:t> (25.5%) </a:t>
            </a:r>
            <a:r>
              <a:rPr lang="en-US" sz="1600" dirty="0" err="1">
                <a:latin typeface="Times New Roman" pitchFamily="18" charset="0"/>
                <a:cs typeface="Times New Roman" pitchFamily="18" charset="0"/>
              </a:rPr>
              <a:t>neighbourhood</a:t>
            </a:r>
            <a:r>
              <a:rPr lang="en-US" sz="1600" dirty="0">
                <a:latin typeface="Times New Roman" pitchFamily="18" charset="0"/>
                <a:cs typeface="Times New Roman" pitchFamily="18" charset="0"/>
              </a:rPr>
              <a:t> groups are most popular among customers.</a:t>
            </a:r>
          </a:p>
          <a:p>
            <a:pPr>
              <a:lnSpc>
                <a:spcPct val="150000"/>
              </a:lnSpc>
              <a:buFont typeface="Arial" pitchFamily="34" charset="0"/>
              <a:buChar char="•"/>
            </a:pPr>
            <a:r>
              <a:rPr lang="en-US" sz="1600" b="1" dirty="0">
                <a:latin typeface="Times New Roman" pitchFamily="18" charset="0"/>
                <a:cs typeface="Times New Roman" pitchFamily="18" charset="0"/>
              </a:rPr>
              <a:t>Queens</a:t>
            </a:r>
            <a:r>
              <a:rPr lang="en-US" sz="1600" dirty="0">
                <a:latin typeface="Times New Roman" pitchFamily="18" charset="0"/>
                <a:cs typeface="Times New Roman" pitchFamily="18" charset="0"/>
              </a:rPr>
              <a:t> has the highest percentage of reviews which made it the most popular location for travelers.</a:t>
            </a:r>
          </a:p>
          <a:p>
            <a:endParaRPr lang="en-US" dirty="0"/>
          </a:p>
        </p:txBody>
      </p:sp>
      <p:sp>
        <p:nvSpPr>
          <p:cNvPr id="15" name="object 3"/>
          <p:cNvSpPr/>
          <p:nvPr/>
        </p:nvSpPr>
        <p:spPr>
          <a:xfrm>
            <a:off x="1905" y="4800600"/>
            <a:ext cx="9142095" cy="342900"/>
          </a:xfrm>
          <a:custGeom>
            <a:avLst/>
            <a:gdLst/>
            <a:ahLst/>
            <a:cxnLst/>
            <a:rect l="l" t="t" r="r" b="b"/>
            <a:pathLst>
              <a:path w="9142095" h="342900">
                <a:moveTo>
                  <a:pt x="9141600" y="342899"/>
                </a:moveTo>
                <a:lnTo>
                  <a:pt x="0" y="342899"/>
                </a:lnTo>
                <a:lnTo>
                  <a:pt x="0" y="0"/>
                </a:lnTo>
                <a:lnTo>
                  <a:pt x="9141600" y="0"/>
                </a:lnTo>
                <a:lnTo>
                  <a:pt x="9141600" y="342899"/>
                </a:lnTo>
                <a:close/>
              </a:path>
            </a:pathLst>
          </a:custGeom>
          <a:solidFill>
            <a:schemeClr val="bg2">
              <a:lumMod val="25000"/>
            </a:scheme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33350"/>
            <a:ext cx="6248400" cy="861774"/>
          </a:xfrm>
          <a:prstGeom prst="rect">
            <a:avLst/>
          </a:prstGeom>
          <a:noFill/>
        </p:spPr>
        <p:txBody>
          <a:bodyPr wrap="square" rtlCol="0">
            <a:spAutoFit/>
          </a:bodyPr>
          <a:lstStyle/>
          <a:p>
            <a:pPr marL="342900" indent="-342900"/>
            <a:r>
              <a:rPr lang="en-US" sz="1600" dirty="0" smtClean="0">
                <a:latin typeface="Times New Roman" pitchFamily="18" charset="0"/>
                <a:cs typeface="Times New Roman" pitchFamily="18" charset="0"/>
              </a:rPr>
              <a:t>2.  What is the average price for each room type available for booking?</a:t>
            </a:r>
          </a:p>
          <a:p>
            <a:pPr marL="342900" indent="-342900">
              <a:buFont typeface="+mj-lt"/>
              <a:buAutoNum type="arabicPeriod"/>
            </a:pPr>
            <a:endParaRPr lang="en-US" sz="1600" dirty="0" smtClean="0">
              <a:latin typeface="Times New Roman" pitchFamily="18" charset="0"/>
              <a:cs typeface="Times New Roman" pitchFamily="18" charset="0"/>
            </a:endParaRPr>
          </a:p>
          <a:p>
            <a:endParaRPr lang="en-US" dirty="0"/>
          </a:p>
        </p:txBody>
      </p:sp>
      <p:pic>
        <p:nvPicPr>
          <p:cNvPr id="5122" name="Picture 2"/>
          <p:cNvPicPr>
            <a:picLocks noChangeAspect="1" noChangeArrowheads="1"/>
          </p:cNvPicPr>
          <p:nvPr/>
        </p:nvPicPr>
        <p:blipFill>
          <a:blip r:embed="rId2"/>
          <a:srcRect/>
          <a:stretch>
            <a:fillRect/>
          </a:stretch>
        </p:blipFill>
        <p:spPr bwMode="auto">
          <a:xfrm>
            <a:off x="457200" y="666750"/>
            <a:ext cx="4648200" cy="3514725"/>
          </a:xfrm>
          <a:prstGeom prst="rect">
            <a:avLst/>
          </a:prstGeom>
          <a:noFill/>
          <a:ln w="9525">
            <a:noFill/>
            <a:miter lim="800000"/>
            <a:headEnd/>
            <a:tailEnd/>
          </a:ln>
          <a:effectLst/>
        </p:spPr>
      </p:pic>
      <p:sp>
        <p:nvSpPr>
          <p:cNvPr id="4" name="TextBox 3"/>
          <p:cNvSpPr txBox="1"/>
          <p:nvPr/>
        </p:nvSpPr>
        <p:spPr>
          <a:xfrm>
            <a:off x="5410200" y="666750"/>
            <a:ext cx="3429000" cy="3570208"/>
          </a:xfrm>
          <a:prstGeom prst="rect">
            <a:avLst/>
          </a:prstGeom>
          <a:noFill/>
        </p:spPr>
        <p:txBody>
          <a:bodyPr wrap="square" rtlCol="0">
            <a:spAutoFit/>
          </a:bodyPr>
          <a:lstStyle/>
          <a:p>
            <a:r>
              <a:rPr lang="en-US" sz="1600" b="1" dirty="0">
                <a:latin typeface="Times New Roman" pitchFamily="18" charset="0"/>
                <a:cs typeface="Times New Roman" pitchFamily="18" charset="0"/>
              </a:rPr>
              <a:t>Insights:</a:t>
            </a:r>
            <a:endParaRPr lang="en-US" sz="1600" dirty="0">
              <a:latin typeface="Times New Roman" pitchFamily="18" charset="0"/>
              <a:cs typeface="Times New Roman" pitchFamily="18" charset="0"/>
            </a:endParaRPr>
          </a:p>
          <a:p>
            <a:pPr>
              <a:lnSpc>
                <a:spcPct val="150000"/>
              </a:lnSpc>
              <a:buFont typeface="Arial" pitchFamily="34" charset="0"/>
              <a:buChar char="•"/>
            </a:pPr>
            <a:r>
              <a:rPr lang="en-US" sz="1600" dirty="0" smtClean="0">
                <a:latin typeface="Times New Roman" pitchFamily="18" charset="0"/>
                <a:cs typeface="Times New Roman" pitchFamily="18" charset="0"/>
              </a:rPr>
              <a:t>From </a:t>
            </a:r>
            <a:r>
              <a:rPr lang="en-US" sz="1600" dirty="0">
                <a:latin typeface="Times New Roman" pitchFamily="18" charset="0"/>
                <a:cs typeface="Times New Roman" pitchFamily="18" charset="0"/>
              </a:rPr>
              <a:t>the chart above, it is clearly visible that the </a:t>
            </a:r>
            <a:r>
              <a:rPr lang="en-US" sz="1600" b="1" dirty="0">
                <a:latin typeface="Times New Roman" pitchFamily="18" charset="0"/>
                <a:cs typeface="Times New Roman" pitchFamily="18" charset="0"/>
              </a:rPr>
              <a:t>Entire home/apt</a:t>
            </a:r>
            <a:r>
              <a:rPr lang="en-US" sz="1600" dirty="0">
                <a:latin typeface="Times New Roman" pitchFamily="18" charset="0"/>
                <a:cs typeface="Times New Roman" pitchFamily="18" charset="0"/>
              </a:rPr>
              <a:t> category of the room type is the most expensive category with an average price of 211.79 USD.</a:t>
            </a:r>
          </a:p>
          <a:p>
            <a:pPr>
              <a:lnSpc>
                <a:spcPct val="150000"/>
              </a:lnSpc>
              <a:buFont typeface="Arial" pitchFamily="34" charset="0"/>
              <a:buChar char="•"/>
            </a:pPr>
            <a:r>
              <a:rPr lang="en-US" sz="1600" b="1" dirty="0">
                <a:latin typeface="Times New Roman" pitchFamily="18" charset="0"/>
                <a:cs typeface="Times New Roman" pitchFamily="18" charset="0"/>
              </a:rPr>
              <a:t>Shared rooms</a:t>
            </a:r>
            <a:r>
              <a:rPr lang="en-US" sz="1600" dirty="0">
                <a:latin typeface="Times New Roman" pitchFamily="18" charset="0"/>
                <a:cs typeface="Times New Roman" pitchFamily="18" charset="0"/>
              </a:rPr>
              <a:t> are the cheapest room category with the average price of 70.13 USD.</a:t>
            </a:r>
          </a:p>
          <a:p>
            <a:endParaRPr lang="en-US" dirty="0"/>
          </a:p>
        </p:txBody>
      </p:sp>
      <p:sp>
        <p:nvSpPr>
          <p:cNvPr id="5" name="object 3"/>
          <p:cNvSpPr/>
          <p:nvPr/>
        </p:nvSpPr>
        <p:spPr>
          <a:xfrm>
            <a:off x="1905" y="4800600"/>
            <a:ext cx="9142095" cy="342900"/>
          </a:xfrm>
          <a:custGeom>
            <a:avLst/>
            <a:gdLst/>
            <a:ahLst/>
            <a:cxnLst/>
            <a:rect l="l" t="t" r="r" b="b"/>
            <a:pathLst>
              <a:path w="9142095" h="342900">
                <a:moveTo>
                  <a:pt x="9141600" y="342899"/>
                </a:moveTo>
                <a:lnTo>
                  <a:pt x="0" y="342899"/>
                </a:lnTo>
                <a:lnTo>
                  <a:pt x="0" y="0"/>
                </a:lnTo>
                <a:lnTo>
                  <a:pt x="9141600" y="0"/>
                </a:lnTo>
                <a:lnTo>
                  <a:pt x="9141600" y="342899"/>
                </a:lnTo>
                <a:close/>
              </a:path>
            </a:pathLst>
          </a:custGeom>
          <a:solidFill>
            <a:schemeClr val="bg2">
              <a:lumMod val="25000"/>
            </a:scheme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33350"/>
            <a:ext cx="6248400" cy="1107996"/>
          </a:xfrm>
          <a:prstGeom prst="rect">
            <a:avLst/>
          </a:prstGeom>
          <a:noFill/>
        </p:spPr>
        <p:txBody>
          <a:bodyPr wrap="square" rtlCol="0">
            <a:spAutoFit/>
          </a:bodyPr>
          <a:lstStyle/>
          <a:p>
            <a:pPr marL="342900" indent="-342900"/>
            <a:r>
              <a:rPr lang="en-US" sz="1600" dirty="0">
                <a:latin typeface="Times New Roman" pitchFamily="18" charset="0"/>
                <a:cs typeface="Times New Roman" pitchFamily="18" charset="0"/>
              </a:rPr>
              <a:t>3</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Most reviewed room type per month in </a:t>
            </a:r>
            <a:r>
              <a:rPr lang="en-US" sz="1600" dirty="0" err="1">
                <a:latin typeface="Times New Roman" pitchFamily="18" charset="0"/>
                <a:cs typeface="Times New Roman" pitchFamily="18" charset="0"/>
              </a:rPr>
              <a:t>neighbourhood</a:t>
            </a:r>
            <a:r>
              <a:rPr lang="en-US" sz="1600" dirty="0">
                <a:latin typeface="Times New Roman" pitchFamily="18" charset="0"/>
                <a:cs typeface="Times New Roman" pitchFamily="18" charset="0"/>
              </a:rPr>
              <a:t> groups.</a:t>
            </a:r>
          </a:p>
          <a:p>
            <a:pPr marL="342900" indent="-342900"/>
            <a:endParaRPr lang="en-US" sz="1600" dirty="0" smtClean="0">
              <a:latin typeface="Times New Roman" pitchFamily="18" charset="0"/>
              <a:cs typeface="Times New Roman" pitchFamily="18" charset="0"/>
            </a:endParaRPr>
          </a:p>
          <a:p>
            <a:pPr marL="342900" indent="-342900">
              <a:buFont typeface="+mj-lt"/>
              <a:buAutoNum type="arabicPeriod"/>
            </a:pPr>
            <a:endParaRPr lang="en-US" sz="1600" dirty="0" smtClean="0">
              <a:latin typeface="Times New Roman" pitchFamily="18" charset="0"/>
              <a:cs typeface="Times New Roman" pitchFamily="18" charset="0"/>
            </a:endParaRPr>
          </a:p>
          <a:p>
            <a:endParaRPr lang="en-US" dirty="0"/>
          </a:p>
        </p:txBody>
      </p:sp>
      <p:sp>
        <p:nvSpPr>
          <p:cNvPr id="4" name="TextBox 3"/>
          <p:cNvSpPr txBox="1"/>
          <p:nvPr/>
        </p:nvSpPr>
        <p:spPr>
          <a:xfrm>
            <a:off x="5410200" y="666750"/>
            <a:ext cx="3429000" cy="2954655"/>
          </a:xfrm>
          <a:prstGeom prst="rect">
            <a:avLst/>
          </a:prstGeom>
          <a:noFill/>
        </p:spPr>
        <p:txBody>
          <a:bodyPr wrap="square" rtlCol="0">
            <a:spAutoFit/>
          </a:bodyPr>
          <a:lstStyle/>
          <a:p>
            <a:pPr>
              <a:lnSpc>
                <a:spcPct val="150000"/>
              </a:lnSpc>
            </a:pPr>
            <a:r>
              <a:rPr lang="en-US" sz="1600" b="1" dirty="0">
                <a:latin typeface="Times New Roman" pitchFamily="18" charset="0"/>
                <a:cs typeface="Times New Roman" pitchFamily="18" charset="0"/>
              </a:rPr>
              <a:t>Insights:</a:t>
            </a:r>
            <a:endParaRPr lang="en-US" sz="1600" dirty="0">
              <a:latin typeface="Times New Roman" pitchFamily="18" charset="0"/>
              <a:cs typeface="Times New Roman" pitchFamily="18" charset="0"/>
            </a:endParaRPr>
          </a:p>
          <a:p>
            <a:pPr>
              <a:lnSpc>
                <a:spcPct val="150000"/>
              </a:lnSpc>
              <a:buFont typeface="Arial" pitchFamily="34" charset="0"/>
              <a:buChar char="•"/>
            </a:pPr>
            <a:r>
              <a:rPr lang="en-US" sz="1600" b="1" dirty="0" err="1">
                <a:latin typeface="Times New Roman" pitchFamily="18" charset="0"/>
                <a:cs typeface="Times New Roman" pitchFamily="18" charset="0"/>
              </a:rPr>
              <a:t>Manahattan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neighbourhood</a:t>
            </a:r>
            <a:r>
              <a:rPr lang="en-US" sz="1600" dirty="0">
                <a:latin typeface="Times New Roman" pitchFamily="18" charset="0"/>
                <a:cs typeface="Times New Roman" pitchFamily="18" charset="0"/>
              </a:rPr>
              <a:t> group have maximum reviews per month for </a:t>
            </a:r>
            <a:r>
              <a:rPr lang="en-US" sz="1600" b="1" dirty="0">
                <a:latin typeface="Times New Roman" pitchFamily="18" charset="0"/>
                <a:cs typeface="Times New Roman" pitchFamily="18" charset="0"/>
              </a:rPr>
              <a:t>Private</a:t>
            </a:r>
            <a:r>
              <a:rPr lang="en-US" sz="1600" dirty="0">
                <a:latin typeface="Times New Roman" pitchFamily="18" charset="0"/>
                <a:cs typeface="Times New Roman" pitchFamily="18" charset="0"/>
              </a:rPr>
              <a:t> room type.</a:t>
            </a:r>
          </a:p>
          <a:p>
            <a:pPr>
              <a:lnSpc>
                <a:spcPct val="150000"/>
              </a:lnSpc>
              <a:buFont typeface="Arial" pitchFamily="34" charset="0"/>
              <a:buChar char="•"/>
            </a:pPr>
            <a:r>
              <a:rPr lang="en-US" sz="1600" b="1" dirty="0">
                <a:latin typeface="Times New Roman" pitchFamily="18" charset="0"/>
                <a:cs typeface="Times New Roman" pitchFamily="18" charset="0"/>
              </a:rPr>
              <a:t>Staten Island</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recieved</a:t>
            </a:r>
            <a:r>
              <a:rPr lang="en-US" sz="1600" dirty="0">
                <a:latin typeface="Times New Roman" pitchFamily="18" charset="0"/>
                <a:cs typeface="Times New Roman" pitchFamily="18" charset="0"/>
              </a:rPr>
              <a:t> lowest reviews for their </a:t>
            </a:r>
            <a:r>
              <a:rPr lang="en-US" sz="1600" b="1" dirty="0">
                <a:latin typeface="Times New Roman" pitchFamily="18" charset="0"/>
                <a:cs typeface="Times New Roman" pitchFamily="18" charset="0"/>
              </a:rPr>
              <a:t>Shared</a:t>
            </a:r>
            <a:r>
              <a:rPr lang="en-US" sz="1600" dirty="0">
                <a:latin typeface="Times New Roman" pitchFamily="18" charset="0"/>
                <a:cs typeface="Times New Roman" pitchFamily="18" charset="0"/>
              </a:rPr>
              <a:t> room type as compared to the other room type.</a:t>
            </a:r>
          </a:p>
          <a:p>
            <a:endParaRPr lang="en-US" dirty="0"/>
          </a:p>
        </p:txBody>
      </p:sp>
      <p:sp>
        <p:nvSpPr>
          <p:cNvPr id="5" name="object 3"/>
          <p:cNvSpPr/>
          <p:nvPr/>
        </p:nvSpPr>
        <p:spPr>
          <a:xfrm>
            <a:off x="1905" y="4800600"/>
            <a:ext cx="9142095" cy="342900"/>
          </a:xfrm>
          <a:custGeom>
            <a:avLst/>
            <a:gdLst/>
            <a:ahLst/>
            <a:cxnLst/>
            <a:rect l="l" t="t" r="r" b="b"/>
            <a:pathLst>
              <a:path w="9142095" h="342900">
                <a:moveTo>
                  <a:pt x="9141600" y="342899"/>
                </a:moveTo>
                <a:lnTo>
                  <a:pt x="0" y="342899"/>
                </a:lnTo>
                <a:lnTo>
                  <a:pt x="0" y="0"/>
                </a:lnTo>
                <a:lnTo>
                  <a:pt x="9141600" y="0"/>
                </a:lnTo>
                <a:lnTo>
                  <a:pt x="9141600" y="342899"/>
                </a:lnTo>
                <a:close/>
              </a:path>
            </a:pathLst>
          </a:custGeom>
          <a:solidFill>
            <a:schemeClr val="bg2">
              <a:lumMod val="25000"/>
            </a:scheme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6146" name="Picture 2"/>
          <p:cNvPicPr>
            <a:picLocks noChangeAspect="1" noChangeArrowheads="1"/>
          </p:cNvPicPr>
          <p:nvPr/>
        </p:nvPicPr>
        <p:blipFill>
          <a:blip r:embed="rId2"/>
          <a:srcRect/>
          <a:stretch>
            <a:fillRect/>
          </a:stretch>
        </p:blipFill>
        <p:spPr bwMode="auto">
          <a:xfrm>
            <a:off x="228600" y="514350"/>
            <a:ext cx="4956175" cy="3886200"/>
          </a:xfrm>
          <a:prstGeom prst="rect">
            <a:avLst/>
          </a:prstGeom>
          <a:noFill/>
          <a:ln w="9525">
            <a:noFill/>
            <a:miter lim="800000"/>
            <a:headEnd/>
            <a:tailEnd/>
          </a:ln>
          <a:effectLst/>
        </p:spPr>
      </p:pic>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33350"/>
            <a:ext cx="7620000" cy="1354217"/>
          </a:xfrm>
          <a:prstGeom prst="rect">
            <a:avLst/>
          </a:prstGeom>
          <a:noFill/>
        </p:spPr>
        <p:txBody>
          <a:bodyPr wrap="square" rtlCol="0">
            <a:spAutoFit/>
          </a:bodyPr>
          <a:lstStyle/>
          <a:p>
            <a:pPr marL="342900" indent="-342900"/>
            <a:r>
              <a:rPr lang="en-US" sz="1600" dirty="0" smtClean="0">
                <a:latin typeface="Times New Roman" pitchFamily="18" charset="0"/>
                <a:cs typeface="Times New Roman" pitchFamily="18" charset="0"/>
              </a:rPr>
              <a:t>4. </a:t>
            </a:r>
            <a:r>
              <a:rPr lang="en-US" sz="1600" dirty="0">
                <a:latin typeface="Times New Roman" pitchFamily="18" charset="0"/>
                <a:cs typeface="Times New Roman" pitchFamily="18" charset="0"/>
              </a:rPr>
              <a:t>How does the availability of the room vary throughout </a:t>
            </a:r>
            <a:r>
              <a:rPr lang="en-US" sz="1600" dirty="0" err="1">
                <a:latin typeface="Times New Roman" pitchFamily="18" charset="0"/>
                <a:cs typeface="Times New Roman" pitchFamily="18" charset="0"/>
              </a:rPr>
              <a:t>neighbourhoods</a:t>
            </a:r>
            <a:r>
              <a:rPr lang="en-US" sz="1600" dirty="0">
                <a:latin typeface="Times New Roman" pitchFamily="18" charset="0"/>
                <a:cs typeface="Times New Roman" pitchFamily="18" charset="0"/>
              </a:rPr>
              <a:t> &amp; room type?</a:t>
            </a:r>
          </a:p>
          <a:p>
            <a:pPr marL="342900" indent="-342900"/>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marL="342900" indent="-342900"/>
            <a:endParaRPr lang="en-US" sz="1600" dirty="0" smtClean="0">
              <a:latin typeface="Times New Roman" pitchFamily="18" charset="0"/>
              <a:cs typeface="Times New Roman" pitchFamily="18" charset="0"/>
            </a:endParaRPr>
          </a:p>
          <a:p>
            <a:pPr marL="342900" indent="-342900">
              <a:buFont typeface="+mj-lt"/>
              <a:buAutoNum type="arabicPeriod"/>
            </a:pPr>
            <a:endParaRPr lang="en-US" sz="1600" dirty="0" smtClean="0">
              <a:latin typeface="Times New Roman" pitchFamily="18" charset="0"/>
              <a:cs typeface="Times New Roman" pitchFamily="18" charset="0"/>
            </a:endParaRPr>
          </a:p>
          <a:p>
            <a:endParaRPr lang="en-US" dirty="0"/>
          </a:p>
        </p:txBody>
      </p:sp>
      <p:sp>
        <p:nvSpPr>
          <p:cNvPr id="4" name="TextBox 3"/>
          <p:cNvSpPr txBox="1"/>
          <p:nvPr/>
        </p:nvSpPr>
        <p:spPr>
          <a:xfrm>
            <a:off x="5410200" y="666750"/>
            <a:ext cx="3429000" cy="2585323"/>
          </a:xfrm>
          <a:prstGeom prst="rect">
            <a:avLst/>
          </a:prstGeom>
          <a:noFill/>
        </p:spPr>
        <p:txBody>
          <a:bodyPr wrap="square" rtlCol="0">
            <a:spAutoFit/>
          </a:bodyPr>
          <a:lstStyle/>
          <a:p>
            <a:pPr>
              <a:lnSpc>
                <a:spcPct val="150000"/>
              </a:lnSpc>
            </a:pPr>
            <a:r>
              <a:rPr lang="en-US" sz="1600" b="1" dirty="0">
                <a:latin typeface="Times New Roman" pitchFamily="18" charset="0"/>
                <a:cs typeface="Times New Roman" pitchFamily="18" charset="0"/>
              </a:rPr>
              <a:t>Insights:</a:t>
            </a:r>
            <a:endParaRPr lang="en-US" sz="1600" dirty="0">
              <a:latin typeface="Times New Roman" pitchFamily="18" charset="0"/>
              <a:cs typeface="Times New Roman" pitchFamily="18" charset="0"/>
            </a:endParaRPr>
          </a:p>
          <a:p>
            <a:pPr>
              <a:lnSpc>
                <a:spcPct val="150000"/>
              </a:lnSpc>
            </a:pPr>
            <a:r>
              <a:rPr lang="en-US" sz="1600" dirty="0">
                <a:latin typeface="Times New Roman" pitchFamily="18" charset="0"/>
                <a:cs typeface="Times New Roman" pitchFamily="18" charset="0"/>
              </a:rPr>
              <a:t>The </a:t>
            </a:r>
            <a:r>
              <a:rPr lang="en-US" sz="1600" b="1" dirty="0">
                <a:latin typeface="Times New Roman" pitchFamily="18" charset="0"/>
                <a:cs typeface="Times New Roman" pitchFamily="18" charset="0"/>
              </a:rPr>
              <a:t>Private</a:t>
            </a:r>
            <a:r>
              <a:rPr lang="en-US" sz="1600" dirty="0">
                <a:latin typeface="Times New Roman" pitchFamily="18" charset="0"/>
                <a:cs typeface="Times New Roman" pitchFamily="18" charset="0"/>
              </a:rPr>
              <a:t> room type for </a:t>
            </a:r>
            <a:r>
              <a:rPr lang="en-US" sz="1600" b="1" dirty="0">
                <a:latin typeface="Times New Roman" pitchFamily="18" charset="0"/>
                <a:cs typeface="Times New Roman" pitchFamily="18" charset="0"/>
              </a:rPr>
              <a:t>Staten Island</a:t>
            </a:r>
            <a:r>
              <a:rPr lang="en-US" sz="1600" dirty="0">
                <a:latin typeface="Times New Roman" pitchFamily="18" charset="0"/>
                <a:cs typeface="Times New Roman" pitchFamily="18" charset="0"/>
              </a:rPr>
              <a:t> are most available room type whereas the </a:t>
            </a:r>
            <a:r>
              <a:rPr lang="en-US" sz="1600" b="1" dirty="0">
                <a:latin typeface="Times New Roman" pitchFamily="18" charset="0"/>
                <a:cs typeface="Times New Roman" pitchFamily="18" charset="0"/>
              </a:rPr>
              <a:t>Shared</a:t>
            </a:r>
            <a:r>
              <a:rPr lang="en-US" sz="1600" dirty="0">
                <a:latin typeface="Times New Roman" pitchFamily="18" charset="0"/>
                <a:cs typeface="Times New Roman" pitchFamily="18" charset="0"/>
              </a:rPr>
              <a:t> room type for </a:t>
            </a:r>
            <a:r>
              <a:rPr lang="en-US" sz="1600" b="1" dirty="0">
                <a:latin typeface="Times New Roman" pitchFamily="18" charset="0"/>
                <a:cs typeface="Times New Roman" pitchFamily="18" charset="0"/>
              </a:rPr>
              <a:t>Staten Island</a:t>
            </a:r>
            <a:r>
              <a:rPr lang="en-US" sz="1600" dirty="0">
                <a:latin typeface="Times New Roman" pitchFamily="18" charset="0"/>
                <a:cs typeface="Times New Roman" pitchFamily="18" charset="0"/>
              </a:rPr>
              <a:t> is most busiest room type.</a:t>
            </a:r>
          </a:p>
          <a:p>
            <a:endParaRPr lang="en-US" dirty="0"/>
          </a:p>
        </p:txBody>
      </p:sp>
      <p:sp>
        <p:nvSpPr>
          <p:cNvPr id="5" name="object 3"/>
          <p:cNvSpPr/>
          <p:nvPr/>
        </p:nvSpPr>
        <p:spPr>
          <a:xfrm>
            <a:off x="1905" y="4800600"/>
            <a:ext cx="9142095" cy="342900"/>
          </a:xfrm>
          <a:custGeom>
            <a:avLst/>
            <a:gdLst/>
            <a:ahLst/>
            <a:cxnLst/>
            <a:rect l="l" t="t" r="r" b="b"/>
            <a:pathLst>
              <a:path w="9142095" h="342900">
                <a:moveTo>
                  <a:pt x="9141600" y="342899"/>
                </a:moveTo>
                <a:lnTo>
                  <a:pt x="0" y="342899"/>
                </a:lnTo>
                <a:lnTo>
                  <a:pt x="0" y="0"/>
                </a:lnTo>
                <a:lnTo>
                  <a:pt x="9141600" y="0"/>
                </a:lnTo>
                <a:lnTo>
                  <a:pt x="9141600" y="342899"/>
                </a:lnTo>
                <a:close/>
              </a:path>
            </a:pathLst>
          </a:custGeom>
          <a:solidFill>
            <a:schemeClr val="bg2">
              <a:lumMod val="25000"/>
            </a:scheme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7170" name="Picture 2"/>
          <p:cNvPicPr>
            <a:picLocks noChangeAspect="1" noChangeArrowheads="1"/>
          </p:cNvPicPr>
          <p:nvPr/>
        </p:nvPicPr>
        <p:blipFill>
          <a:blip r:embed="rId2"/>
          <a:srcRect/>
          <a:stretch>
            <a:fillRect/>
          </a:stretch>
        </p:blipFill>
        <p:spPr bwMode="auto">
          <a:xfrm>
            <a:off x="228600" y="590550"/>
            <a:ext cx="5178425" cy="3887787"/>
          </a:xfrm>
          <a:prstGeom prst="rect">
            <a:avLst/>
          </a:prstGeom>
          <a:noFill/>
          <a:ln w="9525">
            <a:noFill/>
            <a:miter lim="800000"/>
            <a:headEnd/>
            <a:tailEnd/>
          </a:ln>
          <a:effectLst/>
        </p:spPr>
      </p:pic>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33350"/>
            <a:ext cx="7620000" cy="1600438"/>
          </a:xfrm>
          <a:prstGeom prst="rect">
            <a:avLst/>
          </a:prstGeom>
          <a:noFill/>
        </p:spPr>
        <p:txBody>
          <a:bodyPr wrap="square" rtlCol="0">
            <a:spAutoFit/>
          </a:bodyPr>
          <a:lstStyle/>
          <a:p>
            <a:pPr marL="342900" indent="-342900"/>
            <a:r>
              <a:rPr lang="en-US" sz="1600" dirty="0" smtClean="0">
                <a:latin typeface="Times New Roman" pitchFamily="18" charset="0"/>
                <a:cs typeface="Times New Roman" pitchFamily="18" charset="0"/>
              </a:rPr>
              <a:t>5. </a:t>
            </a:r>
            <a:r>
              <a:rPr lang="en-US" sz="1600" dirty="0">
                <a:latin typeface="Times New Roman" pitchFamily="18" charset="0"/>
                <a:cs typeface="Times New Roman" pitchFamily="18" charset="0"/>
              </a:rPr>
              <a:t>What is the relation between the number of reviews and price for different room types?</a:t>
            </a:r>
          </a:p>
          <a:p>
            <a:pPr marL="342900" indent="-342900"/>
            <a:endParaRPr lang="en-US" sz="1600" dirty="0">
              <a:latin typeface="Times New Roman" pitchFamily="18" charset="0"/>
              <a:cs typeface="Times New Roman" pitchFamily="18" charset="0"/>
            </a:endParaRPr>
          </a:p>
          <a:p>
            <a:pPr marL="342900" indent="-342900"/>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marL="342900" indent="-342900"/>
            <a:endParaRPr lang="en-US" sz="1600" dirty="0" smtClean="0">
              <a:latin typeface="Times New Roman" pitchFamily="18" charset="0"/>
              <a:cs typeface="Times New Roman" pitchFamily="18" charset="0"/>
            </a:endParaRPr>
          </a:p>
          <a:p>
            <a:pPr marL="342900" indent="-342900">
              <a:buFont typeface="+mj-lt"/>
              <a:buAutoNum type="arabicPeriod"/>
            </a:pPr>
            <a:endParaRPr lang="en-US" sz="1600" dirty="0" smtClean="0">
              <a:latin typeface="Times New Roman" pitchFamily="18" charset="0"/>
              <a:cs typeface="Times New Roman" pitchFamily="18" charset="0"/>
            </a:endParaRPr>
          </a:p>
          <a:p>
            <a:endParaRPr lang="en-US" dirty="0"/>
          </a:p>
        </p:txBody>
      </p:sp>
      <p:sp>
        <p:nvSpPr>
          <p:cNvPr id="4" name="TextBox 3"/>
          <p:cNvSpPr txBox="1"/>
          <p:nvPr/>
        </p:nvSpPr>
        <p:spPr>
          <a:xfrm>
            <a:off x="5486400" y="590550"/>
            <a:ext cx="3429000" cy="3693319"/>
          </a:xfrm>
          <a:prstGeom prst="rect">
            <a:avLst/>
          </a:prstGeom>
          <a:noFill/>
        </p:spPr>
        <p:txBody>
          <a:bodyPr wrap="square" rtlCol="0">
            <a:spAutoFit/>
          </a:bodyPr>
          <a:lstStyle/>
          <a:p>
            <a:pPr>
              <a:lnSpc>
                <a:spcPct val="150000"/>
              </a:lnSpc>
            </a:pPr>
            <a:r>
              <a:rPr lang="en-US" sz="1600" b="1" dirty="0">
                <a:latin typeface="Times New Roman" pitchFamily="18" charset="0"/>
                <a:cs typeface="Times New Roman" pitchFamily="18" charset="0"/>
              </a:rPr>
              <a:t>Insights:</a:t>
            </a:r>
            <a:endParaRPr lang="en-US" sz="1600" dirty="0">
              <a:latin typeface="Times New Roman" pitchFamily="18" charset="0"/>
              <a:cs typeface="Times New Roman" pitchFamily="18" charset="0"/>
            </a:endParaRPr>
          </a:p>
          <a:p>
            <a:pPr>
              <a:lnSpc>
                <a:spcPct val="150000"/>
              </a:lnSpc>
              <a:buFont typeface="Arial" pitchFamily="34" charset="0"/>
              <a:buChar char="•"/>
            </a:pPr>
            <a:r>
              <a:rPr lang="en-US" sz="1600" dirty="0">
                <a:latin typeface="Times New Roman" pitchFamily="18" charset="0"/>
                <a:cs typeface="Times New Roman" pitchFamily="18" charset="0"/>
              </a:rPr>
              <a:t>The </a:t>
            </a:r>
            <a:r>
              <a:rPr lang="en-US" sz="1600" b="1" dirty="0">
                <a:latin typeface="Times New Roman" pitchFamily="18" charset="0"/>
                <a:cs typeface="Times New Roman" pitchFamily="18" charset="0"/>
              </a:rPr>
              <a:t>number of reviews</a:t>
            </a:r>
            <a:r>
              <a:rPr lang="en-US" sz="1600" dirty="0">
                <a:latin typeface="Times New Roman" pitchFamily="18" charset="0"/>
                <a:cs typeface="Times New Roman" pitchFamily="18" charset="0"/>
              </a:rPr>
              <a:t> given by the customers decreases when the </a:t>
            </a:r>
            <a:r>
              <a:rPr lang="en-US" sz="1600" b="1" dirty="0">
                <a:latin typeface="Times New Roman" pitchFamily="18" charset="0"/>
                <a:cs typeface="Times New Roman" pitchFamily="18" charset="0"/>
              </a:rPr>
              <a:t>price</a:t>
            </a:r>
            <a:r>
              <a:rPr lang="en-US" sz="1600" dirty="0">
                <a:latin typeface="Times New Roman" pitchFamily="18" charset="0"/>
                <a:cs typeface="Times New Roman" pitchFamily="18" charset="0"/>
              </a:rPr>
              <a:t> of the room type is huge. Similarly, the </a:t>
            </a:r>
            <a:r>
              <a:rPr lang="en-US" sz="1600" b="1" dirty="0">
                <a:latin typeface="Times New Roman" pitchFamily="18" charset="0"/>
                <a:cs typeface="Times New Roman" pitchFamily="18" charset="0"/>
              </a:rPr>
              <a:t>number of reviews</a:t>
            </a:r>
            <a:r>
              <a:rPr lang="en-US" sz="1600" dirty="0">
                <a:latin typeface="Times New Roman" pitchFamily="18" charset="0"/>
                <a:cs typeface="Times New Roman" pitchFamily="18" charset="0"/>
              </a:rPr>
              <a:t> increases when the </a:t>
            </a:r>
            <a:r>
              <a:rPr lang="en-US" sz="1600" b="1" dirty="0">
                <a:latin typeface="Times New Roman" pitchFamily="18" charset="0"/>
                <a:cs typeface="Times New Roman" pitchFamily="18" charset="0"/>
              </a:rPr>
              <a:t>price</a:t>
            </a:r>
            <a:r>
              <a:rPr lang="en-US" sz="1600" dirty="0">
                <a:latin typeface="Times New Roman" pitchFamily="18" charset="0"/>
                <a:cs typeface="Times New Roman" pitchFamily="18" charset="0"/>
              </a:rPr>
              <a:t> of the room gets decreased.</a:t>
            </a:r>
          </a:p>
          <a:p>
            <a:pPr>
              <a:lnSpc>
                <a:spcPct val="150000"/>
              </a:lnSpc>
              <a:buFont typeface="Arial" pitchFamily="34" charset="0"/>
              <a:buChar char="•"/>
            </a:pPr>
            <a:r>
              <a:rPr lang="en-US" sz="1600" dirty="0">
                <a:latin typeface="Times New Roman" pitchFamily="18" charset="0"/>
                <a:cs typeface="Times New Roman" pitchFamily="18" charset="0"/>
              </a:rPr>
              <a:t>This trend shows that cheaper rooms have more guests as compared to the expensive rooms.</a:t>
            </a:r>
          </a:p>
          <a:p>
            <a:endParaRPr lang="en-US" dirty="0" smtClean="0"/>
          </a:p>
        </p:txBody>
      </p:sp>
      <p:sp>
        <p:nvSpPr>
          <p:cNvPr id="5" name="object 3"/>
          <p:cNvSpPr/>
          <p:nvPr/>
        </p:nvSpPr>
        <p:spPr>
          <a:xfrm>
            <a:off x="1905" y="4800600"/>
            <a:ext cx="9142095" cy="342900"/>
          </a:xfrm>
          <a:custGeom>
            <a:avLst/>
            <a:gdLst/>
            <a:ahLst/>
            <a:cxnLst/>
            <a:rect l="l" t="t" r="r" b="b"/>
            <a:pathLst>
              <a:path w="9142095" h="342900">
                <a:moveTo>
                  <a:pt x="9141600" y="342899"/>
                </a:moveTo>
                <a:lnTo>
                  <a:pt x="0" y="342899"/>
                </a:lnTo>
                <a:lnTo>
                  <a:pt x="0" y="0"/>
                </a:lnTo>
                <a:lnTo>
                  <a:pt x="9141600" y="0"/>
                </a:lnTo>
                <a:lnTo>
                  <a:pt x="9141600" y="342899"/>
                </a:lnTo>
                <a:close/>
              </a:path>
            </a:pathLst>
          </a:custGeom>
          <a:solidFill>
            <a:schemeClr val="bg2">
              <a:lumMod val="25000"/>
            </a:scheme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8194" name="Picture 2"/>
          <p:cNvPicPr>
            <a:picLocks noChangeAspect="1" noChangeArrowheads="1"/>
          </p:cNvPicPr>
          <p:nvPr/>
        </p:nvPicPr>
        <p:blipFill>
          <a:blip r:embed="rId2"/>
          <a:srcRect/>
          <a:stretch>
            <a:fillRect/>
          </a:stretch>
        </p:blipFill>
        <p:spPr bwMode="auto">
          <a:xfrm>
            <a:off x="228601" y="590550"/>
            <a:ext cx="5181600" cy="3657600"/>
          </a:xfrm>
          <a:prstGeom prst="rect">
            <a:avLst/>
          </a:prstGeom>
          <a:noFill/>
          <a:ln w="9525">
            <a:noFill/>
            <a:miter lim="800000"/>
            <a:headEnd/>
            <a:tailEnd/>
          </a:ln>
          <a:effectLst/>
        </p:spPr>
      </p:pic>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33350"/>
            <a:ext cx="8991600" cy="1846659"/>
          </a:xfrm>
          <a:prstGeom prst="rect">
            <a:avLst/>
          </a:prstGeom>
          <a:noFill/>
        </p:spPr>
        <p:txBody>
          <a:bodyPr wrap="square" rtlCol="0">
            <a:spAutoFit/>
          </a:bodyPr>
          <a:lstStyle/>
          <a:p>
            <a:pPr marL="342900" indent="-342900"/>
            <a:r>
              <a:rPr lang="en-US" sz="1600" dirty="0" smtClean="0">
                <a:latin typeface="Times New Roman" pitchFamily="18" charset="0"/>
                <a:cs typeface="Times New Roman" pitchFamily="18" charset="0"/>
              </a:rPr>
              <a:t>6. </a:t>
            </a:r>
            <a:r>
              <a:rPr lang="en-US" sz="1600" dirty="0">
                <a:latin typeface="Times New Roman" pitchFamily="18" charset="0"/>
                <a:cs typeface="Times New Roman" pitchFamily="18" charset="0"/>
              </a:rPr>
              <a:t>What is the location of availability of rooms according to their given latitudes &amp; longitudes?</a:t>
            </a:r>
          </a:p>
          <a:p>
            <a:pPr marL="342900" indent="-342900"/>
            <a:endParaRPr lang="en-US" sz="1600" dirty="0">
              <a:latin typeface="Times New Roman" pitchFamily="18" charset="0"/>
              <a:cs typeface="Times New Roman" pitchFamily="18" charset="0"/>
            </a:endParaRPr>
          </a:p>
          <a:p>
            <a:pPr marL="342900" indent="-342900"/>
            <a:endParaRPr lang="en-US" sz="1600" dirty="0">
              <a:latin typeface="Times New Roman" pitchFamily="18" charset="0"/>
              <a:cs typeface="Times New Roman" pitchFamily="18" charset="0"/>
            </a:endParaRPr>
          </a:p>
          <a:p>
            <a:pPr marL="342900" indent="-342900"/>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marL="342900" indent="-342900"/>
            <a:endParaRPr lang="en-US" sz="1600" dirty="0" smtClean="0">
              <a:latin typeface="Times New Roman" pitchFamily="18" charset="0"/>
              <a:cs typeface="Times New Roman" pitchFamily="18" charset="0"/>
            </a:endParaRPr>
          </a:p>
          <a:p>
            <a:pPr marL="342900" indent="-342900">
              <a:buFont typeface="+mj-lt"/>
              <a:buAutoNum type="arabicPeriod"/>
            </a:pPr>
            <a:endParaRPr lang="en-US" sz="1600" dirty="0" smtClean="0">
              <a:latin typeface="Times New Roman" pitchFamily="18" charset="0"/>
              <a:cs typeface="Times New Roman" pitchFamily="18" charset="0"/>
            </a:endParaRPr>
          </a:p>
          <a:p>
            <a:endParaRPr lang="en-US" dirty="0"/>
          </a:p>
        </p:txBody>
      </p:sp>
      <p:sp>
        <p:nvSpPr>
          <p:cNvPr id="4" name="TextBox 3"/>
          <p:cNvSpPr txBox="1"/>
          <p:nvPr/>
        </p:nvSpPr>
        <p:spPr>
          <a:xfrm>
            <a:off x="5486400" y="590550"/>
            <a:ext cx="3429000" cy="3231654"/>
          </a:xfrm>
          <a:prstGeom prst="rect">
            <a:avLst/>
          </a:prstGeom>
          <a:noFill/>
        </p:spPr>
        <p:txBody>
          <a:bodyPr wrap="square" rtlCol="0">
            <a:spAutoFit/>
          </a:bodyPr>
          <a:lstStyle/>
          <a:p>
            <a:pPr>
              <a:lnSpc>
                <a:spcPct val="150000"/>
              </a:lnSpc>
            </a:pPr>
            <a:r>
              <a:rPr lang="en-US" sz="1600" b="1" dirty="0">
                <a:latin typeface="Times New Roman" pitchFamily="18" charset="0"/>
                <a:cs typeface="Times New Roman" pitchFamily="18" charset="0"/>
              </a:rPr>
              <a:t>Insights:</a:t>
            </a:r>
            <a:endParaRPr lang="en-US" sz="1600" dirty="0">
              <a:latin typeface="Times New Roman" pitchFamily="18" charset="0"/>
              <a:cs typeface="Times New Roman" pitchFamily="18" charset="0"/>
            </a:endParaRPr>
          </a:p>
          <a:p>
            <a:pPr>
              <a:lnSpc>
                <a:spcPct val="150000"/>
              </a:lnSpc>
            </a:pPr>
            <a:r>
              <a:rPr lang="en-US" sz="1600" dirty="0">
                <a:latin typeface="Times New Roman" pitchFamily="18" charset="0"/>
                <a:cs typeface="Times New Roman" pitchFamily="18" charset="0"/>
              </a:rPr>
              <a:t>From the chart, it is clearly visible that the center location of the city remains the busiest as the availability of the rooms as very less whereas the outer portion of the city remains mostly available throughout the year.</a:t>
            </a:r>
          </a:p>
          <a:p>
            <a:r>
              <a:rPr lang="en-US" dirty="0" smtClean="0"/>
              <a:t/>
            </a:r>
            <a:br>
              <a:rPr lang="en-US" dirty="0" smtClean="0"/>
            </a:br>
            <a:endParaRPr lang="en-US" dirty="0" smtClean="0"/>
          </a:p>
        </p:txBody>
      </p:sp>
      <p:sp>
        <p:nvSpPr>
          <p:cNvPr id="5" name="object 3"/>
          <p:cNvSpPr/>
          <p:nvPr/>
        </p:nvSpPr>
        <p:spPr>
          <a:xfrm>
            <a:off x="1905" y="4800600"/>
            <a:ext cx="9142095" cy="342900"/>
          </a:xfrm>
          <a:custGeom>
            <a:avLst/>
            <a:gdLst/>
            <a:ahLst/>
            <a:cxnLst/>
            <a:rect l="l" t="t" r="r" b="b"/>
            <a:pathLst>
              <a:path w="9142095" h="342900">
                <a:moveTo>
                  <a:pt x="9141600" y="342899"/>
                </a:moveTo>
                <a:lnTo>
                  <a:pt x="0" y="342899"/>
                </a:lnTo>
                <a:lnTo>
                  <a:pt x="0" y="0"/>
                </a:lnTo>
                <a:lnTo>
                  <a:pt x="9141600" y="0"/>
                </a:lnTo>
                <a:lnTo>
                  <a:pt x="9141600" y="342899"/>
                </a:lnTo>
                <a:close/>
              </a:path>
            </a:pathLst>
          </a:custGeom>
          <a:solidFill>
            <a:schemeClr val="bg2">
              <a:lumMod val="25000"/>
            </a:scheme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9218" name="Picture 2"/>
          <p:cNvPicPr>
            <a:picLocks noChangeAspect="1" noChangeArrowheads="1"/>
          </p:cNvPicPr>
          <p:nvPr/>
        </p:nvPicPr>
        <p:blipFill>
          <a:blip r:embed="rId2"/>
          <a:srcRect/>
          <a:stretch>
            <a:fillRect/>
          </a:stretch>
        </p:blipFill>
        <p:spPr bwMode="auto">
          <a:xfrm>
            <a:off x="228600" y="590550"/>
            <a:ext cx="4999037" cy="3786187"/>
          </a:xfrm>
          <a:prstGeom prst="rect">
            <a:avLst/>
          </a:prstGeom>
          <a:noFill/>
          <a:ln w="9525">
            <a:noFill/>
            <a:miter lim="800000"/>
            <a:headEnd/>
            <a:tailEnd/>
          </a:ln>
          <a:effectLst/>
        </p:spPr>
      </p:pic>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33350"/>
            <a:ext cx="8991600" cy="2092881"/>
          </a:xfrm>
          <a:prstGeom prst="rect">
            <a:avLst/>
          </a:prstGeom>
          <a:noFill/>
        </p:spPr>
        <p:txBody>
          <a:bodyPr wrap="square" rtlCol="0">
            <a:spAutoFit/>
          </a:bodyPr>
          <a:lstStyle/>
          <a:p>
            <a:pPr marL="342900" indent="-342900"/>
            <a:r>
              <a:rPr lang="en-US" sz="1600" dirty="0" smtClean="0">
                <a:latin typeface="Times New Roman" pitchFamily="18" charset="0"/>
                <a:cs typeface="Times New Roman" pitchFamily="18" charset="0"/>
              </a:rPr>
              <a:t>7. </a:t>
            </a:r>
            <a:r>
              <a:rPr lang="en-US" sz="1600" dirty="0">
                <a:latin typeface="Times New Roman" pitchFamily="18" charset="0"/>
                <a:cs typeface="Times New Roman" pitchFamily="18" charset="0"/>
              </a:rPr>
              <a:t>The relation between average minimum nights with </a:t>
            </a:r>
            <a:r>
              <a:rPr lang="en-US" sz="1600" dirty="0" err="1">
                <a:latin typeface="Times New Roman" pitchFamily="18" charset="0"/>
                <a:cs typeface="Times New Roman" pitchFamily="18" charset="0"/>
              </a:rPr>
              <a:t>neighbourhood</a:t>
            </a:r>
            <a:r>
              <a:rPr lang="en-US" sz="1600" dirty="0">
                <a:latin typeface="Times New Roman" pitchFamily="18" charset="0"/>
                <a:cs typeface="Times New Roman" pitchFamily="18" charset="0"/>
              </a:rPr>
              <a:t> groups and room type.</a:t>
            </a:r>
          </a:p>
          <a:p>
            <a:pPr marL="342900" indent="-342900"/>
            <a:endParaRPr lang="en-US" sz="1600" dirty="0">
              <a:latin typeface="Times New Roman" pitchFamily="18" charset="0"/>
              <a:cs typeface="Times New Roman" pitchFamily="18" charset="0"/>
            </a:endParaRPr>
          </a:p>
          <a:p>
            <a:pPr marL="342900" indent="-342900"/>
            <a:endParaRPr lang="en-US" sz="1600" dirty="0">
              <a:latin typeface="Times New Roman" pitchFamily="18" charset="0"/>
              <a:cs typeface="Times New Roman" pitchFamily="18" charset="0"/>
            </a:endParaRPr>
          </a:p>
          <a:p>
            <a:pPr marL="342900" indent="-342900"/>
            <a:endParaRPr lang="en-US" sz="1600" dirty="0">
              <a:latin typeface="Times New Roman" pitchFamily="18" charset="0"/>
              <a:cs typeface="Times New Roman" pitchFamily="18" charset="0"/>
            </a:endParaRPr>
          </a:p>
          <a:p>
            <a:pPr marL="342900" indent="-342900"/>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marL="342900" indent="-342900"/>
            <a:endParaRPr lang="en-US" sz="1600" dirty="0" smtClean="0">
              <a:latin typeface="Times New Roman" pitchFamily="18" charset="0"/>
              <a:cs typeface="Times New Roman" pitchFamily="18" charset="0"/>
            </a:endParaRPr>
          </a:p>
          <a:p>
            <a:pPr marL="342900" indent="-342900">
              <a:buFont typeface="+mj-lt"/>
              <a:buAutoNum type="arabicPeriod"/>
            </a:pPr>
            <a:endParaRPr lang="en-US" sz="1600" dirty="0" smtClean="0">
              <a:latin typeface="Times New Roman" pitchFamily="18" charset="0"/>
              <a:cs typeface="Times New Roman" pitchFamily="18" charset="0"/>
            </a:endParaRPr>
          </a:p>
          <a:p>
            <a:endParaRPr lang="en-US" dirty="0"/>
          </a:p>
        </p:txBody>
      </p:sp>
      <p:sp>
        <p:nvSpPr>
          <p:cNvPr id="4" name="TextBox 3"/>
          <p:cNvSpPr txBox="1"/>
          <p:nvPr/>
        </p:nvSpPr>
        <p:spPr>
          <a:xfrm>
            <a:off x="5486400" y="434519"/>
            <a:ext cx="3429000" cy="4708981"/>
          </a:xfrm>
          <a:prstGeom prst="rect">
            <a:avLst/>
          </a:prstGeom>
          <a:noFill/>
        </p:spPr>
        <p:txBody>
          <a:bodyPr wrap="square" rtlCol="0">
            <a:spAutoFit/>
          </a:bodyPr>
          <a:lstStyle/>
          <a:p>
            <a:pPr>
              <a:lnSpc>
                <a:spcPct val="150000"/>
              </a:lnSpc>
            </a:pPr>
            <a:r>
              <a:rPr lang="en-US" sz="1600" b="1" dirty="0">
                <a:latin typeface="Times New Roman" pitchFamily="18" charset="0"/>
                <a:cs typeface="Times New Roman" pitchFamily="18" charset="0"/>
              </a:rPr>
              <a:t>Insights:</a:t>
            </a:r>
            <a:endParaRPr lang="en-US" sz="1600" dirty="0">
              <a:latin typeface="Times New Roman" pitchFamily="18" charset="0"/>
              <a:cs typeface="Times New Roman" pitchFamily="18" charset="0"/>
            </a:endParaRPr>
          </a:p>
          <a:p>
            <a:pPr>
              <a:lnSpc>
                <a:spcPct val="150000"/>
              </a:lnSpc>
              <a:buFont typeface="Arial" pitchFamily="34" charset="0"/>
              <a:buChar char="•"/>
            </a:pPr>
            <a:r>
              <a:rPr lang="en-US" sz="1600" dirty="0">
                <a:latin typeface="Times New Roman" pitchFamily="18" charset="0"/>
                <a:cs typeface="Times New Roman" pitchFamily="18" charset="0"/>
              </a:rPr>
              <a:t>From the chart, it is clearly visible that </a:t>
            </a:r>
            <a:r>
              <a:rPr lang="en-US" sz="1600" b="1" dirty="0">
                <a:latin typeface="Times New Roman" pitchFamily="18" charset="0"/>
                <a:cs typeface="Times New Roman" pitchFamily="18" charset="0"/>
              </a:rPr>
              <a:t>Manhattan</a:t>
            </a:r>
            <a:r>
              <a:rPr lang="en-US" sz="1600" dirty="0">
                <a:latin typeface="Times New Roman" pitchFamily="18" charset="0"/>
                <a:cs typeface="Times New Roman" pitchFamily="18" charset="0"/>
              </a:rPr>
              <a:t> have maximum average minimum night (10.54) restriction policy for their </a:t>
            </a:r>
            <a:r>
              <a:rPr lang="en-US" sz="1600" b="1" dirty="0">
                <a:latin typeface="Times New Roman" pitchFamily="18" charset="0"/>
                <a:cs typeface="Times New Roman" pitchFamily="18" charset="0"/>
              </a:rPr>
              <a:t>Entire home/Apt</a:t>
            </a:r>
            <a:r>
              <a:rPr lang="en-US" sz="1600" dirty="0">
                <a:latin typeface="Times New Roman" pitchFamily="18" charset="0"/>
                <a:cs typeface="Times New Roman" pitchFamily="18" charset="0"/>
              </a:rPr>
              <a:t> room type as compared to other groups.</a:t>
            </a:r>
          </a:p>
          <a:p>
            <a:pPr>
              <a:lnSpc>
                <a:spcPct val="150000"/>
              </a:lnSpc>
              <a:buFont typeface="Arial" pitchFamily="34" charset="0"/>
              <a:buChar char="•"/>
            </a:pPr>
            <a:r>
              <a:rPr lang="en-US" sz="1600" b="1" dirty="0">
                <a:latin typeface="Times New Roman" pitchFamily="18" charset="0"/>
                <a:cs typeface="Times New Roman" pitchFamily="18" charset="0"/>
              </a:rPr>
              <a:t>Staten Island</a:t>
            </a:r>
            <a:r>
              <a:rPr lang="en-US" sz="1600" dirty="0">
                <a:latin typeface="Times New Roman" pitchFamily="18" charset="0"/>
                <a:cs typeface="Times New Roman" pitchFamily="18" charset="0"/>
              </a:rPr>
              <a:t> have less average minimum night restriction policy (2.33) for their </a:t>
            </a:r>
            <a:r>
              <a:rPr lang="en-US" sz="1600" b="1" dirty="0">
                <a:latin typeface="Times New Roman" pitchFamily="18" charset="0"/>
                <a:cs typeface="Times New Roman" pitchFamily="18" charset="0"/>
              </a:rPr>
              <a:t>Shared</a:t>
            </a:r>
            <a:r>
              <a:rPr lang="en-US" sz="1600" dirty="0">
                <a:latin typeface="Times New Roman" pitchFamily="18" charset="0"/>
                <a:cs typeface="Times New Roman" pitchFamily="18" charset="0"/>
              </a:rPr>
              <a:t> room type as compared to other groups.</a:t>
            </a:r>
          </a:p>
          <a:p>
            <a:r>
              <a:rPr lang="en-US" dirty="0" smtClean="0"/>
              <a:t/>
            </a:r>
            <a:br>
              <a:rPr lang="en-US" dirty="0" smtClean="0"/>
            </a:br>
            <a:endParaRPr lang="en-US" dirty="0" smtClean="0"/>
          </a:p>
        </p:txBody>
      </p:sp>
      <p:sp>
        <p:nvSpPr>
          <p:cNvPr id="5" name="object 3"/>
          <p:cNvSpPr/>
          <p:nvPr/>
        </p:nvSpPr>
        <p:spPr>
          <a:xfrm>
            <a:off x="1905" y="4800600"/>
            <a:ext cx="9142095" cy="342900"/>
          </a:xfrm>
          <a:custGeom>
            <a:avLst/>
            <a:gdLst/>
            <a:ahLst/>
            <a:cxnLst/>
            <a:rect l="l" t="t" r="r" b="b"/>
            <a:pathLst>
              <a:path w="9142095" h="342900">
                <a:moveTo>
                  <a:pt x="9141600" y="342899"/>
                </a:moveTo>
                <a:lnTo>
                  <a:pt x="0" y="342899"/>
                </a:lnTo>
                <a:lnTo>
                  <a:pt x="0" y="0"/>
                </a:lnTo>
                <a:lnTo>
                  <a:pt x="9141600" y="0"/>
                </a:lnTo>
                <a:lnTo>
                  <a:pt x="9141600" y="342899"/>
                </a:lnTo>
                <a:close/>
              </a:path>
            </a:pathLst>
          </a:custGeom>
          <a:solidFill>
            <a:schemeClr val="bg2">
              <a:lumMod val="25000"/>
            </a:scheme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10242" name="Picture 2"/>
          <p:cNvPicPr>
            <a:picLocks noChangeAspect="1" noChangeArrowheads="1"/>
          </p:cNvPicPr>
          <p:nvPr/>
        </p:nvPicPr>
        <p:blipFill>
          <a:blip r:embed="rId2"/>
          <a:srcRect/>
          <a:stretch>
            <a:fillRect/>
          </a:stretch>
        </p:blipFill>
        <p:spPr bwMode="auto">
          <a:xfrm>
            <a:off x="152400" y="590550"/>
            <a:ext cx="5257801" cy="3733800"/>
          </a:xfrm>
          <a:prstGeom prst="rect">
            <a:avLst/>
          </a:prstGeom>
          <a:noFill/>
          <a:ln w="9525">
            <a:noFill/>
            <a:miter lim="800000"/>
            <a:headEnd/>
            <a:tailEnd/>
          </a:ln>
          <a:effectLst/>
        </p:spPr>
      </p:pic>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2381" y="4800590"/>
            <a:ext cx="9142095" cy="342900"/>
          </a:xfrm>
          <a:custGeom>
            <a:avLst/>
            <a:gdLst/>
            <a:ahLst/>
            <a:cxnLst/>
            <a:rect l="l" t="t" r="r" b="b"/>
            <a:pathLst>
              <a:path w="9142095" h="342900">
                <a:moveTo>
                  <a:pt x="9141600" y="342899"/>
                </a:moveTo>
                <a:lnTo>
                  <a:pt x="0" y="342899"/>
                </a:lnTo>
                <a:lnTo>
                  <a:pt x="0" y="0"/>
                </a:lnTo>
                <a:lnTo>
                  <a:pt x="9141600" y="0"/>
                </a:lnTo>
                <a:lnTo>
                  <a:pt x="9141600" y="342899"/>
                </a:lnTo>
                <a:close/>
              </a:path>
            </a:pathLst>
          </a:custGeom>
          <a:solidFill>
            <a:srgbClr val="BC572B"/>
          </a:solidFill>
        </p:spPr>
        <p:txBody>
          <a:bodyPr wrap="square" lIns="0" tIns="0" rIns="0" bIns="0" rtlCol="0"/>
          <a:lstStyle/>
          <a:p>
            <a:endParaRPr/>
          </a:p>
        </p:txBody>
      </p:sp>
      <p:sp>
        <p:nvSpPr>
          <p:cNvPr id="6" name="object 6"/>
          <p:cNvSpPr txBox="1"/>
          <p:nvPr/>
        </p:nvSpPr>
        <p:spPr>
          <a:xfrm>
            <a:off x="152400" y="666750"/>
            <a:ext cx="8947150" cy="3880549"/>
          </a:xfrm>
          <a:prstGeom prst="rect">
            <a:avLst/>
          </a:prstGeom>
        </p:spPr>
        <p:txBody>
          <a:bodyPr vert="horz" wrap="square" lIns="0" tIns="12700" rIns="0" bIns="0" rtlCol="0">
            <a:spAutoFit/>
          </a:bodyPr>
          <a:lstStyle/>
          <a:p>
            <a:pPr>
              <a:lnSpc>
                <a:spcPct val="150000"/>
              </a:lnSpc>
              <a:buFont typeface="Wingdings" pitchFamily="2" charset="2"/>
              <a:buChar char="q"/>
            </a:pPr>
            <a:r>
              <a:rPr lang="en-US" sz="1600" dirty="0">
                <a:latin typeface="Times New Roman" pitchFamily="18" charset="0"/>
                <a:cs typeface="Times New Roman" pitchFamily="18" charset="0"/>
              </a:rPr>
              <a:t>The San Francisco-based startup Airbnb was founded in 2007 when two hosts opened their residence to three visitors. Since then, the firm has expanded to over 4 million hosts and hosted over 1.5 billion guests in practically every nation.</a:t>
            </a:r>
          </a:p>
          <a:p>
            <a:pPr>
              <a:lnSpc>
                <a:spcPct val="150000"/>
              </a:lnSpc>
              <a:buFont typeface="Wingdings" pitchFamily="2" charset="2"/>
              <a:buChar char="q"/>
            </a:pPr>
            <a:r>
              <a:rPr lang="en-US" sz="1600" dirty="0">
                <a:latin typeface="Times New Roman" pitchFamily="18" charset="0"/>
                <a:cs typeface="Times New Roman" pitchFamily="18" charset="0"/>
              </a:rPr>
              <a:t>Airbnb serves as an online accommodation marketplace that links customers searching for short-term lodging with those wishing to lease out their properties. Airbnb gives hosts a comparatively simple method to make a little money from their homes.</a:t>
            </a:r>
          </a:p>
          <a:p>
            <a:pPr>
              <a:lnSpc>
                <a:spcPct val="150000"/>
              </a:lnSpc>
              <a:buFont typeface="Wingdings" pitchFamily="2" charset="2"/>
              <a:buChar char="q"/>
            </a:pPr>
            <a:r>
              <a:rPr lang="en-US" sz="1600" dirty="0">
                <a:latin typeface="Times New Roman" pitchFamily="18" charset="0"/>
                <a:cs typeface="Times New Roman" pitchFamily="18" charset="0"/>
              </a:rPr>
              <a:t>The basic premise of Airbnb is to connect locals with those who have extra space in their homes or apartments that they can rent out to tourists. With the security of knowing that a large firm will manage payments and provide other assistance, hosts utilizing the platform get to market their rentals to millions of individuals around the world.</a:t>
            </a:r>
          </a:p>
          <a:p>
            <a:pPr marL="431800" indent="-419100">
              <a:lnSpc>
                <a:spcPct val="100000"/>
              </a:lnSpc>
              <a:spcBef>
                <a:spcPts val="100"/>
              </a:spcBef>
              <a:buFont typeface="AoyagiKouzanFontT"/>
              <a:buChar char="➢"/>
              <a:tabLst>
                <a:tab pos="431165" algn="l"/>
                <a:tab pos="431800" algn="l"/>
                <a:tab pos="5763895" algn="l"/>
              </a:tabLst>
            </a:pPr>
            <a:endParaRPr sz="1050">
              <a:latin typeface="Arial"/>
              <a:cs typeface="Arial"/>
            </a:endParaRPr>
          </a:p>
        </p:txBody>
      </p:sp>
      <p:sp>
        <p:nvSpPr>
          <p:cNvPr id="10" name="object 3"/>
          <p:cNvSpPr/>
          <p:nvPr/>
        </p:nvSpPr>
        <p:spPr>
          <a:xfrm>
            <a:off x="1905" y="4800600"/>
            <a:ext cx="9142095" cy="342900"/>
          </a:xfrm>
          <a:custGeom>
            <a:avLst/>
            <a:gdLst/>
            <a:ahLst/>
            <a:cxnLst/>
            <a:rect l="l" t="t" r="r" b="b"/>
            <a:pathLst>
              <a:path w="9142095" h="342900">
                <a:moveTo>
                  <a:pt x="9141600" y="342899"/>
                </a:moveTo>
                <a:lnTo>
                  <a:pt x="0" y="342899"/>
                </a:lnTo>
                <a:lnTo>
                  <a:pt x="0" y="0"/>
                </a:lnTo>
                <a:lnTo>
                  <a:pt x="9141600" y="0"/>
                </a:lnTo>
                <a:lnTo>
                  <a:pt x="9141600" y="342899"/>
                </a:lnTo>
                <a:close/>
              </a:path>
            </a:pathLst>
          </a:custGeom>
          <a:solidFill>
            <a:schemeClr val="bg2">
              <a:lumMod val="25000"/>
            </a:scheme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 name="TextBox 10"/>
          <p:cNvSpPr txBox="1"/>
          <p:nvPr/>
        </p:nvSpPr>
        <p:spPr>
          <a:xfrm>
            <a:off x="76200" y="128885"/>
            <a:ext cx="39624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Introduction to Airbnb</a:t>
            </a:r>
            <a:endParaRPr lang="en-US" sz="2400" b="1" dirty="0">
              <a:latin typeface="Times New Roman" pitchFamily="18" charset="0"/>
              <a:cs typeface="Times New Roman" pitchFamily="18" charset="0"/>
            </a:endParaRPr>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33350"/>
            <a:ext cx="8991600" cy="2369880"/>
          </a:xfrm>
          <a:prstGeom prst="rect">
            <a:avLst/>
          </a:prstGeom>
          <a:noFill/>
        </p:spPr>
        <p:txBody>
          <a:bodyPr wrap="square" rtlCol="0">
            <a:spAutoFit/>
          </a:bodyPr>
          <a:lstStyle/>
          <a:p>
            <a:pPr marL="342900" indent="-342900"/>
            <a:r>
              <a:rPr lang="en-US" sz="1600" dirty="0" smtClean="0">
                <a:latin typeface="Times New Roman" pitchFamily="18" charset="0"/>
                <a:cs typeface="Times New Roman" pitchFamily="18" charset="0"/>
              </a:rPr>
              <a:t>8. </a:t>
            </a:r>
            <a:r>
              <a:rPr lang="en-US" sz="1600" dirty="0">
                <a:latin typeface="Times New Roman" pitchFamily="18" charset="0"/>
                <a:cs typeface="Times New Roman" pitchFamily="18" charset="0"/>
              </a:rPr>
              <a:t>The price distribution between different </a:t>
            </a:r>
            <a:r>
              <a:rPr lang="en-US" sz="1600" dirty="0" err="1">
                <a:latin typeface="Times New Roman" pitchFamily="18" charset="0"/>
                <a:cs typeface="Times New Roman" pitchFamily="18" charset="0"/>
              </a:rPr>
              <a:t>neighbourhood</a:t>
            </a:r>
            <a:r>
              <a:rPr lang="en-US" sz="1600" dirty="0">
                <a:latin typeface="Times New Roman" pitchFamily="18" charset="0"/>
                <a:cs typeface="Times New Roman" pitchFamily="18" charset="0"/>
              </a:rPr>
              <a:t> groups</a:t>
            </a:r>
          </a:p>
          <a:p>
            <a:pPr marL="342900" indent="-342900"/>
            <a:endParaRPr lang="en-US" sz="1600" dirty="0">
              <a:latin typeface="Times New Roman" pitchFamily="18" charset="0"/>
              <a:cs typeface="Times New Roman" pitchFamily="18" charset="0"/>
            </a:endParaRPr>
          </a:p>
          <a:p>
            <a:pPr marL="342900" indent="-342900"/>
            <a:endParaRPr lang="en-US" sz="1600" dirty="0">
              <a:latin typeface="Times New Roman" pitchFamily="18" charset="0"/>
              <a:cs typeface="Times New Roman" pitchFamily="18" charset="0"/>
            </a:endParaRPr>
          </a:p>
          <a:p>
            <a:pPr marL="342900" indent="-342900"/>
            <a:endParaRPr lang="en-US" sz="1600" dirty="0">
              <a:latin typeface="Times New Roman" pitchFamily="18" charset="0"/>
              <a:cs typeface="Times New Roman" pitchFamily="18" charset="0"/>
            </a:endParaRPr>
          </a:p>
          <a:p>
            <a:pPr marL="342900" indent="-342900"/>
            <a:endParaRPr lang="en-US" sz="1600" dirty="0">
              <a:latin typeface="Times New Roman" pitchFamily="18" charset="0"/>
              <a:cs typeface="Times New Roman" pitchFamily="18" charset="0"/>
            </a:endParaRPr>
          </a:p>
          <a:p>
            <a:pPr marL="342900" indent="-342900"/>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marL="342900" indent="-342900"/>
            <a:endParaRPr lang="en-US" sz="1600" dirty="0" smtClean="0">
              <a:latin typeface="Times New Roman" pitchFamily="18" charset="0"/>
              <a:cs typeface="Times New Roman" pitchFamily="18" charset="0"/>
            </a:endParaRPr>
          </a:p>
          <a:p>
            <a:pPr marL="342900" indent="-342900">
              <a:buFont typeface="+mj-lt"/>
              <a:buAutoNum type="arabicPeriod"/>
            </a:pPr>
            <a:endParaRPr lang="en-US" sz="1600" dirty="0" smtClean="0">
              <a:latin typeface="Times New Roman" pitchFamily="18" charset="0"/>
              <a:cs typeface="Times New Roman" pitchFamily="18" charset="0"/>
            </a:endParaRPr>
          </a:p>
          <a:p>
            <a:endParaRPr lang="en-US" dirty="0"/>
          </a:p>
        </p:txBody>
      </p:sp>
      <p:sp>
        <p:nvSpPr>
          <p:cNvPr id="4" name="TextBox 3"/>
          <p:cNvSpPr txBox="1"/>
          <p:nvPr/>
        </p:nvSpPr>
        <p:spPr>
          <a:xfrm>
            <a:off x="5486400" y="434519"/>
            <a:ext cx="3429000" cy="4708981"/>
          </a:xfrm>
          <a:prstGeom prst="rect">
            <a:avLst/>
          </a:prstGeom>
          <a:noFill/>
        </p:spPr>
        <p:txBody>
          <a:bodyPr wrap="square" rtlCol="0">
            <a:spAutoFit/>
          </a:bodyPr>
          <a:lstStyle/>
          <a:p>
            <a:pPr>
              <a:lnSpc>
                <a:spcPct val="150000"/>
              </a:lnSpc>
            </a:pPr>
            <a:r>
              <a:rPr lang="en-US" sz="1600" b="1" dirty="0">
                <a:latin typeface="Times New Roman" pitchFamily="18" charset="0"/>
                <a:cs typeface="Times New Roman" pitchFamily="18" charset="0"/>
              </a:rPr>
              <a:t>Insights:</a:t>
            </a:r>
            <a:endParaRPr lang="en-US" sz="1600" dirty="0">
              <a:latin typeface="Times New Roman" pitchFamily="18" charset="0"/>
              <a:cs typeface="Times New Roman" pitchFamily="18" charset="0"/>
            </a:endParaRPr>
          </a:p>
          <a:p>
            <a:pPr>
              <a:lnSpc>
                <a:spcPct val="150000"/>
              </a:lnSpc>
              <a:buFont typeface="Arial" pitchFamily="34" charset="0"/>
              <a:buChar char="•"/>
            </a:pPr>
            <a:r>
              <a:rPr lang="en-US" sz="1600" dirty="0">
                <a:latin typeface="Times New Roman" pitchFamily="18" charset="0"/>
                <a:cs typeface="Times New Roman" pitchFamily="18" charset="0"/>
              </a:rPr>
              <a:t>The median of the price in </a:t>
            </a:r>
            <a:r>
              <a:rPr lang="en-US" sz="1600" b="1" dirty="0">
                <a:latin typeface="Times New Roman" pitchFamily="18" charset="0"/>
                <a:cs typeface="Times New Roman" pitchFamily="18" charset="0"/>
              </a:rPr>
              <a:t>Manhattan</a:t>
            </a:r>
            <a:r>
              <a:rPr lang="en-US" sz="1600" dirty="0">
                <a:latin typeface="Times New Roman" pitchFamily="18" charset="0"/>
                <a:cs typeface="Times New Roman" pitchFamily="18" charset="0"/>
              </a:rPr>
              <a:t> group is maximum as compared to other groups. The median value is denoted by the center line of each </a:t>
            </a:r>
            <a:r>
              <a:rPr lang="en-US" sz="1600" dirty="0" err="1">
                <a:latin typeface="Times New Roman" pitchFamily="18" charset="0"/>
                <a:cs typeface="Times New Roman" pitchFamily="18" charset="0"/>
              </a:rPr>
              <a:t>boxplot</a:t>
            </a:r>
            <a:r>
              <a:rPr lang="en-US" sz="1600" dirty="0">
                <a:latin typeface="Times New Roman" pitchFamily="18" charset="0"/>
                <a:cs typeface="Times New Roman" pitchFamily="18" charset="0"/>
              </a:rPr>
              <a:t>.</a:t>
            </a:r>
          </a:p>
          <a:p>
            <a:pPr>
              <a:lnSpc>
                <a:spcPct val="150000"/>
              </a:lnSpc>
              <a:buFont typeface="Arial" pitchFamily="34" charset="0"/>
              <a:buChar char="•"/>
            </a:pPr>
            <a:r>
              <a:rPr lang="en-US" sz="1600" dirty="0">
                <a:latin typeface="Times New Roman" pitchFamily="18" charset="0"/>
                <a:cs typeface="Times New Roman" pitchFamily="18" charset="0"/>
              </a:rPr>
              <a:t>The </a:t>
            </a:r>
            <a:r>
              <a:rPr lang="en-US" sz="1600" b="1" dirty="0">
                <a:latin typeface="Times New Roman" pitchFamily="18" charset="0"/>
                <a:cs typeface="Times New Roman" pitchFamily="18" charset="0"/>
              </a:rPr>
              <a:t>Manhattan</a:t>
            </a:r>
            <a:r>
              <a:rPr lang="en-US" sz="1600" dirty="0">
                <a:latin typeface="Times New Roman" pitchFamily="18" charset="0"/>
                <a:cs typeface="Times New Roman" pitchFamily="18" charset="0"/>
              </a:rPr>
              <a:t> group also has the maximum price denoted by the top line of the </a:t>
            </a:r>
            <a:r>
              <a:rPr lang="en-US" sz="1600" dirty="0" err="1">
                <a:latin typeface="Times New Roman" pitchFamily="18" charset="0"/>
                <a:cs typeface="Times New Roman" pitchFamily="18" charset="0"/>
              </a:rPr>
              <a:t>boxplot</a:t>
            </a:r>
            <a:r>
              <a:rPr lang="en-US" sz="1600" dirty="0">
                <a:latin typeface="Times New Roman" pitchFamily="18" charset="0"/>
                <a:cs typeface="Times New Roman" pitchFamily="18" charset="0"/>
              </a:rPr>
              <a:t> whereas </a:t>
            </a:r>
            <a:r>
              <a:rPr lang="en-US" sz="1600" b="1" dirty="0">
                <a:latin typeface="Times New Roman" pitchFamily="18" charset="0"/>
                <a:cs typeface="Times New Roman" pitchFamily="18" charset="0"/>
              </a:rPr>
              <a:t>Staten Island</a:t>
            </a:r>
            <a:r>
              <a:rPr lang="en-US" sz="1600" dirty="0">
                <a:latin typeface="Times New Roman" pitchFamily="18" charset="0"/>
                <a:cs typeface="Times New Roman" pitchFamily="18" charset="0"/>
              </a:rPr>
              <a:t> has the minimum price denoted by the bottom line of the </a:t>
            </a:r>
            <a:r>
              <a:rPr lang="en-US" sz="1600" dirty="0" err="1">
                <a:latin typeface="Times New Roman" pitchFamily="18" charset="0"/>
                <a:cs typeface="Times New Roman" pitchFamily="18" charset="0"/>
              </a:rPr>
              <a:t>boxplot</a:t>
            </a:r>
            <a:r>
              <a:rPr lang="en-US" sz="1600" dirty="0">
                <a:latin typeface="Times New Roman" pitchFamily="18" charset="0"/>
                <a:cs typeface="Times New Roman" pitchFamily="18" charset="0"/>
              </a:rPr>
              <a:t>.</a:t>
            </a:r>
          </a:p>
          <a:p>
            <a:r>
              <a:rPr lang="en-US" dirty="0" smtClean="0"/>
              <a:t/>
            </a:r>
            <a:br>
              <a:rPr lang="en-US" dirty="0" smtClean="0"/>
            </a:br>
            <a:endParaRPr lang="en-US" dirty="0" smtClean="0"/>
          </a:p>
        </p:txBody>
      </p:sp>
      <p:sp>
        <p:nvSpPr>
          <p:cNvPr id="5" name="object 3"/>
          <p:cNvSpPr/>
          <p:nvPr/>
        </p:nvSpPr>
        <p:spPr>
          <a:xfrm>
            <a:off x="1905" y="4800600"/>
            <a:ext cx="9142095" cy="342900"/>
          </a:xfrm>
          <a:custGeom>
            <a:avLst/>
            <a:gdLst/>
            <a:ahLst/>
            <a:cxnLst/>
            <a:rect l="l" t="t" r="r" b="b"/>
            <a:pathLst>
              <a:path w="9142095" h="342900">
                <a:moveTo>
                  <a:pt x="9141600" y="342899"/>
                </a:moveTo>
                <a:lnTo>
                  <a:pt x="0" y="342899"/>
                </a:lnTo>
                <a:lnTo>
                  <a:pt x="0" y="0"/>
                </a:lnTo>
                <a:lnTo>
                  <a:pt x="9141600" y="0"/>
                </a:lnTo>
                <a:lnTo>
                  <a:pt x="9141600" y="342899"/>
                </a:lnTo>
                <a:close/>
              </a:path>
            </a:pathLst>
          </a:custGeom>
          <a:solidFill>
            <a:schemeClr val="bg2">
              <a:lumMod val="25000"/>
            </a:scheme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11266" name="Picture 2"/>
          <p:cNvPicPr>
            <a:picLocks noChangeAspect="1" noChangeArrowheads="1"/>
          </p:cNvPicPr>
          <p:nvPr/>
        </p:nvPicPr>
        <p:blipFill>
          <a:blip r:embed="rId2"/>
          <a:srcRect/>
          <a:stretch>
            <a:fillRect/>
          </a:stretch>
        </p:blipFill>
        <p:spPr bwMode="auto">
          <a:xfrm>
            <a:off x="228600" y="590550"/>
            <a:ext cx="4965700" cy="3811587"/>
          </a:xfrm>
          <a:prstGeom prst="rect">
            <a:avLst/>
          </a:prstGeom>
          <a:noFill/>
          <a:ln w="9525">
            <a:noFill/>
            <a:miter lim="800000"/>
            <a:headEnd/>
            <a:tailEnd/>
          </a:ln>
          <a:effectLst/>
        </p:spPr>
      </p:pic>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33350"/>
            <a:ext cx="8991600" cy="2369880"/>
          </a:xfrm>
          <a:prstGeom prst="rect">
            <a:avLst/>
          </a:prstGeom>
          <a:noFill/>
        </p:spPr>
        <p:txBody>
          <a:bodyPr wrap="square" rtlCol="0">
            <a:spAutoFit/>
          </a:bodyPr>
          <a:lstStyle/>
          <a:p>
            <a:r>
              <a:rPr lang="en-US" sz="1600" dirty="0" smtClean="0">
                <a:latin typeface="Times New Roman" pitchFamily="18" charset="0"/>
                <a:cs typeface="Times New Roman" pitchFamily="18" charset="0"/>
              </a:rPr>
              <a:t>9. </a:t>
            </a:r>
            <a:r>
              <a:rPr lang="en-US" sz="1600" dirty="0">
                <a:latin typeface="Times New Roman" pitchFamily="18" charset="0"/>
                <a:cs typeface="Times New Roman" pitchFamily="18" charset="0"/>
              </a:rPr>
              <a:t>The maximum number of hosts present in different </a:t>
            </a:r>
            <a:r>
              <a:rPr lang="en-US" sz="1600" dirty="0" err="1">
                <a:latin typeface="Times New Roman" pitchFamily="18" charset="0"/>
                <a:cs typeface="Times New Roman" pitchFamily="18" charset="0"/>
              </a:rPr>
              <a:t>neighbourhood</a:t>
            </a:r>
            <a:r>
              <a:rPr lang="en-US" sz="1600" dirty="0">
                <a:latin typeface="Times New Roman" pitchFamily="18" charset="0"/>
                <a:cs typeface="Times New Roman" pitchFamily="18" charset="0"/>
              </a:rPr>
              <a:t> groups.</a:t>
            </a:r>
          </a:p>
          <a:p>
            <a:pPr marL="342900" indent="-342900"/>
            <a:endParaRPr lang="en-US" sz="1600" dirty="0">
              <a:latin typeface="Times New Roman" pitchFamily="18" charset="0"/>
              <a:cs typeface="Times New Roman" pitchFamily="18" charset="0"/>
            </a:endParaRPr>
          </a:p>
          <a:p>
            <a:pPr marL="342900" indent="-342900"/>
            <a:endParaRPr lang="en-US" sz="1600" dirty="0">
              <a:latin typeface="Times New Roman" pitchFamily="18" charset="0"/>
              <a:cs typeface="Times New Roman" pitchFamily="18" charset="0"/>
            </a:endParaRPr>
          </a:p>
          <a:p>
            <a:pPr marL="342900" indent="-342900"/>
            <a:endParaRPr lang="en-US" sz="1600" dirty="0">
              <a:latin typeface="Times New Roman" pitchFamily="18" charset="0"/>
              <a:cs typeface="Times New Roman" pitchFamily="18" charset="0"/>
            </a:endParaRPr>
          </a:p>
          <a:p>
            <a:pPr marL="342900" indent="-342900"/>
            <a:endParaRPr lang="en-US" sz="1600" dirty="0">
              <a:latin typeface="Times New Roman" pitchFamily="18" charset="0"/>
              <a:cs typeface="Times New Roman" pitchFamily="18" charset="0"/>
            </a:endParaRPr>
          </a:p>
          <a:p>
            <a:pPr marL="342900" indent="-342900"/>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marL="342900" indent="-342900"/>
            <a:endParaRPr lang="en-US" sz="1600" dirty="0" smtClean="0">
              <a:latin typeface="Times New Roman" pitchFamily="18" charset="0"/>
              <a:cs typeface="Times New Roman" pitchFamily="18" charset="0"/>
            </a:endParaRPr>
          </a:p>
          <a:p>
            <a:pPr marL="342900" indent="-342900">
              <a:buFont typeface="+mj-lt"/>
              <a:buAutoNum type="arabicPeriod"/>
            </a:pPr>
            <a:endParaRPr lang="en-US" sz="1600" dirty="0" smtClean="0">
              <a:latin typeface="Times New Roman" pitchFamily="18" charset="0"/>
              <a:cs typeface="Times New Roman" pitchFamily="18" charset="0"/>
            </a:endParaRPr>
          </a:p>
          <a:p>
            <a:endParaRPr lang="en-US" dirty="0"/>
          </a:p>
        </p:txBody>
      </p:sp>
      <p:sp>
        <p:nvSpPr>
          <p:cNvPr id="4" name="TextBox 3"/>
          <p:cNvSpPr txBox="1"/>
          <p:nvPr/>
        </p:nvSpPr>
        <p:spPr>
          <a:xfrm>
            <a:off x="5562600" y="514350"/>
            <a:ext cx="3429000" cy="3600986"/>
          </a:xfrm>
          <a:prstGeom prst="rect">
            <a:avLst/>
          </a:prstGeom>
          <a:noFill/>
        </p:spPr>
        <p:txBody>
          <a:bodyPr wrap="square" rtlCol="0">
            <a:spAutoFit/>
          </a:bodyPr>
          <a:lstStyle/>
          <a:p>
            <a:pPr>
              <a:lnSpc>
                <a:spcPct val="150000"/>
              </a:lnSpc>
            </a:pPr>
            <a:r>
              <a:rPr lang="en-US" sz="1600" b="1" dirty="0">
                <a:latin typeface="Times New Roman" pitchFamily="18" charset="0"/>
                <a:cs typeface="Times New Roman" pitchFamily="18" charset="0"/>
              </a:rPr>
              <a:t>Insights:</a:t>
            </a:r>
            <a:endParaRPr lang="en-US" sz="1600" dirty="0">
              <a:latin typeface="Times New Roman" pitchFamily="18" charset="0"/>
              <a:cs typeface="Times New Roman" pitchFamily="18" charset="0"/>
            </a:endParaRPr>
          </a:p>
          <a:p>
            <a:pPr>
              <a:lnSpc>
                <a:spcPct val="150000"/>
              </a:lnSpc>
              <a:buFont typeface="Arial" pitchFamily="34" charset="0"/>
              <a:buChar char="•"/>
            </a:pPr>
            <a:r>
              <a:rPr lang="en-US" sz="1600" dirty="0">
                <a:latin typeface="Times New Roman" pitchFamily="18" charset="0"/>
                <a:cs typeface="Times New Roman" pitchFamily="18" charset="0"/>
              </a:rPr>
              <a:t>The chart shows that the maximum number of hosts are present in the </a:t>
            </a:r>
            <a:r>
              <a:rPr lang="en-US" sz="1600" b="1" dirty="0">
                <a:latin typeface="Times New Roman" pitchFamily="18" charset="0"/>
                <a:cs typeface="Times New Roman" pitchFamily="18" charset="0"/>
              </a:rPr>
              <a:t>Manhattan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neighbourhood</a:t>
            </a:r>
            <a:r>
              <a:rPr lang="en-US" sz="1600" dirty="0">
                <a:latin typeface="Times New Roman" pitchFamily="18" charset="0"/>
                <a:cs typeface="Times New Roman" pitchFamily="18" charset="0"/>
              </a:rPr>
              <a:t> group i.e. 327</a:t>
            </a:r>
          </a:p>
          <a:p>
            <a:pPr>
              <a:lnSpc>
                <a:spcPct val="150000"/>
              </a:lnSpc>
              <a:buFont typeface="Arial" pitchFamily="34" charset="0"/>
              <a:buChar char="•"/>
            </a:pPr>
            <a:r>
              <a:rPr lang="en-US" sz="1600" dirty="0">
                <a:latin typeface="Times New Roman" pitchFamily="18" charset="0"/>
                <a:cs typeface="Times New Roman" pitchFamily="18" charset="0"/>
              </a:rPr>
              <a:t>The minimum number of hosts are present in the </a:t>
            </a:r>
            <a:r>
              <a:rPr lang="en-US" sz="1600" b="1" dirty="0">
                <a:latin typeface="Times New Roman" pitchFamily="18" charset="0"/>
                <a:cs typeface="Times New Roman" pitchFamily="18" charset="0"/>
              </a:rPr>
              <a:t>Staten Island</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neighbourhood</a:t>
            </a:r>
            <a:r>
              <a:rPr lang="en-US" sz="1600" dirty="0">
                <a:latin typeface="Times New Roman" pitchFamily="18" charset="0"/>
                <a:cs typeface="Times New Roman" pitchFamily="18" charset="0"/>
              </a:rPr>
              <a:t> group i.e. 8</a:t>
            </a:r>
          </a:p>
          <a:p>
            <a:r>
              <a:rPr lang="en-US" dirty="0" smtClean="0"/>
              <a:t/>
            </a:r>
            <a:br>
              <a:rPr lang="en-US" dirty="0" smtClean="0"/>
            </a:br>
            <a:endParaRPr lang="en-US" dirty="0" smtClean="0"/>
          </a:p>
        </p:txBody>
      </p:sp>
      <p:sp>
        <p:nvSpPr>
          <p:cNvPr id="5" name="object 3"/>
          <p:cNvSpPr/>
          <p:nvPr/>
        </p:nvSpPr>
        <p:spPr>
          <a:xfrm>
            <a:off x="1905" y="4800600"/>
            <a:ext cx="9142095" cy="342900"/>
          </a:xfrm>
          <a:custGeom>
            <a:avLst/>
            <a:gdLst/>
            <a:ahLst/>
            <a:cxnLst/>
            <a:rect l="l" t="t" r="r" b="b"/>
            <a:pathLst>
              <a:path w="9142095" h="342900">
                <a:moveTo>
                  <a:pt x="9141600" y="342899"/>
                </a:moveTo>
                <a:lnTo>
                  <a:pt x="0" y="342899"/>
                </a:lnTo>
                <a:lnTo>
                  <a:pt x="0" y="0"/>
                </a:lnTo>
                <a:lnTo>
                  <a:pt x="9141600" y="0"/>
                </a:lnTo>
                <a:lnTo>
                  <a:pt x="9141600" y="342899"/>
                </a:lnTo>
                <a:close/>
              </a:path>
            </a:pathLst>
          </a:custGeom>
          <a:solidFill>
            <a:schemeClr val="bg2">
              <a:lumMod val="25000"/>
            </a:scheme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12290" name="Picture 2"/>
          <p:cNvPicPr>
            <a:picLocks noChangeAspect="1" noChangeArrowheads="1"/>
          </p:cNvPicPr>
          <p:nvPr/>
        </p:nvPicPr>
        <p:blipFill>
          <a:blip r:embed="rId2"/>
          <a:srcRect/>
          <a:stretch>
            <a:fillRect/>
          </a:stretch>
        </p:blipFill>
        <p:spPr bwMode="auto">
          <a:xfrm>
            <a:off x="152401" y="590550"/>
            <a:ext cx="5105400" cy="3844925"/>
          </a:xfrm>
          <a:prstGeom prst="rect">
            <a:avLst/>
          </a:prstGeom>
          <a:noFill/>
          <a:ln w="9525">
            <a:noFill/>
            <a:miter lim="800000"/>
            <a:headEnd/>
            <a:tailEnd/>
          </a:ln>
          <a:effectLst/>
        </p:spPr>
      </p:pic>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33350"/>
            <a:ext cx="8991600" cy="2369880"/>
          </a:xfrm>
          <a:prstGeom prst="rect">
            <a:avLst/>
          </a:prstGeom>
          <a:noFill/>
        </p:spPr>
        <p:txBody>
          <a:bodyPr wrap="square" rtlCol="0">
            <a:spAutoFit/>
          </a:bodyPr>
          <a:lstStyle/>
          <a:p>
            <a:r>
              <a:rPr lang="en-US" sz="1600" dirty="0" smtClean="0">
                <a:latin typeface="Times New Roman" pitchFamily="18" charset="0"/>
                <a:cs typeface="Times New Roman" pitchFamily="18" charset="0"/>
              </a:rPr>
              <a:t>10. </a:t>
            </a:r>
            <a:r>
              <a:rPr lang="en-US" sz="1600" dirty="0">
                <a:latin typeface="Times New Roman" pitchFamily="18" charset="0"/>
                <a:cs typeface="Times New Roman" pitchFamily="18" charset="0"/>
              </a:rPr>
              <a:t>The top 10 properties according to their listings.</a:t>
            </a:r>
          </a:p>
          <a:p>
            <a:pPr marL="342900" indent="-342900"/>
            <a:endParaRPr lang="en-US" sz="1600" dirty="0">
              <a:latin typeface="Times New Roman" pitchFamily="18" charset="0"/>
              <a:cs typeface="Times New Roman" pitchFamily="18" charset="0"/>
            </a:endParaRPr>
          </a:p>
          <a:p>
            <a:pPr marL="342900" indent="-342900"/>
            <a:endParaRPr lang="en-US" sz="1600" dirty="0">
              <a:latin typeface="Times New Roman" pitchFamily="18" charset="0"/>
              <a:cs typeface="Times New Roman" pitchFamily="18" charset="0"/>
            </a:endParaRPr>
          </a:p>
          <a:p>
            <a:pPr marL="342900" indent="-342900"/>
            <a:endParaRPr lang="en-US" sz="1600" dirty="0">
              <a:latin typeface="Times New Roman" pitchFamily="18" charset="0"/>
              <a:cs typeface="Times New Roman" pitchFamily="18" charset="0"/>
            </a:endParaRPr>
          </a:p>
          <a:p>
            <a:pPr marL="342900" indent="-342900"/>
            <a:endParaRPr lang="en-US" sz="1600" dirty="0">
              <a:latin typeface="Times New Roman" pitchFamily="18" charset="0"/>
              <a:cs typeface="Times New Roman" pitchFamily="18" charset="0"/>
            </a:endParaRPr>
          </a:p>
          <a:p>
            <a:pPr marL="342900" indent="-342900"/>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marL="342900" indent="-342900"/>
            <a:endParaRPr lang="en-US" sz="1600" dirty="0" smtClean="0">
              <a:latin typeface="Times New Roman" pitchFamily="18" charset="0"/>
              <a:cs typeface="Times New Roman" pitchFamily="18" charset="0"/>
            </a:endParaRPr>
          </a:p>
          <a:p>
            <a:pPr marL="342900" indent="-342900">
              <a:buFont typeface="+mj-lt"/>
              <a:buAutoNum type="arabicPeriod"/>
            </a:pPr>
            <a:endParaRPr lang="en-US" sz="1600" dirty="0" smtClean="0">
              <a:latin typeface="Times New Roman" pitchFamily="18" charset="0"/>
              <a:cs typeface="Times New Roman" pitchFamily="18" charset="0"/>
            </a:endParaRPr>
          </a:p>
          <a:p>
            <a:endParaRPr lang="en-US" dirty="0"/>
          </a:p>
        </p:txBody>
      </p:sp>
      <p:sp>
        <p:nvSpPr>
          <p:cNvPr id="4" name="TextBox 3"/>
          <p:cNvSpPr txBox="1"/>
          <p:nvPr/>
        </p:nvSpPr>
        <p:spPr>
          <a:xfrm>
            <a:off x="5562600" y="514350"/>
            <a:ext cx="3429000" cy="4339650"/>
          </a:xfrm>
          <a:prstGeom prst="rect">
            <a:avLst/>
          </a:prstGeom>
          <a:noFill/>
        </p:spPr>
        <p:txBody>
          <a:bodyPr wrap="square" rtlCol="0">
            <a:spAutoFit/>
          </a:bodyPr>
          <a:lstStyle/>
          <a:p>
            <a:pPr>
              <a:lnSpc>
                <a:spcPct val="150000"/>
              </a:lnSpc>
            </a:pPr>
            <a:r>
              <a:rPr lang="en-US" sz="1600" b="1" dirty="0">
                <a:latin typeface="Times New Roman" pitchFamily="18" charset="0"/>
                <a:cs typeface="Times New Roman" pitchFamily="18" charset="0"/>
              </a:rPr>
              <a:t>Insights:</a:t>
            </a:r>
            <a:endParaRPr lang="en-US" sz="1600" dirty="0">
              <a:latin typeface="Times New Roman" pitchFamily="18" charset="0"/>
              <a:cs typeface="Times New Roman" pitchFamily="18" charset="0"/>
            </a:endParaRPr>
          </a:p>
          <a:p>
            <a:pPr>
              <a:lnSpc>
                <a:spcPct val="150000"/>
              </a:lnSpc>
              <a:buFont typeface="Arial" pitchFamily="34" charset="0"/>
              <a:buChar char="•"/>
            </a:pPr>
            <a:r>
              <a:rPr lang="en-US" sz="1600" dirty="0">
                <a:latin typeface="Times New Roman" pitchFamily="18" charset="0"/>
                <a:cs typeface="Times New Roman" pitchFamily="18" charset="0"/>
              </a:rPr>
              <a:t>The top 2 host according to the listings are </a:t>
            </a:r>
            <a:r>
              <a:rPr lang="en-US" sz="1600" b="1" dirty="0">
                <a:latin typeface="Times New Roman" pitchFamily="18" charset="0"/>
                <a:cs typeface="Times New Roman" pitchFamily="18" charset="0"/>
              </a:rPr>
              <a:t>Michael</a:t>
            </a:r>
            <a:r>
              <a:rPr lang="en-US" sz="1600" dirty="0">
                <a:latin typeface="Times New Roman" pitchFamily="18" charset="0"/>
                <a:cs typeface="Times New Roman" pitchFamily="18" charset="0"/>
              </a:rPr>
              <a:t> (417) &amp; </a:t>
            </a:r>
            <a:r>
              <a:rPr lang="en-US" sz="1600" b="1" dirty="0">
                <a:latin typeface="Times New Roman" pitchFamily="18" charset="0"/>
                <a:cs typeface="Times New Roman" pitchFamily="18" charset="0"/>
              </a:rPr>
              <a:t>David</a:t>
            </a:r>
            <a:r>
              <a:rPr lang="en-US" sz="1600" dirty="0">
                <a:latin typeface="Times New Roman" pitchFamily="18" charset="0"/>
                <a:cs typeface="Times New Roman" pitchFamily="18" charset="0"/>
              </a:rPr>
              <a:t> (403).</a:t>
            </a:r>
          </a:p>
          <a:p>
            <a:pPr>
              <a:lnSpc>
                <a:spcPct val="150000"/>
              </a:lnSpc>
              <a:buFont typeface="Arial" pitchFamily="34" charset="0"/>
              <a:buChar char="•"/>
            </a:pPr>
            <a:r>
              <a:rPr lang="en-US" sz="1600" dirty="0">
                <a:latin typeface="Times New Roman" pitchFamily="18" charset="0"/>
                <a:cs typeface="Times New Roman" pitchFamily="18" charset="0"/>
              </a:rPr>
              <a:t>The top 2 host mostly have their maximum properties in </a:t>
            </a:r>
            <a:r>
              <a:rPr lang="en-US" sz="1600" b="1" dirty="0" err="1">
                <a:latin typeface="Times New Roman" pitchFamily="18" charset="0"/>
                <a:cs typeface="Times New Roman" pitchFamily="18" charset="0"/>
              </a:rPr>
              <a:t>Manahattan</a:t>
            </a: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Brooklyn</a:t>
            </a:r>
            <a:r>
              <a:rPr lang="en-US" sz="1600" dirty="0">
                <a:latin typeface="Times New Roman" pitchFamily="18" charset="0"/>
                <a:cs typeface="Times New Roman" pitchFamily="18" charset="0"/>
              </a:rPr>
              <a:t> &amp; </a:t>
            </a:r>
            <a:r>
              <a:rPr lang="en-US" sz="1600" b="1" dirty="0">
                <a:latin typeface="Times New Roman" pitchFamily="18" charset="0"/>
                <a:cs typeface="Times New Roman" pitchFamily="18" charset="0"/>
              </a:rPr>
              <a:t>Queens</a:t>
            </a:r>
            <a:r>
              <a:rPr lang="en-US" sz="1600" dirty="0">
                <a:latin typeface="Times New Roman" pitchFamily="18" charset="0"/>
                <a:cs typeface="Times New Roman" pitchFamily="18" charset="0"/>
              </a:rPr>
              <a:t> areas, which suggest that these areas are the mostly demanded and popular group.</a:t>
            </a:r>
          </a:p>
          <a:p>
            <a:r>
              <a:rPr lang="en-US" dirty="0" smtClean="0"/>
              <a:t/>
            </a:r>
            <a:br>
              <a:rPr lang="en-US" dirty="0" smtClean="0"/>
            </a:br>
            <a:endParaRPr lang="en-US" dirty="0" smtClean="0"/>
          </a:p>
        </p:txBody>
      </p:sp>
      <p:sp>
        <p:nvSpPr>
          <p:cNvPr id="5" name="object 3"/>
          <p:cNvSpPr/>
          <p:nvPr/>
        </p:nvSpPr>
        <p:spPr>
          <a:xfrm>
            <a:off x="1905" y="4800600"/>
            <a:ext cx="9142095" cy="342900"/>
          </a:xfrm>
          <a:custGeom>
            <a:avLst/>
            <a:gdLst/>
            <a:ahLst/>
            <a:cxnLst/>
            <a:rect l="l" t="t" r="r" b="b"/>
            <a:pathLst>
              <a:path w="9142095" h="342900">
                <a:moveTo>
                  <a:pt x="9141600" y="342899"/>
                </a:moveTo>
                <a:lnTo>
                  <a:pt x="0" y="342899"/>
                </a:lnTo>
                <a:lnTo>
                  <a:pt x="0" y="0"/>
                </a:lnTo>
                <a:lnTo>
                  <a:pt x="9141600" y="0"/>
                </a:lnTo>
                <a:lnTo>
                  <a:pt x="9141600" y="342899"/>
                </a:lnTo>
                <a:close/>
              </a:path>
            </a:pathLst>
          </a:custGeom>
          <a:solidFill>
            <a:schemeClr val="bg2">
              <a:lumMod val="25000"/>
            </a:scheme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13314" name="Picture 2"/>
          <p:cNvPicPr>
            <a:picLocks noChangeAspect="1" noChangeArrowheads="1"/>
          </p:cNvPicPr>
          <p:nvPr/>
        </p:nvPicPr>
        <p:blipFill>
          <a:blip r:embed="rId2"/>
          <a:srcRect/>
          <a:stretch>
            <a:fillRect/>
          </a:stretch>
        </p:blipFill>
        <p:spPr bwMode="auto">
          <a:xfrm>
            <a:off x="228600" y="514350"/>
            <a:ext cx="4956175" cy="3962400"/>
          </a:xfrm>
          <a:prstGeom prst="rect">
            <a:avLst/>
          </a:prstGeom>
          <a:noFill/>
          <a:ln w="9525">
            <a:noFill/>
            <a:miter lim="800000"/>
            <a:headEnd/>
            <a:tailEnd/>
          </a:ln>
          <a:effectLst/>
        </p:spPr>
      </p:pic>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0"/>
            <a:ext cx="8991600" cy="2616101"/>
          </a:xfrm>
          <a:prstGeom prst="rect">
            <a:avLst/>
          </a:prstGeom>
          <a:noFill/>
        </p:spPr>
        <p:txBody>
          <a:bodyPr wrap="square" rtlCol="0">
            <a:spAutoFit/>
          </a:bodyPr>
          <a:lstStyle/>
          <a:p>
            <a:r>
              <a:rPr lang="en-US" sz="1600" dirty="0" smtClean="0">
                <a:latin typeface="Times New Roman" pitchFamily="18" charset="0"/>
                <a:cs typeface="Times New Roman" pitchFamily="18" charset="0"/>
              </a:rPr>
              <a:t>11. </a:t>
            </a:r>
            <a:r>
              <a:rPr lang="en-US" sz="1600" dirty="0">
                <a:latin typeface="Times New Roman" pitchFamily="18" charset="0"/>
                <a:cs typeface="Times New Roman" pitchFamily="18" charset="0"/>
              </a:rPr>
              <a:t>The correlation between different variables</a:t>
            </a:r>
            <a:r>
              <a:rPr lang="en-US" sz="1600" b="1" dirty="0"/>
              <a:t>.</a:t>
            </a:r>
            <a:endParaRPr lang="en-US" sz="1600" dirty="0"/>
          </a:p>
          <a:p>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marL="342900" indent="-342900"/>
            <a:endParaRPr lang="en-US" sz="1600" dirty="0">
              <a:latin typeface="Times New Roman" pitchFamily="18" charset="0"/>
              <a:cs typeface="Times New Roman" pitchFamily="18" charset="0"/>
            </a:endParaRPr>
          </a:p>
          <a:p>
            <a:pPr marL="342900" indent="-342900"/>
            <a:endParaRPr lang="en-US" sz="1600" dirty="0">
              <a:latin typeface="Times New Roman" pitchFamily="18" charset="0"/>
              <a:cs typeface="Times New Roman" pitchFamily="18" charset="0"/>
            </a:endParaRPr>
          </a:p>
          <a:p>
            <a:pPr marL="342900" indent="-342900"/>
            <a:endParaRPr lang="en-US" sz="1600" dirty="0">
              <a:latin typeface="Times New Roman" pitchFamily="18" charset="0"/>
              <a:cs typeface="Times New Roman" pitchFamily="18" charset="0"/>
            </a:endParaRPr>
          </a:p>
          <a:p>
            <a:pPr marL="342900" indent="-342900"/>
            <a:endParaRPr lang="en-US" sz="1600" dirty="0">
              <a:latin typeface="Times New Roman" pitchFamily="18" charset="0"/>
              <a:cs typeface="Times New Roman" pitchFamily="18" charset="0"/>
            </a:endParaRPr>
          </a:p>
          <a:p>
            <a:pPr marL="342900" indent="-342900"/>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marL="342900" indent="-342900"/>
            <a:endParaRPr lang="en-US" sz="1600" dirty="0" smtClean="0">
              <a:latin typeface="Times New Roman" pitchFamily="18" charset="0"/>
              <a:cs typeface="Times New Roman" pitchFamily="18" charset="0"/>
            </a:endParaRPr>
          </a:p>
          <a:p>
            <a:pPr marL="342900" indent="-342900">
              <a:buFont typeface="+mj-lt"/>
              <a:buAutoNum type="arabicPeriod"/>
            </a:pPr>
            <a:endParaRPr lang="en-US" sz="1600" dirty="0" smtClean="0">
              <a:latin typeface="Times New Roman" pitchFamily="18" charset="0"/>
              <a:cs typeface="Times New Roman" pitchFamily="18" charset="0"/>
            </a:endParaRPr>
          </a:p>
          <a:p>
            <a:endParaRPr lang="en-US" dirty="0"/>
          </a:p>
        </p:txBody>
      </p:sp>
      <p:sp>
        <p:nvSpPr>
          <p:cNvPr id="4" name="TextBox 3"/>
          <p:cNvSpPr txBox="1"/>
          <p:nvPr/>
        </p:nvSpPr>
        <p:spPr>
          <a:xfrm>
            <a:off x="5562600" y="-10329"/>
            <a:ext cx="3429000" cy="5401479"/>
          </a:xfrm>
          <a:prstGeom prst="rect">
            <a:avLst/>
          </a:prstGeom>
          <a:noFill/>
        </p:spPr>
        <p:txBody>
          <a:bodyPr wrap="square" rtlCol="0">
            <a:spAutoFit/>
          </a:bodyPr>
          <a:lstStyle/>
          <a:p>
            <a:pPr>
              <a:lnSpc>
                <a:spcPct val="150000"/>
              </a:lnSpc>
            </a:pPr>
            <a:r>
              <a:rPr lang="en-US" sz="1500" b="1" dirty="0">
                <a:latin typeface="Times New Roman" pitchFamily="18" charset="0"/>
                <a:cs typeface="Times New Roman" pitchFamily="18" charset="0"/>
              </a:rPr>
              <a:t>Insights:</a:t>
            </a:r>
            <a:endParaRPr lang="en-US" sz="1500" dirty="0">
              <a:latin typeface="Times New Roman" pitchFamily="18" charset="0"/>
              <a:cs typeface="Times New Roman" pitchFamily="18" charset="0"/>
            </a:endParaRPr>
          </a:p>
          <a:p>
            <a:pPr>
              <a:lnSpc>
                <a:spcPct val="150000"/>
              </a:lnSpc>
              <a:buFont typeface="Arial" pitchFamily="34" charset="0"/>
              <a:buChar char="•"/>
            </a:pPr>
            <a:r>
              <a:rPr lang="en-US" sz="1500" dirty="0">
                <a:latin typeface="Times New Roman" pitchFamily="18" charset="0"/>
                <a:cs typeface="Times New Roman" pitchFamily="18" charset="0"/>
              </a:rPr>
              <a:t>The </a:t>
            </a:r>
            <a:r>
              <a:rPr lang="en-US" sz="1500" b="1" dirty="0">
                <a:latin typeface="Times New Roman" pitchFamily="18" charset="0"/>
                <a:cs typeface="Times New Roman" pitchFamily="18" charset="0"/>
              </a:rPr>
              <a:t>price</a:t>
            </a:r>
            <a:r>
              <a:rPr lang="en-US" sz="1500" dirty="0">
                <a:latin typeface="Times New Roman" pitchFamily="18" charset="0"/>
                <a:cs typeface="Times New Roman" pitchFamily="18" charset="0"/>
              </a:rPr>
              <a:t> and </a:t>
            </a:r>
            <a:r>
              <a:rPr lang="en-US" sz="1500" b="1" dirty="0">
                <a:latin typeface="Times New Roman" pitchFamily="18" charset="0"/>
                <a:cs typeface="Times New Roman" pitchFamily="18" charset="0"/>
              </a:rPr>
              <a:t>calculated host listings count</a:t>
            </a:r>
            <a:r>
              <a:rPr lang="en-US" sz="1500" dirty="0">
                <a:latin typeface="Times New Roman" pitchFamily="18" charset="0"/>
                <a:cs typeface="Times New Roman" pitchFamily="18" charset="0"/>
              </a:rPr>
              <a:t> has a positive relation i.e. (0.17), which suggests that as the number of listing increases, the price may also increase.</a:t>
            </a:r>
          </a:p>
          <a:p>
            <a:pPr>
              <a:lnSpc>
                <a:spcPct val="150000"/>
              </a:lnSpc>
              <a:buFont typeface="Arial" pitchFamily="34" charset="0"/>
              <a:buChar char="•"/>
            </a:pPr>
            <a:r>
              <a:rPr lang="en-US" sz="1500" dirty="0">
                <a:latin typeface="Times New Roman" pitchFamily="18" charset="0"/>
                <a:cs typeface="Times New Roman" pitchFamily="18" charset="0"/>
              </a:rPr>
              <a:t>The </a:t>
            </a:r>
            <a:r>
              <a:rPr lang="en-US" sz="1500" b="1" dirty="0">
                <a:latin typeface="Times New Roman" pitchFamily="18" charset="0"/>
                <a:cs typeface="Times New Roman" pitchFamily="18" charset="0"/>
              </a:rPr>
              <a:t>number of reviews</a:t>
            </a:r>
            <a:r>
              <a:rPr lang="en-US" sz="1500" dirty="0">
                <a:latin typeface="Times New Roman" pitchFamily="18" charset="0"/>
                <a:cs typeface="Times New Roman" pitchFamily="18" charset="0"/>
              </a:rPr>
              <a:t> and </a:t>
            </a:r>
            <a:r>
              <a:rPr lang="en-US" sz="1500" b="1" dirty="0">
                <a:latin typeface="Times New Roman" pitchFamily="18" charset="0"/>
                <a:cs typeface="Times New Roman" pitchFamily="18" charset="0"/>
              </a:rPr>
              <a:t>reviews per month</a:t>
            </a:r>
            <a:r>
              <a:rPr lang="en-US" sz="1500" dirty="0">
                <a:latin typeface="Times New Roman" pitchFamily="18" charset="0"/>
                <a:cs typeface="Times New Roman" pitchFamily="18" charset="0"/>
              </a:rPr>
              <a:t> has moderate </a:t>
            </a:r>
            <a:r>
              <a:rPr lang="en-US" sz="1500" dirty="0" err="1">
                <a:latin typeface="Times New Roman" pitchFamily="18" charset="0"/>
                <a:cs typeface="Times New Roman" pitchFamily="18" charset="0"/>
              </a:rPr>
              <a:t>postive</a:t>
            </a:r>
            <a:r>
              <a:rPr lang="en-US" sz="1500" dirty="0">
                <a:latin typeface="Times New Roman" pitchFamily="18" charset="0"/>
                <a:cs typeface="Times New Roman" pitchFamily="18" charset="0"/>
              </a:rPr>
              <a:t> relation i.e. (0.59).</a:t>
            </a:r>
          </a:p>
          <a:p>
            <a:pPr>
              <a:lnSpc>
                <a:spcPct val="150000"/>
              </a:lnSpc>
              <a:buFont typeface="Arial" pitchFamily="34" charset="0"/>
              <a:buChar char="•"/>
            </a:pPr>
            <a:r>
              <a:rPr lang="en-US" sz="1500" dirty="0">
                <a:latin typeface="Times New Roman" pitchFamily="18" charset="0"/>
                <a:cs typeface="Times New Roman" pitchFamily="18" charset="0"/>
              </a:rPr>
              <a:t>The </a:t>
            </a:r>
            <a:r>
              <a:rPr lang="en-US" sz="1500" b="1" dirty="0">
                <a:latin typeface="Times New Roman" pitchFamily="18" charset="0"/>
                <a:cs typeface="Times New Roman" pitchFamily="18" charset="0"/>
              </a:rPr>
              <a:t>minimum nights</a:t>
            </a:r>
            <a:r>
              <a:rPr lang="en-US" sz="1500" dirty="0">
                <a:latin typeface="Times New Roman" pitchFamily="18" charset="0"/>
                <a:cs typeface="Times New Roman" pitchFamily="18" charset="0"/>
              </a:rPr>
              <a:t> and </a:t>
            </a:r>
            <a:r>
              <a:rPr lang="en-US" sz="1500" b="1" dirty="0">
                <a:latin typeface="Times New Roman" pitchFamily="18" charset="0"/>
                <a:cs typeface="Times New Roman" pitchFamily="18" charset="0"/>
              </a:rPr>
              <a:t>reviews per month</a:t>
            </a:r>
            <a:r>
              <a:rPr lang="en-US" sz="1500" dirty="0">
                <a:latin typeface="Times New Roman" pitchFamily="18" charset="0"/>
                <a:cs typeface="Times New Roman" pitchFamily="18" charset="0"/>
              </a:rPr>
              <a:t> have a negative correlation i.e. (-0.13), which suggests that if minimum nights increase, then reviews per month decrease.</a:t>
            </a:r>
          </a:p>
          <a:p>
            <a:r>
              <a:rPr lang="en-US" sz="1500" dirty="0" smtClean="0"/>
              <a:t/>
            </a:r>
            <a:br>
              <a:rPr lang="en-US" sz="1500" dirty="0" smtClean="0"/>
            </a:br>
            <a:endParaRPr lang="en-US" sz="1500" dirty="0" smtClean="0"/>
          </a:p>
        </p:txBody>
      </p:sp>
      <p:sp>
        <p:nvSpPr>
          <p:cNvPr id="5" name="object 3"/>
          <p:cNvSpPr/>
          <p:nvPr/>
        </p:nvSpPr>
        <p:spPr>
          <a:xfrm>
            <a:off x="1905" y="4800600"/>
            <a:ext cx="9142095" cy="342900"/>
          </a:xfrm>
          <a:custGeom>
            <a:avLst/>
            <a:gdLst/>
            <a:ahLst/>
            <a:cxnLst/>
            <a:rect l="l" t="t" r="r" b="b"/>
            <a:pathLst>
              <a:path w="9142095" h="342900">
                <a:moveTo>
                  <a:pt x="9141600" y="342899"/>
                </a:moveTo>
                <a:lnTo>
                  <a:pt x="0" y="342899"/>
                </a:lnTo>
                <a:lnTo>
                  <a:pt x="0" y="0"/>
                </a:lnTo>
                <a:lnTo>
                  <a:pt x="9141600" y="0"/>
                </a:lnTo>
                <a:lnTo>
                  <a:pt x="9141600" y="342899"/>
                </a:lnTo>
                <a:close/>
              </a:path>
            </a:pathLst>
          </a:custGeom>
          <a:solidFill>
            <a:schemeClr val="bg2">
              <a:lumMod val="25000"/>
            </a:scheme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14338" name="Picture 2"/>
          <p:cNvPicPr>
            <a:picLocks noChangeAspect="1" noChangeArrowheads="1"/>
          </p:cNvPicPr>
          <p:nvPr/>
        </p:nvPicPr>
        <p:blipFill>
          <a:blip r:embed="rId2"/>
          <a:srcRect/>
          <a:stretch>
            <a:fillRect/>
          </a:stretch>
        </p:blipFill>
        <p:spPr bwMode="auto">
          <a:xfrm>
            <a:off x="228600" y="514350"/>
            <a:ext cx="5257800" cy="4114800"/>
          </a:xfrm>
          <a:prstGeom prst="rect">
            <a:avLst/>
          </a:prstGeom>
          <a:noFill/>
          <a:ln w="9525">
            <a:noFill/>
            <a:miter lim="800000"/>
            <a:headEnd/>
            <a:tailEnd/>
          </a:ln>
          <a:effectLst/>
        </p:spPr>
      </p:pic>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57150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Conclusion</a:t>
            </a:r>
            <a:endParaRPr lang="en-US" sz="2400" b="1" dirty="0">
              <a:latin typeface="Times New Roman" pitchFamily="18" charset="0"/>
              <a:cs typeface="Times New Roman" pitchFamily="18" charset="0"/>
            </a:endParaRPr>
          </a:p>
        </p:txBody>
      </p:sp>
      <p:sp>
        <p:nvSpPr>
          <p:cNvPr id="3" name="TextBox 2"/>
          <p:cNvSpPr txBox="1"/>
          <p:nvPr/>
        </p:nvSpPr>
        <p:spPr>
          <a:xfrm>
            <a:off x="0" y="438150"/>
            <a:ext cx="9144000" cy="4154984"/>
          </a:xfrm>
          <a:prstGeom prst="rect">
            <a:avLst/>
          </a:prstGeom>
          <a:noFill/>
        </p:spPr>
        <p:txBody>
          <a:bodyPr wrap="square" rtlCol="0">
            <a:spAutoFit/>
          </a:bodyPr>
          <a:lstStyle/>
          <a:p>
            <a:pPr>
              <a:lnSpc>
                <a:spcPct val="150000"/>
              </a:lnSpc>
              <a:buFont typeface="Wingdings" pitchFamily="2" charset="2"/>
              <a:buChar char="Ø"/>
            </a:pPr>
            <a:r>
              <a:rPr lang="en-US" sz="1600" b="1" dirty="0">
                <a:latin typeface="Times New Roman" pitchFamily="18" charset="0"/>
                <a:cs typeface="Times New Roman" pitchFamily="18" charset="0"/>
              </a:rPr>
              <a:t>Queens</a:t>
            </a:r>
            <a:r>
              <a:rPr lang="en-US" sz="1600" dirty="0">
                <a:latin typeface="Times New Roman" pitchFamily="18" charset="0"/>
                <a:cs typeface="Times New Roman" pitchFamily="18" charset="0"/>
              </a:rPr>
              <a:t> and </a:t>
            </a:r>
            <a:r>
              <a:rPr lang="en-US" sz="1600" b="1" dirty="0">
                <a:latin typeface="Times New Roman" pitchFamily="18" charset="0"/>
                <a:cs typeface="Times New Roman" pitchFamily="18" charset="0"/>
              </a:rPr>
              <a:t>Manhattan</a:t>
            </a:r>
            <a:r>
              <a:rPr lang="en-US" sz="1600" dirty="0">
                <a:latin typeface="Times New Roman" pitchFamily="18" charset="0"/>
                <a:cs typeface="Times New Roman" pitchFamily="18" charset="0"/>
              </a:rPr>
              <a:t> have the highest percentage of reviews which made them the most popular location for travelers. This also suggests that purchasing more and more properties in these areas and renting them to tourists will be more beneficial in terms of money as customers usually prefer to visit these groups.</a:t>
            </a:r>
          </a:p>
          <a:p>
            <a:pPr>
              <a:lnSpc>
                <a:spcPct val="150000"/>
              </a:lnSpc>
              <a:buFont typeface="Wingdings" pitchFamily="2" charset="2"/>
              <a:buChar char="Ø"/>
            </a:pPr>
            <a:r>
              <a:rPr lang="en-US" sz="1600" dirty="0">
                <a:latin typeface="Times New Roman" pitchFamily="18" charset="0"/>
                <a:cs typeface="Times New Roman" pitchFamily="18" charset="0"/>
              </a:rPr>
              <a:t>The </a:t>
            </a:r>
            <a:r>
              <a:rPr lang="en-US" sz="1600" b="1" dirty="0">
                <a:latin typeface="Times New Roman" pitchFamily="18" charset="0"/>
                <a:cs typeface="Times New Roman" pitchFamily="18" charset="0"/>
              </a:rPr>
              <a:t>Entire home/apt</a:t>
            </a:r>
            <a:r>
              <a:rPr lang="en-US" sz="1600" dirty="0">
                <a:latin typeface="Times New Roman" pitchFamily="18" charset="0"/>
                <a:cs typeface="Times New Roman" pitchFamily="18" charset="0"/>
              </a:rPr>
              <a:t> category of the room type is the most expensive category with an average price of 211.79 USD whereas the </a:t>
            </a:r>
            <a:r>
              <a:rPr lang="en-US" sz="1600" b="1" dirty="0">
                <a:latin typeface="Times New Roman" pitchFamily="18" charset="0"/>
                <a:cs typeface="Times New Roman" pitchFamily="18" charset="0"/>
              </a:rPr>
              <a:t>Shared rooms</a:t>
            </a:r>
            <a:r>
              <a:rPr lang="en-US" sz="1600" dirty="0">
                <a:latin typeface="Times New Roman" pitchFamily="18" charset="0"/>
                <a:cs typeface="Times New Roman" pitchFamily="18" charset="0"/>
              </a:rPr>
              <a:t> are the cheapest room category with an average price of 70.13 USD. Also, the </a:t>
            </a:r>
            <a:r>
              <a:rPr lang="en-US" sz="1600" b="1" dirty="0">
                <a:latin typeface="Times New Roman" pitchFamily="18" charset="0"/>
                <a:cs typeface="Times New Roman" pitchFamily="18" charset="0"/>
              </a:rPr>
              <a:t>number of reviews</a:t>
            </a:r>
            <a:r>
              <a:rPr lang="en-US" sz="1600" dirty="0">
                <a:latin typeface="Times New Roman" pitchFamily="18" charset="0"/>
                <a:cs typeface="Times New Roman" pitchFamily="18" charset="0"/>
              </a:rPr>
              <a:t> given by the customers decreases when the </a:t>
            </a:r>
            <a:r>
              <a:rPr lang="en-US" sz="1600" b="1" dirty="0">
                <a:latin typeface="Times New Roman" pitchFamily="18" charset="0"/>
                <a:cs typeface="Times New Roman" pitchFamily="18" charset="0"/>
              </a:rPr>
              <a:t>price</a:t>
            </a:r>
            <a:r>
              <a:rPr lang="en-US" sz="1600" dirty="0">
                <a:latin typeface="Times New Roman" pitchFamily="18" charset="0"/>
                <a:cs typeface="Times New Roman" pitchFamily="18" charset="0"/>
              </a:rPr>
              <a:t> of the room type is large, this suggests that people usually prefer to stay at the location where the price is less.</a:t>
            </a:r>
          </a:p>
          <a:p>
            <a:pPr>
              <a:lnSpc>
                <a:spcPct val="150000"/>
              </a:lnSpc>
              <a:buFont typeface="Wingdings" pitchFamily="2" charset="2"/>
              <a:buChar char="Ø"/>
            </a:pPr>
            <a:r>
              <a:rPr lang="en-US" sz="1600" dirty="0">
                <a:latin typeface="Times New Roman" pitchFamily="18" charset="0"/>
                <a:cs typeface="Times New Roman" pitchFamily="18" charset="0"/>
              </a:rPr>
              <a:t>The center location of the city remains the busiest as the availability of the rooms is very low whereas the outer portion of the city remains mostly available throughout the year. This suggests that the heart of New York City lies at the center portion, which is mostly </a:t>
            </a:r>
            <a:r>
              <a:rPr lang="en-US" sz="1600" b="1" dirty="0">
                <a:latin typeface="Times New Roman" pitchFamily="18" charset="0"/>
                <a:cs typeface="Times New Roman" pitchFamily="18" charset="0"/>
              </a:rPr>
              <a:t>Manhattan</a:t>
            </a: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Brooklyn</a:t>
            </a:r>
            <a:r>
              <a:rPr lang="en-US" sz="1600" dirty="0">
                <a:latin typeface="Times New Roman" pitchFamily="18" charset="0"/>
                <a:cs typeface="Times New Roman" pitchFamily="18" charset="0"/>
              </a:rPr>
              <a:t> and </a:t>
            </a:r>
            <a:r>
              <a:rPr lang="en-US" sz="1600" b="1" dirty="0">
                <a:latin typeface="Times New Roman" pitchFamily="18" charset="0"/>
                <a:cs typeface="Times New Roman" pitchFamily="18" charset="0"/>
              </a:rPr>
              <a:t>Queens</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neighbourhood</a:t>
            </a:r>
            <a:r>
              <a:rPr lang="en-US" sz="1600" dirty="0">
                <a:latin typeface="Times New Roman" pitchFamily="18" charset="0"/>
                <a:cs typeface="Times New Roman" pitchFamily="18" charset="0"/>
              </a:rPr>
              <a:t> groups</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
        <p:nvSpPr>
          <p:cNvPr id="4" name="object 3"/>
          <p:cNvSpPr/>
          <p:nvPr/>
        </p:nvSpPr>
        <p:spPr>
          <a:xfrm>
            <a:off x="1905" y="4800600"/>
            <a:ext cx="9142095" cy="342900"/>
          </a:xfrm>
          <a:custGeom>
            <a:avLst/>
            <a:gdLst/>
            <a:ahLst/>
            <a:cxnLst/>
            <a:rect l="l" t="t" r="r" b="b"/>
            <a:pathLst>
              <a:path w="9142095" h="342900">
                <a:moveTo>
                  <a:pt x="9141600" y="342899"/>
                </a:moveTo>
                <a:lnTo>
                  <a:pt x="0" y="342899"/>
                </a:lnTo>
                <a:lnTo>
                  <a:pt x="0" y="0"/>
                </a:lnTo>
                <a:lnTo>
                  <a:pt x="9141600" y="0"/>
                </a:lnTo>
                <a:lnTo>
                  <a:pt x="9141600" y="342899"/>
                </a:lnTo>
                <a:close/>
              </a:path>
            </a:pathLst>
          </a:custGeom>
          <a:solidFill>
            <a:schemeClr val="bg2">
              <a:lumMod val="25000"/>
            </a:scheme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 name="TextBox 5"/>
          <p:cNvSpPr txBox="1"/>
          <p:nvPr/>
        </p:nvSpPr>
        <p:spPr>
          <a:xfrm>
            <a:off x="7772400" y="4319885"/>
            <a:ext cx="12954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Contd.</a:t>
            </a:r>
            <a:endParaRPr lang="en-US" sz="2400" b="1" dirty="0">
              <a:latin typeface="Times New Roman" pitchFamily="18" charset="0"/>
              <a:cs typeface="Times New Roman" pitchFamily="18" charset="0"/>
            </a:endParaRPr>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381833"/>
            <a:ext cx="8915400" cy="4247317"/>
          </a:xfrm>
          <a:prstGeom prst="rect">
            <a:avLst/>
          </a:prstGeom>
          <a:noFill/>
        </p:spPr>
        <p:txBody>
          <a:bodyPr wrap="square" rtlCol="0">
            <a:spAutoFit/>
          </a:bodyPr>
          <a:lstStyle/>
          <a:p>
            <a:pPr>
              <a:lnSpc>
                <a:spcPct val="150000"/>
              </a:lnSpc>
              <a:buFont typeface="Wingdings" pitchFamily="2" charset="2"/>
              <a:buChar char="Ø"/>
            </a:pPr>
            <a:r>
              <a:rPr lang="en-US" dirty="0" smtClean="0">
                <a:latin typeface="Times New Roman" pitchFamily="18" charset="0"/>
                <a:cs typeface="Times New Roman" pitchFamily="18" charset="0"/>
              </a:rPr>
              <a:t>The maximum number of hosts are present in the </a:t>
            </a:r>
            <a:r>
              <a:rPr lang="en-US" b="1" dirty="0" smtClean="0">
                <a:latin typeface="Times New Roman" pitchFamily="18" charset="0"/>
                <a:cs typeface="Times New Roman" pitchFamily="18" charset="0"/>
              </a:rPr>
              <a:t>Manhattan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neighbourhood</a:t>
            </a:r>
            <a:r>
              <a:rPr lang="en-US" dirty="0" smtClean="0">
                <a:latin typeface="Times New Roman" pitchFamily="18" charset="0"/>
                <a:cs typeface="Times New Roman" pitchFamily="18" charset="0"/>
              </a:rPr>
              <a:t> group i.e. 327. This suggests that </a:t>
            </a:r>
            <a:r>
              <a:rPr lang="en-US" b="1" dirty="0" smtClean="0">
                <a:latin typeface="Times New Roman" pitchFamily="18" charset="0"/>
                <a:cs typeface="Times New Roman" pitchFamily="18" charset="0"/>
              </a:rPr>
              <a:t>Manhattan</a:t>
            </a:r>
            <a:r>
              <a:rPr lang="en-US" dirty="0" smtClean="0">
                <a:latin typeface="Times New Roman" pitchFamily="18" charset="0"/>
                <a:cs typeface="Times New Roman" pitchFamily="18" charset="0"/>
              </a:rPr>
              <a:t> is the most popular </a:t>
            </a:r>
            <a:r>
              <a:rPr lang="en-US" dirty="0" err="1" smtClean="0">
                <a:latin typeface="Times New Roman" pitchFamily="18" charset="0"/>
                <a:cs typeface="Times New Roman" pitchFamily="18" charset="0"/>
              </a:rPr>
              <a:t>neighbourhood</a:t>
            </a:r>
            <a:r>
              <a:rPr lang="en-US" dirty="0" smtClean="0">
                <a:latin typeface="Times New Roman" pitchFamily="18" charset="0"/>
                <a:cs typeface="Times New Roman" pitchFamily="18" charset="0"/>
              </a:rPr>
              <a:t> group in New York City. So, the lifestyle and various local tourist place in Manhattan makes it best suitable for traveling in the city.</a:t>
            </a:r>
          </a:p>
          <a:p>
            <a:pPr>
              <a:lnSpc>
                <a:spcPct val="150000"/>
              </a:lnSpc>
              <a:buFont typeface="Wingdings" pitchFamily="2" charset="2"/>
              <a:buChar char="Ø"/>
            </a:pPr>
            <a:r>
              <a:rPr lang="en-US" b="1" dirty="0" smtClean="0">
                <a:latin typeface="Times New Roman" pitchFamily="18" charset="0"/>
                <a:cs typeface="Times New Roman" pitchFamily="18" charset="0"/>
              </a:rPr>
              <a:t>Staten Island</a:t>
            </a:r>
            <a:r>
              <a:rPr lang="en-US" dirty="0" smtClean="0">
                <a:latin typeface="Times New Roman" pitchFamily="18" charset="0"/>
                <a:cs typeface="Times New Roman" pitchFamily="18" charset="0"/>
              </a:rPr>
              <a:t> is the least preferred </a:t>
            </a:r>
            <a:r>
              <a:rPr lang="en-US" dirty="0" err="1" smtClean="0">
                <a:latin typeface="Times New Roman" pitchFamily="18" charset="0"/>
                <a:cs typeface="Times New Roman" pitchFamily="18" charset="0"/>
              </a:rPr>
              <a:t>neighbourhood</a:t>
            </a:r>
            <a:r>
              <a:rPr lang="en-US" dirty="0" smtClean="0">
                <a:latin typeface="Times New Roman" pitchFamily="18" charset="0"/>
                <a:cs typeface="Times New Roman" pitchFamily="18" charset="0"/>
              </a:rPr>
              <a:t> group in the city as per the reviews and price. When tourists travel to such places, they prefer to invest in </a:t>
            </a:r>
            <a:r>
              <a:rPr lang="en-US" b="1" dirty="0" smtClean="0">
                <a:latin typeface="Times New Roman" pitchFamily="18" charset="0"/>
                <a:cs typeface="Times New Roman" pitchFamily="18" charset="0"/>
              </a:rPr>
              <a:t>Shared</a:t>
            </a:r>
            <a:r>
              <a:rPr lang="en-US" dirty="0" smtClean="0">
                <a:latin typeface="Times New Roman" pitchFamily="18" charset="0"/>
                <a:cs typeface="Times New Roman" pitchFamily="18" charset="0"/>
              </a:rPr>
              <a:t> room type as compared to </a:t>
            </a:r>
            <a:r>
              <a:rPr lang="en-US" b="1" dirty="0" smtClean="0">
                <a:latin typeface="Times New Roman" pitchFamily="18" charset="0"/>
                <a:cs typeface="Times New Roman" pitchFamily="18" charset="0"/>
              </a:rPr>
              <a:t>Private</a:t>
            </a:r>
            <a:r>
              <a:rPr lang="en-US" dirty="0" smtClean="0">
                <a:latin typeface="Times New Roman" pitchFamily="18" charset="0"/>
                <a:cs typeface="Times New Roman" pitchFamily="18" charset="0"/>
              </a:rPr>
              <a:t> or </a:t>
            </a:r>
            <a:r>
              <a:rPr lang="en-US" b="1" dirty="0" smtClean="0">
                <a:latin typeface="Times New Roman" pitchFamily="18" charset="0"/>
                <a:cs typeface="Times New Roman" pitchFamily="18" charset="0"/>
              </a:rPr>
              <a:t>Entire home/Apt</a:t>
            </a:r>
            <a:r>
              <a:rPr lang="en-US" dirty="0" smtClean="0">
                <a:latin typeface="Times New Roman" pitchFamily="18" charset="0"/>
                <a:cs typeface="Times New Roman" pitchFamily="18" charset="0"/>
              </a:rPr>
              <a:t>.</a:t>
            </a:r>
          </a:p>
          <a:p>
            <a:pPr>
              <a:lnSpc>
                <a:spcPct val="150000"/>
              </a:lnSpc>
              <a:buFont typeface="Wingdings" pitchFamily="2" charset="2"/>
              <a:buChar char="Ø"/>
            </a:pPr>
            <a:r>
              <a:rPr lang="en-US" dirty="0" smtClean="0">
                <a:latin typeface="Times New Roman" pitchFamily="18" charset="0"/>
                <a:cs typeface="Times New Roman" pitchFamily="18" charset="0"/>
              </a:rPr>
              <a:t>According to the analysis, Airbnb hosts face tough competition, with a small number of hosts controlling a significant portion of the market. To stand out from the competition, hosts might want to think about purchasing property in places where there are comparatively fewer listings.</a:t>
            </a:r>
          </a:p>
        </p:txBody>
      </p:sp>
      <p:sp>
        <p:nvSpPr>
          <p:cNvPr id="3" name="TextBox 2"/>
          <p:cNvSpPr txBox="1"/>
          <p:nvPr/>
        </p:nvSpPr>
        <p:spPr>
          <a:xfrm>
            <a:off x="76200" y="52685"/>
            <a:ext cx="29718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Contd.</a:t>
            </a:r>
            <a:endParaRPr lang="en-US" sz="2400" b="1" dirty="0">
              <a:latin typeface="Times New Roman" pitchFamily="18" charset="0"/>
              <a:cs typeface="Times New Roman" pitchFamily="18" charset="0"/>
            </a:endParaRPr>
          </a:p>
        </p:txBody>
      </p:sp>
      <p:sp>
        <p:nvSpPr>
          <p:cNvPr id="4" name="object 3"/>
          <p:cNvSpPr/>
          <p:nvPr/>
        </p:nvSpPr>
        <p:spPr>
          <a:xfrm>
            <a:off x="1905" y="4800600"/>
            <a:ext cx="9142095" cy="342900"/>
          </a:xfrm>
          <a:custGeom>
            <a:avLst/>
            <a:gdLst/>
            <a:ahLst/>
            <a:cxnLst/>
            <a:rect l="l" t="t" r="r" b="b"/>
            <a:pathLst>
              <a:path w="9142095" h="342900">
                <a:moveTo>
                  <a:pt x="9141600" y="342899"/>
                </a:moveTo>
                <a:lnTo>
                  <a:pt x="0" y="342899"/>
                </a:lnTo>
                <a:lnTo>
                  <a:pt x="0" y="0"/>
                </a:lnTo>
                <a:lnTo>
                  <a:pt x="9141600" y="0"/>
                </a:lnTo>
                <a:lnTo>
                  <a:pt x="9141600" y="342899"/>
                </a:lnTo>
                <a:close/>
              </a:path>
            </a:pathLst>
          </a:custGeom>
          <a:solidFill>
            <a:schemeClr val="bg2">
              <a:lumMod val="25000"/>
            </a:scheme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8981276" y="4924478"/>
            <a:ext cx="134620" cy="128240"/>
          </a:xfrm>
          <a:prstGeom prst="rect">
            <a:avLst/>
          </a:prstGeom>
        </p:spPr>
        <p:txBody>
          <a:bodyPr vert="horz" wrap="square" lIns="0" tIns="0" rIns="0" bIns="0" rtlCol="0">
            <a:spAutoFit/>
          </a:bodyPr>
          <a:lstStyle/>
          <a:p>
            <a:pPr marL="38100">
              <a:lnSpc>
                <a:spcPts val="955"/>
              </a:lnSpc>
            </a:pPr>
            <a:fld id="{81D60167-4931-47E6-BA6A-407CBD079E47}" type="slidenum">
              <a:rPr sz="900" dirty="0">
                <a:solidFill>
                  <a:srgbClr val="E8EBE6"/>
                </a:solidFill>
                <a:latin typeface="Carlito"/>
                <a:cs typeface="Carlito"/>
              </a:rPr>
              <a:pPr marL="38100">
                <a:lnSpc>
                  <a:spcPts val="955"/>
                </a:lnSpc>
              </a:pPr>
              <a:t>3</a:t>
            </a:fld>
            <a:endParaRPr sz="900">
              <a:latin typeface="Carlito"/>
              <a:cs typeface="Carlito"/>
            </a:endParaRPr>
          </a:p>
        </p:txBody>
      </p:sp>
      <p:sp>
        <p:nvSpPr>
          <p:cNvPr id="8" name="object 3"/>
          <p:cNvSpPr/>
          <p:nvPr/>
        </p:nvSpPr>
        <p:spPr>
          <a:xfrm>
            <a:off x="1905" y="4800600"/>
            <a:ext cx="9142095" cy="342900"/>
          </a:xfrm>
          <a:custGeom>
            <a:avLst/>
            <a:gdLst/>
            <a:ahLst/>
            <a:cxnLst/>
            <a:rect l="l" t="t" r="r" b="b"/>
            <a:pathLst>
              <a:path w="9142095" h="342900">
                <a:moveTo>
                  <a:pt x="9141600" y="342899"/>
                </a:moveTo>
                <a:lnTo>
                  <a:pt x="0" y="342899"/>
                </a:lnTo>
                <a:lnTo>
                  <a:pt x="0" y="0"/>
                </a:lnTo>
                <a:lnTo>
                  <a:pt x="9141600" y="0"/>
                </a:lnTo>
                <a:lnTo>
                  <a:pt x="9141600" y="342899"/>
                </a:lnTo>
                <a:close/>
              </a:path>
            </a:pathLst>
          </a:custGeom>
          <a:solidFill>
            <a:schemeClr val="bg2">
              <a:lumMod val="25000"/>
            </a:scheme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9" name="TextBox 8"/>
          <p:cNvSpPr txBox="1"/>
          <p:nvPr/>
        </p:nvSpPr>
        <p:spPr>
          <a:xfrm>
            <a:off x="0" y="128885"/>
            <a:ext cx="5161028" cy="461665"/>
          </a:xfrm>
          <a:prstGeom prst="rect">
            <a:avLst/>
          </a:prstGeom>
          <a:noFill/>
        </p:spPr>
        <p:txBody>
          <a:bodyPr wrap="none" rtlCol="0">
            <a:spAutoFit/>
          </a:bodyPr>
          <a:lstStyle/>
          <a:p>
            <a:r>
              <a:rPr lang="en-US" sz="2400" b="1" dirty="0" smtClean="0">
                <a:latin typeface="Times New Roman" pitchFamily="18" charset="0"/>
                <a:cs typeface="Times New Roman" pitchFamily="18" charset="0"/>
              </a:rPr>
              <a:t>Purpose of Exploratory Data Analysis</a:t>
            </a:r>
            <a:endParaRPr lang="en-US" sz="2400" b="1" dirty="0">
              <a:latin typeface="Times New Roman" pitchFamily="18" charset="0"/>
              <a:cs typeface="Times New Roman" pitchFamily="18" charset="0"/>
            </a:endParaRPr>
          </a:p>
        </p:txBody>
      </p:sp>
      <p:sp>
        <p:nvSpPr>
          <p:cNvPr id="10" name="TextBox 9"/>
          <p:cNvSpPr txBox="1"/>
          <p:nvPr/>
        </p:nvSpPr>
        <p:spPr>
          <a:xfrm>
            <a:off x="0" y="590550"/>
            <a:ext cx="9144000" cy="4062651"/>
          </a:xfrm>
          <a:prstGeom prst="rect">
            <a:avLst/>
          </a:prstGeom>
          <a:noFill/>
        </p:spPr>
        <p:txBody>
          <a:bodyPr wrap="square" rtlCol="0">
            <a:spAutoFit/>
          </a:bodyPr>
          <a:lstStyle/>
          <a:p>
            <a:pPr>
              <a:lnSpc>
                <a:spcPct val="150000"/>
              </a:lnSpc>
              <a:buFont typeface="Wingdings" pitchFamily="2" charset="2"/>
              <a:buChar char="v"/>
            </a:pPr>
            <a:r>
              <a:rPr lang="en-US" sz="1600" dirty="0">
                <a:latin typeface="Times New Roman" pitchFamily="18" charset="0"/>
                <a:cs typeface="Times New Roman" pitchFamily="18" charset="0"/>
              </a:rPr>
              <a:t>The main goal of this analysis is to understand the pattern and to provide useful insights into </a:t>
            </a:r>
            <a:r>
              <a:rPr lang="en-US" sz="1600" dirty="0" smtClean="0">
                <a:latin typeface="Times New Roman" pitchFamily="18" charset="0"/>
                <a:cs typeface="Times New Roman" pitchFamily="18" charset="0"/>
              </a:rPr>
              <a:t>Airbnb </a:t>
            </a:r>
            <a:r>
              <a:rPr lang="en-US" sz="1600" dirty="0">
                <a:latin typeface="Times New Roman" pitchFamily="18" charset="0"/>
                <a:cs typeface="Times New Roman" pitchFamily="18" charset="0"/>
              </a:rPr>
              <a:t>to improve its functionality and serviceability.</a:t>
            </a:r>
          </a:p>
          <a:p>
            <a:pPr>
              <a:lnSpc>
                <a:spcPct val="150000"/>
              </a:lnSpc>
              <a:buFont typeface="Wingdings" pitchFamily="2" charset="2"/>
              <a:buChar char="v"/>
            </a:pPr>
            <a:r>
              <a:rPr lang="en-US" sz="1600" dirty="0">
                <a:latin typeface="Times New Roman" pitchFamily="18" charset="0"/>
                <a:cs typeface="Times New Roman" pitchFamily="18" charset="0"/>
              </a:rPr>
              <a:t>First data is to be explored and cleaned using different data-wrangling techniques. The missing or null values are to be handled carefully as they will create problems during data analysis and can affect statistics and computations. Duplicates and outliers are also dealt with in this cleaning process only as they can cause errors in data collection, data entry, or data merging and can lead to false analysis results.</a:t>
            </a:r>
          </a:p>
          <a:p>
            <a:pPr>
              <a:lnSpc>
                <a:spcPct val="150000"/>
              </a:lnSpc>
              <a:buFont typeface="Wingdings" pitchFamily="2" charset="2"/>
              <a:buChar char="v"/>
            </a:pPr>
            <a:r>
              <a:rPr lang="en-US" sz="1600" dirty="0">
                <a:latin typeface="Times New Roman" pitchFamily="18" charset="0"/>
                <a:cs typeface="Times New Roman" pitchFamily="18" charset="0"/>
              </a:rPr>
              <a:t>After cleaning the data, the identification of different patterns and trends present inside the data can be done using various data visualization techniques. Various graphs and charts can be created to visualize the data, and record observations and insight which will be very useful for future analysis and decision-making related to Airbnb.</a:t>
            </a:r>
          </a:p>
          <a:p>
            <a:endParaRPr lang="en-US" dirty="0"/>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8981276" y="4924478"/>
            <a:ext cx="134620" cy="128240"/>
          </a:xfrm>
          <a:prstGeom prst="rect">
            <a:avLst/>
          </a:prstGeom>
        </p:spPr>
        <p:txBody>
          <a:bodyPr vert="horz" wrap="square" lIns="0" tIns="0" rIns="0" bIns="0" rtlCol="0">
            <a:spAutoFit/>
          </a:bodyPr>
          <a:lstStyle/>
          <a:p>
            <a:pPr marL="38100">
              <a:lnSpc>
                <a:spcPts val="955"/>
              </a:lnSpc>
            </a:pPr>
            <a:fld id="{81D60167-4931-47E6-BA6A-407CBD079E47}" type="slidenum">
              <a:rPr sz="900" dirty="0">
                <a:solidFill>
                  <a:srgbClr val="E8EBE6"/>
                </a:solidFill>
                <a:latin typeface="Carlito"/>
                <a:cs typeface="Carlito"/>
              </a:rPr>
              <a:pPr marL="38100">
                <a:lnSpc>
                  <a:spcPts val="955"/>
                </a:lnSpc>
              </a:pPr>
              <a:t>4</a:t>
            </a:fld>
            <a:endParaRPr sz="900">
              <a:latin typeface="Carlito"/>
              <a:cs typeface="Carlito"/>
            </a:endParaRPr>
          </a:p>
        </p:txBody>
      </p:sp>
      <p:sp>
        <p:nvSpPr>
          <p:cNvPr id="8" name="object 3"/>
          <p:cNvSpPr/>
          <p:nvPr/>
        </p:nvSpPr>
        <p:spPr>
          <a:xfrm>
            <a:off x="1905" y="4800600"/>
            <a:ext cx="9142095" cy="342900"/>
          </a:xfrm>
          <a:custGeom>
            <a:avLst/>
            <a:gdLst/>
            <a:ahLst/>
            <a:cxnLst/>
            <a:rect l="l" t="t" r="r" b="b"/>
            <a:pathLst>
              <a:path w="9142095" h="342900">
                <a:moveTo>
                  <a:pt x="9141600" y="342899"/>
                </a:moveTo>
                <a:lnTo>
                  <a:pt x="0" y="342899"/>
                </a:lnTo>
                <a:lnTo>
                  <a:pt x="0" y="0"/>
                </a:lnTo>
                <a:lnTo>
                  <a:pt x="9141600" y="0"/>
                </a:lnTo>
                <a:lnTo>
                  <a:pt x="9141600" y="342899"/>
                </a:lnTo>
                <a:close/>
              </a:path>
            </a:pathLst>
          </a:custGeom>
          <a:solidFill>
            <a:schemeClr val="bg2">
              <a:lumMod val="25000"/>
            </a:scheme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0" name="TextBox 9"/>
          <p:cNvSpPr txBox="1"/>
          <p:nvPr/>
        </p:nvSpPr>
        <p:spPr>
          <a:xfrm>
            <a:off x="0" y="209550"/>
            <a:ext cx="33528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Problem Statement</a:t>
            </a:r>
            <a:endParaRPr lang="en-US" sz="2400" b="1" dirty="0">
              <a:latin typeface="Times New Roman" pitchFamily="18" charset="0"/>
              <a:cs typeface="Times New Roman" pitchFamily="18" charset="0"/>
            </a:endParaRPr>
          </a:p>
        </p:txBody>
      </p:sp>
      <p:sp>
        <p:nvSpPr>
          <p:cNvPr id="12" name="TextBox 11"/>
          <p:cNvSpPr txBox="1"/>
          <p:nvPr/>
        </p:nvSpPr>
        <p:spPr>
          <a:xfrm>
            <a:off x="0" y="1047750"/>
            <a:ext cx="9144000" cy="3323987"/>
          </a:xfrm>
          <a:prstGeom prst="rect">
            <a:avLst/>
          </a:prstGeom>
          <a:noFill/>
        </p:spPr>
        <p:txBody>
          <a:bodyPr wrap="square" rtlCol="0">
            <a:spAutoFit/>
          </a:bodyPr>
          <a:lstStyle/>
          <a:p>
            <a:pPr>
              <a:lnSpc>
                <a:spcPct val="150000"/>
              </a:lnSpc>
            </a:pPr>
            <a:r>
              <a:rPr lang="en-US" sz="1600" dirty="0">
                <a:latin typeface="Times New Roman" pitchFamily="18" charset="0"/>
                <a:cs typeface="Times New Roman" pitchFamily="18" charset="0"/>
              </a:rPr>
              <a:t>Since 2008, guests and hosts have used Airbnb to expand on traveling possibilities and present a more unique, personalized way of experiencing the world. Today, Airbnb has become a one-of-a-kind service that is used and recognized by the whole world. Data analysis on millions of listings provided through Airbnb is a crucial factor for the company. These millions of listings generate a lot of data - data that can be analyzed and used for security, business decisions, understanding of customers' and providers' (hosts') behavior and performance on the platform, guiding marketing initiatives, implementation of innovative additional services, and much more. This dataset has around 49,000 observations in it with 16 columns and it is a mix of categorical and numeric values. Explore and analyze the data to discover key understandings.</a:t>
            </a:r>
          </a:p>
          <a:p>
            <a:endParaRPr lang="en-US" dirty="0"/>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p:cNvSpPr/>
          <p:nvPr/>
        </p:nvSpPr>
        <p:spPr>
          <a:xfrm>
            <a:off x="1905" y="4800600"/>
            <a:ext cx="9142095" cy="342900"/>
          </a:xfrm>
          <a:custGeom>
            <a:avLst/>
            <a:gdLst/>
            <a:ahLst/>
            <a:cxnLst/>
            <a:rect l="l" t="t" r="r" b="b"/>
            <a:pathLst>
              <a:path w="9142095" h="342900">
                <a:moveTo>
                  <a:pt x="9141600" y="342899"/>
                </a:moveTo>
                <a:lnTo>
                  <a:pt x="0" y="342899"/>
                </a:lnTo>
                <a:lnTo>
                  <a:pt x="0" y="0"/>
                </a:lnTo>
                <a:lnTo>
                  <a:pt x="9141600" y="0"/>
                </a:lnTo>
                <a:lnTo>
                  <a:pt x="9141600" y="342899"/>
                </a:lnTo>
                <a:close/>
              </a:path>
            </a:pathLst>
          </a:custGeom>
          <a:solidFill>
            <a:schemeClr val="bg2">
              <a:lumMod val="25000"/>
            </a:scheme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 name="TextBox 5"/>
          <p:cNvSpPr txBox="1"/>
          <p:nvPr/>
        </p:nvSpPr>
        <p:spPr>
          <a:xfrm>
            <a:off x="76200" y="133350"/>
            <a:ext cx="22860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Objectives</a:t>
            </a:r>
            <a:endParaRPr lang="en-US" sz="2400" b="1" dirty="0">
              <a:latin typeface="Times New Roman" pitchFamily="18" charset="0"/>
              <a:cs typeface="Times New Roman" pitchFamily="18" charset="0"/>
            </a:endParaRPr>
          </a:p>
        </p:txBody>
      </p:sp>
      <p:sp>
        <p:nvSpPr>
          <p:cNvPr id="7" name="TextBox 6"/>
          <p:cNvSpPr txBox="1"/>
          <p:nvPr/>
        </p:nvSpPr>
        <p:spPr>
          <a:xfrm>
            <a:off x="0" y="742950"/>
            <a:ext cx="9144000" cy="4247317"/>
          </a:xfrm>
          <a:prstGeom prst="rect">
            <a:avLst/>
          </a:prstGeom>
          <a:noFill/>
        </p:spPr>
        <p:txBody>
          <a:bodyPr wrap="square" rtlCol="0">
            <a:spAutoFit/>
          </a:bodyPr>
          <a:lstStyle/>
          <a:p>
            <a:r>
              <a:rPr lang="en-US" dirty="0">
                <a:latin typeface="Times New Roman" pitchFamily="18" charset="0"/>
                <a:cs typeface="Times New Roman" pitchFamily="18" charset="0"/>
              </a:rPr>
              <a:t>1. Which </a:t>
            </a:r>
            <a:r>
              <a:rPr lang="en-US" dirty="0" err="1">
                <a:latin typeface="Times New Roman" pitchFamily="18" charset="0"/>
                <a:cs typeface="Times New Roman" pitchFamily="18" charset="0"/>
              </a:rPr>
              <a:t>neighbourhood</a:t>
            </a:r>
            <a:r>
              <a:rPr lang="en-US" dirty="0">
                <a:latin typeface="Times New Roman" pitchFamily="18" charset="0"/>
                <a:cs typeface="Times New Roman" pitchFamily="18" charset="0"/>
              </a:rPr>
              <a:t> group has the maximum number of reviews?</a:t>
            </a:r>
          </a:p>
          <a:p>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2. What is the average price for each room type available for booking?</a:t>
            </a:r>
          </a:p>
          <a:p>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3. Most reviewed room types per month in </a:t>
            </a:r>
            <a:r>
              <a:rPr lang="en-US" dirty="0" err="1">
                <a:latin typeface="Times New Roman" pitchFamily="18" charset="0"/>
                <a:cs typeface="Times New Roman" pitchFamily="18" charset="0"/>
              </a:rPr>
              <a:t>neighbourhood</a:t>
            </a:r>
            <a:r>
              <a:rPr lang="en-US" dirty="0">
                <a:latin typeface="Times New Roman" pitchFamily="18" charset="0"/>
                <a:cs typeface="Times New Roman" pitchFamily="18" charset="0"/>
              </a:rPr>
              <a:t> groups.</a:t>
            </a:r>
          </a:p>
          <a:p>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4. How does the availability of the room vary throughout </a:t>
            </a:r>
            <a:r>
              <a:rPr lang="en-US" dirty="0" err="1">
                <a:latin typeface="Times New Roman" pitchFamily="18" charset="0"/>
                <a:cs typeface="Times New Roman" pitchFamily="18" charset="0"/>
              </a:rPr>
              <a:t>neighbourhoods</a:t>
            </a:r>
            <a:r>
              <a:rPr lang="en-US" dirty="0">
                <a:latin typeface="Times New Roman" pitchFamily="18" charset="0"/>
                <a:cs typeface="Times New Roman" pitchFamily="18" charset="0"/>
              </a:rPr>
              <a:t> &amp; room type?</a:t>
            </a:r>
          </a:p>
          <a:p>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5. What is the relation between the number of reviews and price for different room types?</a:t>
            </a:r>
          </a:p>
          <a:p>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6. What is the location of availability of rooms according to their given latitudes &amp; longitudes?</a:t>
            </a:r>
          </a:p>
          <a:p>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7. The relation between average minimum nights with </a:t>
            </a:r>
            <a:r>
              <a:rPr lang="en-US" dirty="0" err="1">
                <a:latin typeface="Times New Roman" pitchFamily="18" charset="0"/>
                <a:cs typeface="Times New Roman" pitchFamily="18" charset="0"/>
              </a:rPr>
              <a:t>neighbourhood</a:t>
            </a:r>
            <a:r>
              <a:rPr lang="en-US" dirty="0">
                <a:latin typeface="Times New Roman" pitchFamily="18" charset="0"/>
                <a:cs typeface="Times New Roman" pitchFamily="18" charset="0"/>
              </a:rPr>
              <a:t> groups and room type.</a:t>
            </a:r>
          </a:p>
          <a:p>
            <a:r>
              <a:rPr lang="en-US" dirty="0"/>
              <a:t/>
            </a:r>
            <a:br>
              <a:rPr lang="en-US" dirty="0"/>
            </a:br>
            <a:endParaRPr lang="en-US" dirty="0"/>
          </a:p>
        </p:txBody>
      </p:sp>
      <p:sp>
        <p:nvSpPr>
          <p:cNvPr id="8" name="TextBox 7"/>
          <p:cNvSpPr txBox="1"/>
          <p:nvPr/>
        </p:nvSpPr>
        <p:spPr>
          <a:xfrm>
            <a:off x="7696200" y="4396085"/>
            <a:ext cx="16764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Contd.</a:t>
            </a:r>
            <a:endParaRPr lang="en-US" sz="2400" b="1" dirty="0">
              <a:latin typeface="Times New Roman" pitchFamily="18" charset="0"/>
              <a:cs typeface="Times New Roman" pitchFamily="18" charset="0"/>
            </a:endParaRPr>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209550"/>
            <a:ext cx="1600200" cy="461665"/>
          </a:xfrm>
          <a:prstGeom prst="rect">
            <a:avLst/>
          </a:prstGeom>
        </p:spPr>
        <p:txBody>
          <a:bodyPr wrap="square">
            <a:spAutoFit/>
          </a:bodyPr>
          <a:lstStyle/>
          <a:p>
            <a:r>
              <a:rPr lang="en-US" sz="2400" b="1" dirty="0" smtClean="0">
                <a:latin typeface="Times New Roman" pitchFamily="18" charset="0"/>
                <a:cs typeface="Times New Roman" pitchFamily="18" charset="0"/>
              </a:rPr>
              <a:t>Contd.</a:t>
            </a:r>
            <a:endParaRPr lang="en-US" sz="2400" b="1" dirty="0">
              <a:latin typeface="Times New Roman" pitchFamily="18" charset="0"/>
              <a:cs typeface="Times New Roman" pitchFamily="18" charset="0"/>
            </a:endParaRPr>
          </a:p>
        </p:txBody>
      </p:sp>
      <p:sp>
        <p:nvSpPr>
          <p:cNvPr id="5" name="TextBox 4"/>
          <p:cNvSpPr txBox="1"/>
          <p:nvPr/>
        </p:nvSpPr>
        <p:spPr>
          <a:xfrm>
            <a:off x="76200" y="1177826"/>
            <a:ext cx="9144000" cy="2308324"/>
          </a:xfrm>
          <a:prstGeom prst="rect">
            <a:avLst/>
          </a:prstGeom>
          <a:noFill/>
        </p:spPr>
        <p:txBody>
          <a:bodyPr wrap="square" rtlCol="0">
            <a:spAutoFit/>
          </a:bodyPr>
          <a:lstStyle/>
          <a:p>
            <a:r>
              <a:rPr lang="en-US" dirty="0">
                <a:latin typeface="Times New Roman" pitchFamily="18" charset="0"/>
                <a:cs typeface="Times New Roman" pitchFamily="18" charset="0"/>
              </a:rPr>
              <a:t>8. The price distribution between different </a:t>
            </a:r>
            <a:r>
              <a:rPr lang="en-US" dirty="0" err="1">
                <a:latin typeface="Times New Roman" pitchFamily="18" charset="0"/>
                <a:cs typeface="Times New Roman" pitchFamily="18" charset="0"/>
              </a:rPr>
              <a:t>neighbourhood</a:t>
            </a:r>
            <a:r>
              <a:rPr lang="en-US" dirty="0">
                <a:latin typeface="Times New Roman" pitchFamily="18" charset="0"/>
                <a:cs typeface="Times New Roman" pitchFamily="18" charset="0"/>
              </a:rPr>
              <a:t> groups</a:t>
            </a:r>
          </a:p>
          <a:p>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9. The maximum number of hosts present in different </a:t>
            </a:r>
            <a:r>
              <a:rPr lang="en-US" dirty="0" err="1">
                <a:latin typeface="Times New Roman" pitchFamily="18" charset="0"/>
                <a:cs typeface="Times New Roman" pitchFamily="18" charset="0"/>
              </a:rPr>
              <a:t>neighbourhood</a:t>
            </a:r>
            <a:r>
              <a:rPr lang="en-US" dirty="0">
                <a:latin typeface="Times New Roman" pitchFamily="18" charset="0"/>
                <a:cs typeface="Times New Roman" pitchFamily="18" charset="0"/>
              </a:rPr>
              <a:t> groups</a:t>
            </a:r>
          </a:p>
          <a:p>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10. The top 10 hosts according to their listings.</a:t>
            </a:r>
          </a:p>
          <a:p>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11. The correlation between different variables.</a:t>
            </a:r>
          </a:p>
          <a:p>
            <a:endParaRPr lang="en-US" dirty="0"/>
          </a:p>
        </p:txBody>
      </p:sp>
      <p:sp>
        <p:nvSpPr>
          <p:cNvPr id="6" name="object 3"/>
          <p:cNvSpPr/>
          <p:nvPr/>
        </p:nvSpPr>
        <p:spPr>
          <a:xfrm>
            <a:off x="1905" y="4800600"/>
            <a:ext cx="9142095" cy="342900"/>
          </a:xfrm>
          <a:custGeom>
            <a:avLst/>
            <a:gdLst/>
            <a:ahLst/>
            <a:cxnLst/>
            <a:rect l="l" t="t" r="r" b="b"/>
            <a:pathLst>
              <a:path w="9142095" h="342900">
                <a:moveTo>
                  <a:pt x="9141600" y="342899"/>
                </a:moveTo>
                <a:lnTo>
                  <a:pt x="0" y="342899"/>
                </a:lnTo>
                <a:lnTo>
                  <a:pt x="0" y="0"/>
                </a:lnTo>
                <a:lnTo>
                  <a:pt x="9141600" y="0"/>
                </a:lnTo>
                <a:lnTo>
                  <a:pt x="9141600" y="342899"/>
                </a:lnTo>
                <a:close/>
              </a:path>
            </a:pathLst>
          </a:custGeom>
          <a:solidFill>
            <a:schemeClr val="bg2">
              <a:lumMod val="25000"/>
            </a:scheme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19050"/>
            <a:ext cx="57150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Dataset Attributes</a:t>
            </a:r>
            <a:endParaRPr lang="en-US" sz="2400" b="1" dirty="0">
              <a:latin typeface="Times New Roman" pitchFamily="18" charset="0"/>
              <a:cs typeface="Times New Roman" pitchFamily="18" charset="0"/>
            </a:endParaRPr>
          </a:p>
        </p:txBody>
      </p:sp>
      <p:sp>
        <p:nvSpPr>
          <p:cNvPr id="10" name="object 3"/>
          <p:cNvSpPr/>
          <p:nvPr/>
        </p:nvSpPr>
        <p:spPr>
          <a:xfrm>
            <a:off x="1905" y="4800600"/>
            <a:ext cx="9142095" cy="342900"/>
          </a:xfrm>
          <a:custGeom>
            <a:avLst/>
            <a:gdLst/>
            <a:ahLst/>
            <a:cxnLst/>
            <a:rect l="l" t="t" r="r" b="b"/>
            <a:pathLst>
              <a:path w="9142095" h="342900">
                <a:moveTo>
                  <a:pt x="9141600" y="342899"/>
                </a:moveTo>
                <a:lnTo>
                  <a:pt x="0" y="342899"/>
                </a:lnTo>
                <a:lnTo>
                  <a:pt x="0" y="0"/>
                </a:lnTo>
                <a:lnTo>
                  <a:pt x="9141600" y="0"/>
                </a:lnTo>
                <a:lnTo>
                  <a:pt x="9141600" y="342899"/>
                </a:lnTo>
                <a:close/>
              </a:path>
            </a:pathLst>
          </a:custGeom>
          <a:solidFill>
            <a:schemeClr val="bg2">
              <a:lumMod val="25000"/>
            </a:scheme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 name="TextBox 10"/>
          <p:cNvSpPr txBox="1"/>
          <p:nvPr/>
        </p:nvSpPr>
        <p:spPr>
          <a:xfrm>
            <a:off x="0" y="455057"/>
            <a:ext cx="8991600" cy="4555093"/>
          </a:xfrm>
          <a:prstGeom prst="rect">
            <a:avLst/>
          </a:prstGeom>
          <a:noFill/>
        </p:spPr>
        <p:txBody>
          <a:bodyPr wrap="square" rtlCol="0">
            <a:spAutoFit/>
          </a:bodyPr>
          <a:lstStyle/>
          <a:p>
            <a:pPr marL="342900" indent="-342900">
              <a:buFont typeface="+mj-lt"/>
              <a:buAutoNum type="arabicPeriod"/>
            </a:pPr>
            <a:r>
              <a:rPr lang="en-US" sz="1600" dirty="0">
                <a:latin typeface="Times New Roman" pitchFamily="18" charset="0"/>
                <a:cs typeface="Times New Roman" pitchFamily="18" charset="0"/>
              </a:rPr>
              <a:t>id: (Unique id of listing of all the dataset)</a:t>
            </a:r>
          </a:p>
          <a:p>
            <a:pPr marL="342900" indent="-342900">
              <a:buFont typeface="+mj-lt"/>
              <a:buAutoNum type="arabicPeriod"/>
            </a:pPr>
            <a:r>
              <a:rPr lang="en-US" sz="1600" dirty="0">
                <a:latin typeface="Times New Roman" pitchFamily="18" charset="0"/>
                <a:cs typeface="Times New Roman" pitchFamily="18" charset="0"/>
              </a:rPr>
              <a:t>name: (Name of the property)</a:t>
            </a:r>
          </a:p>
          <a:p>
            <a:pPr marL="342900" indent="-342900">
              <a:buFont typeface="+mj-lt"/>
              <a:buAutoNum type="arabicPeriod"/>
            </a:pPr>
            <a:r>
              <a:rPr lang="en-US" sz="1600" dirty="0" err="1">
                <a:latin typeface="Times New Roman" pitchFamily="18" charset="0"/>
                <a:cs typeface="Times New Roman" pitchFamily="18" charset="0"/>
              </a:rPr>
              <a:t>host_id</a:t>
            </a:r>
            <a:r>
              <a:rPr lang="en-US" sz="1600" dirty="0">
                <a:latin typeface="Times New Roman" pitchFamily="18" charset="0"/>
                <a:cs typeface="Times New Roman" pitchFamily="18" charset="0"/>
              </a:rPr>
              <a:t>: (Unique id for each host in the dataset)</a:t>
            </a:r>
          </a:p>
          <a:p>
            <a:pPr marL="342900" indent="-342900">
              <a:buFont typeface="+mj-lt"/>
              <a:buAutoNum type="arabicPeriod"/>
            </a:pPr>
            <a:r>
              <a:rPr lang="en-US" sz="1600" dirty="0" err="1">
                <a:latin typeface="Times New Roman" pitchFamily="18" charset="0"/>
                <a:cs typeface="Times New Roman" pitchFamily="18" charset="0"/>
              </a:rPr>
              <a:t>host_name</a:t>
            </a:r>
            <a:r>
              <a:rPr lang="en-US" sz="1600" dirty="0">
                <a:latin typeface="Times New Roman" pitchFamily="18" charset="0"/>
                <a:cs typeface="Times New Roman" pitchFamily="18" charset="0"/>
              </a:rPr>
              <a:t>: (Name of the host)</a:t>
            </a:r>
          </a:p>
          <a:p>
            <a:pPr marL="342900" indent="-342900">
              <a:buFont typeface="+mj-lt"/>
              <a:buAutoNum type="arabicPeriod"/>
            </a:pPr>
            <a:r>
              <a:rPr lang="en-US" sz="1600" dirty="0" err="1">
                <a:latin typeface="Times New Roman" pitchFamily="18" charset="0"/>
                <a:cs typeface="Times New Roman" pitchFamily="18" charset="0"/>
              </a:rPr>
              <a:t>neighbourhood_group</a:t>
            </a:r>
            <a:r>
              <a:rPr lang="en-US" sz="1600" dirty="0">
                <a:latin typeface="Times New Roman" pitchFamily="18" charset="0"/>
                <a:cs typeface="Times New Roman" pitchFamily="18" charset="0"/>
              </a:rPr>
              <a:t>: (Name of the group in the city such as- Bronx, Brooklyn, Manhattan, Queens, Staten Island)</a:t>
            </a:r>
          </a:p>
          <a:p>
            <a:pPr marL="342900" indent="-342900">
              <a:buFont typeface="+mj-lt"/>
              <a:buAutoNum type="arabicPeriod"/>
            </a:pPr>
            <a:r>
              <a:rPr lang="en-US" sz="1600" dirty="0" err="1">
                <a:latin typeface="Times New Roman" pitchFamily="18" charset="0"/>
                <a:cs typeface="Times New Roman" pitchFamily="18" charset="0"/>
              </a:rPr>
              <a:t>neighbourhood</a:t>
            </a:r>
            <a:r>
              <a:rPr lang="en-US" sz="1600" dirty="0">
                <a:latin typeface="Times New Roman" pitchFamily="18" charset="0"/>
                <a:cs typeface="Times New Roman" pitchFamily="18" charset="0"/>
              </a:rPr>
              <a:t>: (Specific name of the </a:t>
            </a:r>
            <a:r>
              <a:rPr lang="en-US" sz="1600" dirty="0" err="1">
                <a:latin typeface="Times New Roman" pitchFamily="18" charset="0"/>
                <a:cs typeface="Times New Roman" pitchFamily="18" charset="0"/>
              </a:rPr>
              <a:t>neighbour</a:t>
            </a:r>
            <a:r>
              <a:rPr lang="en-US" sz="1600" dirty="0">
                <a:latin typeface="Times New Roman" pitchFamily="18" charset="0"/>
                <a:cs typeface="Times New Roman" pitchFamily="18" charset="0"/>
              </a:rPr>
              <a:t> where the listing is located)</a:t>
            </a:r>
          </a:p>
          <a:p>
            <a:pPr marL="342900" indent="-342900">
              <a:buFont typeface="+mj-lt"/>
              <a:buAutoNum type="arabicPeriod"/>
            </a:pPr>
            <a:r>
              <a:rPr lang="en-US" sz="1600" dirty="0">
                <a:latin typeface="Times New Roman" pitchFamily="18" charset="0"/>
                <a:cs typeface="Times New Roman" pitchFamily="18" charset="0"/>
              </a:rPr>
              <a:t>latitude: (Latitude of the location, continuous from 40.49979 to 40.90804)</a:t>
            </a:r>
          </a:p>
          <a:p>
            <a:pPr marL="342900" indent="-342900">
              <a:buFont typeface="+mj-lt"/>
              <a:buAutoNum type="arabicPeriod"/>
            </a:pPr>
            <a:r>
              <a:rPr lang="en-US" sz="1600" dirty="0">
                <a:latin typeface="Times New Roman" pitchFamily="18" charset="0"/>
                <a:cs typeface="Times New Roman" pitchFamily="18" charset="0"/>
              </a:rPr>
              <a:t>longitude: (Latitude of the location, continuous from -74.24285 to -73.71299)</a:t>
            </a:r>
          </a:p>
          <a:p>
            <a:pPr marL="342900" indent="-342900">
              <a:buFont typeface="+mj-lt"/>
              <a:buAutoNum type="arabicPeriod"/>
            </a:pPr>
            <a:r>
              <a:rPr lang="en-US" sz="1600" dirty="0" err="1">
                <a:latin typeface="Times New Roman" pitchFamily="18" charset="0"/>
                <a:cs typeface="Times New Roman" pitchFamily="18" charset="0"/>
              </a:rPr>
              <a:t>room_type</a:t>
            </a:r>
            <a:r>
              <a:rPr lang="en-US" sz="1600" dirty="0">
                <a:latin typeface="Times New Roman" pitchFamily="18" charset="0"/>
                <a:cs typeface="Times New Roman" pitchFamily="18" charset="0"/>
              </a:rPr>
              <a:t>: (Type of room such as- Entire home/apt, Private room, Shared room)</a:t>
            </a:r>
          </a:p>
          <a:p>
            <a:pPr marL="342900" indent="-342900">
              <a:buFont typeface="+mj-lt"/>
              <a:buAutoNum type="arabicPeriod"/>
            </a:pPr>
            <a:r>
              <a:rPr lang="en-US" sz="1600" dirty="0">
                <a:latin typeface="Times New Roman" pitchFamily="18" charset="0"/>
                <a:cs typeface="Times New Roman" pitchFamily="18" charset="0"/>
              </a:rPr>
              <a:t>price: (Price of the stay per night in USD)</a:t>
            </a:r>
          </a:p>
          <a:p>
            <a:pPr marL="342900" indent="-342900">
              <a:buFont typeface="+mj-lt"/>
              <a:buAutoNum type="arabicPeriod"/>
            </a:pPr>
            <a:r>
              <a:rPr lang="en-US" sz="1600" dirty="0" err="1">
                <a:latin typeface="Times New Roman" pitchFamily="18" charset="0"/>
                <a:cs typeface="Times New Roman" pitchFamily="18" charset="0"/>
              </a:rPr>
              <a:t>minimum_nights</a:t>
            </a:r>
            <a:r>
              <a:rPr lang="en-US" sz="1600" dirty="0">
                <a:latin typeface="Times New Roman" pitchFamily="18" charset="0"/>
                <a:cs typeface="Times New Roman" pitchFamily="18" charset="0"/>
              </a:rPr>
              <a:t>: (Minimum number of nights, that a guest will stay at the listing)</a:t>
            </a:r>
          </a:p>
          <a:p>
            <a:pPr marL="342900" indent="-342900">
              <a:buFont typeface="+mj-lt"/>
              <a:buAutoNum type="arabicPeriod"/>
            </a:pPr>
            <a:r>
              <a:rPr lang="en-US" sz="1600" dirty="0" err="1">
                <a:latin typeface="Times New Roman" pitchFamily="18" charset="0"/>
                <a:cs typeface="Times New Roman" pitchFamily="18" charset="0"/>
              </a:rPr>
              <a:t>number_of_reviews</a:t>
            </a:r>
            <a:r>
              <a:rPr lang="en-US" sz="1600" dirty="0">
                <a:latin typeface="Times New Roman" pitchFamily="18" charset="0"/>
                <a:cs typeface="Times New Roman" pitchFamily="18" charset="0"/>
              </a:rPr>
              <a:t>: (Total number of reviews the property has </a:t>
            </a:r>
            <a:r>
              <a:rPr lang="en-US" sz="1600" dirty="0" err="1">
                <a:latin typeface="Times New Roman" pitchFamily="18" charset="0"/>
                <a:cs typeface="Times New Roman" pitchFamily="18" charset="0"/>
              </a:rPr>
              <a:t>recieved</a:t>
            </a:r>
            <a:r>
              <a:rPr lang="en-US" sz="1600" dirty="0">
                <a:latin typeface="Times New Roman" pitchFamily="18" charset="0"/>
                <a:cs typeface="Times New Roman" pitchFamily="18" charset="0"/>
              </a:rPr>
              <a:t>)</a:t>
            </a:r>
          </a:p>
          <a:p>
            <a:pPr marL="342900" indent="-342900">
              <a:buFont typeface="+mj-lt"/>
              <a:buAutoNum type="arabicPeriod"/>
            </a:pPr>
            <a:r>
              <a:rPr lang="en-US" sz="1600" dirty="0" err="1">
                <a:latin typeface="Times New Roman" pitchFamily="18" charset="0"/>
                <a:cs typeface="Times New Roman" pitchFamily="18" charset="0"/>
              </a:rPr>
              <a:t>last_review</a:t>
            </a:r>
            <a:r>
              <a:rPr lang="en-US" sz="1600" dirty="0">
                <a:latin typeface="Times New Roman" pitchFamily="18" charset="0"/>
                <a:cs typeface="Times New Roman" pitchFamily="18" charset="0"/>
              </a:rPr>
              <a:t>: (Date of the last review </a:t>
            </a:r>
            <a:r>
              <a:rPr lang="en-US" sz="1600" dirty="0" err="1">
                <a:latin typeface="Times New Roman" pitchFamily="18" charset="0"/>
                <a:cs typeface="Times New Roman" pitchFamily="18" charset="0"/>
              </a:rPr>
              <a:t>recieved</a:t>
            </a:r>
            <a:r>
              <a:rPr lang="en-US" sz="1600" dirty="0">
                <a:latin typeface="Times New Roman" pitchFamily="18" charset="0"/>
                <a:cs typeface="Times New Roman" pitchFamily="18" charset="0"/>
              </a:rPr>
              <a:t> by the property)</a:t>
            </a:r>
          </a:p>
          <a:p>
            <a:pPr marL="342900" indent="-342900">
              <a:buFont typeface="+mj-lt"/>
              <a:buAutoNum type="arabicPeriod"/>
            </a:pPr>
            <a:r>
              <a:rPr lang="en-US" sz="1600" dirty="0" err="1">
                <a:latin typeface="Times New Roman" pitchFamily="18" charset="0"/>
                <a:cs typeface="Times New Roman" pitchFamily="18" charset="0"/>
              </a:rPr>
              <a:t>reviews_per_month</a:t>
            </a:r>
            <a:r>
              <a:rPr lang="en-US" sz="1600" dirty="0">
                <a:latin typeface="Times New Roman" pitchFamily="18" charset="0"/>
                <a:cs typeface="Times New Roman" pitchFamily="18" charset="0"/>
              </a:rPr>
              <a:t>: (Average number of reviews property </a:t>
            </a:r>
            <a:r>
              <a:rPr lang="en-US" sz="1600" dirty="0" err="1">
                <a:latin typeface="Times New Roman" pitchFamily="18" charset="0"/>
                <a:cs typeface="Times New Roman" pitchFamily="18" charset="0"/>
              </a:rPr>
              <a:t>recieved</a:t>
            </a:r>
            <a:r>
              <a:rPr lang="en-US" sz="1600" dirty="0">
                <a:latin typeface="Times New Roman" pitchFamily="18" charset="0"/>
                <a:cs typeface="Times New Roman" pitchFamily="18" charset="0"/>
              </a:rPr>
              <a:t> per month)</a:t>
            </a:r>
          </a:p>
          <a:p>
            <a:pPr marL="342900" indent="-342900">
              <a:buFont typeface="+mj-lt"/>
              <a:buAutoNum type="arabicPeriod"/>
            </a:pPr>
            <a:r>
              <a:rPr lang="en-US" sz="1600" dirty="0" err="1">
                <a:latin typeface="Times New Roman" pitchFamily="18" charset="0"/>
                <a:cs typeface="Times New Roman" pitchFamily="18" charset="0"/>
              </a:rPr>
              <a:t>calculated_host_listings_count</a:t>
            </a:r>
            <a:r>
              <a:rPr lang="en-US" sz="1600" dirty="0">
                <a:latin typeface="Times New Roman" pitchFamily="18" charset="0"/>
                <a:cs typeface="Times New Roman" pitchFamily="18" charset="0"/>
              </a:rPr>
              <a:t>: (Overall number of listing that host has on </a:t>
            </a:r>
            <a:r>
              <a:rPr lang="en-US" sz="1600" dirty="0" err="1">
                <a:latin typeface="Times New Roman" pitchFamily="18" charset="0"/>
                <a:cs typeface="Times New Roman" pitchFamily="18" charset="0"/>
              </a:rPr>
              <a:t>airbnb</a:t>
            </a:r>
            <a:r>
              <a:rPr lang="en-US" sz="1600" dirty="0">
                <a:latin typeface="Times New Roman" pitchFamily="18" charset="0"/>
                <a:cs typeface="Times New Roman" pitchFamily="18" charset="0"/>
              </a:rPr>
              <a:t>)</a:t>
            </a:r>
          </a:p>
          <a:p>
            <a:pPr marL="342900" indent="-342900">
              <a:buFont typeface="+mj-lt"/>
              <a:buAutoNum type="arabicPeriod"/>
            </a:pPr>
            <a:r>
              <a:rPr lang="en-US" sz="1600" dirty="0">
                <a:latin typeface="Times New Roman" pitchFamily="18" charset="0"/>
                <a:cs typeface="Times New Roman" pitchFamily="18" charset="0"/>
              </a:rPr>
              <a:t>availability_365: (Number of days out of 365 days, the property is available for booking)</a:t>
            </a:r>
          </a:p>
          <a:p>
            <a:endParaRPr lang="en-US" dirty="0"/>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52400" y="590550"/>
          <a:ext cx="7924800" cy="4048142"/>
        </p:xfrm>
        <a:graphic>
          <a:graphicData uri="http://schemas.openxmlformats.org/drawingml/2006/table">
            <a:tbl>
              <a:tblPr firstRow="1" bandRow="1">
                <a:tableStyleId>{35758FB7-9AC5-4552-8A53-C91805E547FA}</a:tableStyleId>
              </a:tblPr>
              <a:tblGrid>
                <a:gridCol w="2776022"/>
                <a:gridCol w="5148778"/>
              </a:tblGrid>
              <a:tr h="298668">
                <a:tc>
                  <a:txBody>
                    <a:bodyPr/>
                    <a:lstStyle/>
                    <a:p>
                      <a:pPr algn="ctr">
                        <a:lnSpc>
                          <a:spcPct val="100000"/>
                        </a:lnSpc>
                        <a:spcBef>
                          <a:spcPts val="165"/>
                        </a:spcBef>
                      </a:pPr>
                      <a:r>
                        <a:rPr sz="1600" spc="-10" dirty="0"/>
                        <a:t>Date </a:t>
                      </a:r>
                      <a:r>
                        <a:rPr sz="1600" spc="-20" dirty="0"/>
                        <a:t>Type</a:t>
                      </a:r>
                      <a:endParaRPr sz="1600">
                        <a:latin typeface="Times New Roman" pitchFamily="18" charset="0"/>
                        <a:cs typeface="Times New Roman" pitchFamily="18" charset="0"/>
                      </a:endParaRPr>
                    </a:p>
                  </a:txBody>
                  <a:tcPr marL="0" marR="0" marT="20955" marB="0"/>
                </a:tc>
                <a:tc>
                  <a:txBody>
                    <a:bodyPr/>
                    <a:lstStyle/>
                    <a:p>
                      <a:pPr algn="ctr">
                        <a:lnSpc>
                          <a:spcPct val="100000"/>
                        </a:lnSpc>
                        <a:spcBef>
                          <a:spcPts val="165"/>
                        </a:spcBef>
                      </a:pPr>
                      <a:r>
                        <a:rPr sz="1600" spc="-5" dirty="0"/>
                        <a:t>Column</a:t>
                      </a:r>
                      <a:endParaRPr sz="1600">
                        <a:latin typeface="Times New Roman" pitchFamily="18" charset="0"/>
                        <a:cs typeface="Times New Roman" pitchFamily="18" charset="0"/>
                      </a:endParaRPr>
                    </a:p>
                  </a:txBody>
                  <a:tcPr marL="0" marR="0" marT="20955" marB="0"/>
                </a:tc>
              </a:tr>
              <a:tr h="1736524">
                <a:tc>
                  <a:txBody>
                    <a:bodyPr/>
                    <a:lstStyle/>
                    <a:p>
                      <a:pPr>
                        <a:lnSpc>
                          <a:spcPct val="100000"/>
                        </a:lnSpc>
                      </a:pPr>
                      <a:endParaRPr sz="1400">
                        <a:latin typeface="Times New Roman" pitchFamily="18" charset="0"/>
                        <a:cs typeface="Times New Roman" pitchFamily="18" charset="0"/>
                      </a:endParaRPr>
                    </a:p>
                    <a:p>
                      <a:pPr>
                        <a:lnSpc>
                          <a:spcPct val="100000"/>
                        </a:lnSpc>
                      </a:pPr>
                      <a:endParaRPr sz="1400">
                        <a:latin typeface="Times New Roman" pitchFamily="18" charset="0"/>
                        <a:cs typeface="Times New Roman" pitchFamily="18" charset="0"/>
                      </a:endParaRPr>
                    </a:p>
                    <a:p>
                      <a:pPr>
                        <a:lnSpc>
                          <a:spcPct val="100000"/>
                        </a:lnSpc>
                        <a:spcBef>
                          <a:spcPts val="30"/>
                        </a:spcBef>
                      </a:pPr>
                      <a:endParaRPr sz="1400">
                        <a:latin typeface="Times New Roman" pitchFamily="18" charset="0"/>
                        <a:cs typeface="Times New Roman" pitchFamily="18" charset="0"/>
                      </a:endParaRPr>
                    </a:p>
                    <a:p>
                      <a:pPr algn="ctr">
                        <a:lnSpc>
                          <a:spcPct val="100000"/>
                        </a:lnSpc>
                      </a:pPr>
                      <a:r>
                        <a:rPr sz="1400" spc="-5" dirty="0">
                          <a:latin typeface="Times New Roman" pitchFamily="18" charset="0"/>
                          <a:cs typeface="Times New Roman" pitchFamily="18" charset="0"/>
                        </a:rPr>
                        <a:t>Numeric </a:t>
                      </a:r>
                      <a:r>
                        <a:rPr sz="1400">
                          <a:latin typeface="Times New Roman" pitchFamily="18" charset="0"/>
                          <a:cs typeface="Times New Roman" pitchFamily="18" charset="0"/>
                        </a:rPr>
                        <a:t>- </a:t>
                      </a:r>
                      <a:r>
                        <a:rPr lang="en-US" sz="1400" dirty="0" smtClean="0">
                          <a:latin typeface="Times New Roman" pitchFamily="18" charset="0"/>
                          <a:cs typeface="Times New Roman" pitchFamily="18" charset="0"/>
                        </a:rPr>
                        <a:t>I</a:t>
                      </a:r>
                      <a:r>
                        <a:rPr sz="1400" spc="-10" smtClean="0">
                          <a:latin typeface="Times New Roman" pitchFamily="18" charset="0"/>
                          <a:cs typeface="Times New Roman" pitchFamily="18" charset="0"/>
                        </a:rPr>
                        <a:t>nt64</a:t>
                      </a:r>
                      <a:endParaRPr sz="1400">
                        <a:latin typeface="Times New Roman" pitchFamily="18" charset="0"/>
                        <a:cs typeface="Times New Roman" pitchFamily="18" charset="0"/>
                      </a:endParaRPr>
                    </a:p>
                  </a:txBody>
                  <a:tcPr marL="0" marR="0" marT="0" marB="0"/>
                </a:tc>
                <a:tc>
                  <a:txBody>
                    <a:bodyPr/>
                    <a:lstStyle/>
                    <a:p>
                      <a:pPr marL="66040">
                        <a:lnSpc>
                          <a:spcPct val="100000"/>
                        </a:lnSpc>
                        <a:spcBef>
                          <a:spcPts val="165"/>
                        </a:spcBef>
                      </a:pPr>
                      <a:r>
                        <a:rPr lang="en-US" sz="1400" baseline="0" dirty="0" smtClean="0">
                          <a:latin typeface="Times New Roman" pitchFamily="18" charset="0"/>
                          <a:cs typeface="Times New Roman" pitchFamily="18" charset="0"/>
                        </a:rPr>
                        <a:t>id </a:t>
                      </a:r>
                    </a:p>
                    <a:p>
                      <a:pPr marL="66040">
                        <a:lnSpc>
                          <a:spcPct val="100000"/>
                        </a:lnSpc>
                        <a:spcBef>
                          <a:spcPts val="165"/>
                        </a:spcBef>
                      </a:pPr>
                      <a:r>
                        <a:rPr lang="en-US" sz="1400" dirty="0" err="1" smtClean="0">
                          <a:latin typeface="Times New Roman" pitchFamily="18" charset="0"/>
                          <a:cs typeface="Times New Roman" pitchFamily="18" charset="0"/>
                        </a:rPr>
                        <a:t>host_id</a:t>
                      </a:r>
                      <a:endParaRPr lang="en-US" sz="1400" dirty="0" smtClean="0">
                        <a:latin typeface="Times New Roman" pitchFamily="18" charset="0"/>
                        <a:cs typeface="Times New Roman" pitchFamily="18" charset="0"/>
                      </a:endParaRPr>
                    </a:p>
                    <a:p>
                      <a:pPr marL="66040">
                        <a:lnSpc>
                          <a:spcPct val="100000"/>
                        </a:lnSpc>
                        <a:spcBef>
                          <a:spcPts val="165"/>
                        </a:spcBef>
                      </a:pPr>
                      <a:r>
                        <a:rPr lang="en-US" sz="1400" dirty="0" smtClean="0">
                          <a:latin typeface="Times New Roman" pitchFamily="18" charset="0"/>
                          <a:cs typeface="Times New Roman" pitchFamily="18" charset="0"/>
                        </a:rPr>
                        <a:t>price</a:t>
                      </a:r>
                    </a:p>
                    <a:p>
                      <a:pPr marL="66040">
                        <a:lnSpc>
                          <a:spcPct val="100000"/>
                        </a:lnSpc>
                        <a:spcBef>
                          <a:spcPts val="165"/>
                        </a:spcBef>
                      </a:pPr>
                      <a:r>
                        <a:rPr lang="en-US" sz="1400" dirty="0" err="1" smtClean="0">
                          <a:latin typeface="Times New Roman" pitchFamily="18" charset="0"/>
                          <a:cs typeface="Times New Roman" pitchFamily="18" charset="0"/>
                        </a:rPr>
                        <a:t>minimum_nights</a:t>
                      </a:r>
                      <a:endParaRPr lang="en-US" sz="1400" dirty="0" smtClean="0">
                        <a:latin typeface="Times New Roman" pitchFamily="18" charset="0"/>
                        <a:cs typeface="Times New Roman" pitchFamily="18" charset="0"/>
                      </a:endParaRPr>
                    </a:p>
                    <a:p>
                      <a:pPr marL="66040">
                        <a:lnSpc>
                          <a:spcPct val="100000"/>
                        </a:lnSpc>
                        <a:spcBef>
                          <a:spcPts val="165"/>
                        </a:spcBef>
                      </a:pPr>
                      <a:r>
                        <a:rPr lang="en-US" sz="1400" dirty="0" err="1" smtClean="0">
                          <a:latin typeface="Times New Roman" pitchFamily="18" charset="0"/>
                          <a:cs typeface="Times New Roman" pitchFamily="18" charset="0"/>
                        </a:rPr>
                        <a:t>number_of_reviews</a:t>
                      </a:r>
                      <a:endParaRPr lang="en-US" sz="1400" dirty="0" smtClean="0">
                        <a:latin typeface="Times New Roman" pitchFamily="18" charset="0"/>
                        <a:cs typeface="Times New Roman" pitchFamily="18" charset="0"/>
                      </a:endParaRPr>
                    </a:p>
                    <a:p>
                      <a:pPr marL="66040">
                        <a:lnSpc>
                          <a:spcPct val="100000"/>
                        </a:lnSpc>
                        <a:spcBef>
                          <a:spcPts val="165"/>
                        </a:spcBef>
                      </a:pPr>
                      <a:r>
                        <a:rPr lang="en-US" sz="1400" dirty="0" err="1" smtClean="0">
                          <a:latin typeface="Times New Roman" pitchFamily="18" charset="0"/>
                          <a:cs typeface="Times New Roman" pitchFamily="18" charset="0"/>
                        </a:rPr>
                        <a:t>calculated_host_listings_count</a:t>
                      </a:r>
                      <a:endParaRPr lang="en-US" sz="1400" dirty="0" smtClean="0">
                        <a:latin typeface="Times New Roman" pitchFamily="18" charset="0"/>
                        <a:cs typeface="Times New Roman" pitchFamily="18" charset="0"/>
                      </a:endParaRPr>
                    </a:p>
                    <a:p>
                      <a:pPr marL="66040">
                        <a:lnSpc>
                          <a:spcPct val="100000"/>
                        </a:lnSpc>
                        <a:spcBef>
                          <a:spcPts val="165"/>
                        </a:spcBef>
                      </a:pPr>
                      <a:r>
                        <a:rPr lang="en-US" sz="1400" dirty="0" smtClean="0">
                          <a:latin typeface="Times New Roman" pitchFamily="18" charset="0"/>
                          <a:cs typeface="Times New Roman" pitchFamily="18" charset="0"/>
                        </a:rPr>
                        <a:t>availability_365</a:t>
                      </a:r>
                      <a:endParaRPr lang="en-US" sz="1400" baseline="0" dirty="0" smtClean="0">
                        <a:latin typeface="Times New Roman" pitchFamily="18" charset="0"/>
                        <a:cs typeface="Times New Roman" pitchFamily="18" charset="0"/>
                      </a:endParaRPr>
                    </a:p>
                  </a:txBody>
                  <a:tcPr marL="0" marR="0" marT="20955" marB="0"/>
                </a:tc>
              </a:tr>
              <a:tr h="528417">
                <a:tc>
                  <a:txBody>
                    <a:bodyPr/>
                    <a:lstStyle/>
                    <a:p>
                      <a:pPr algn="ctr">
                        <a:lnSpc>
                          <a:spcPct val="100000"/>
                        </a:lnSpc>
                        <a:spcBef>
                          <a:spcPts val="1110"/>
                        </a:spcBef>
                      </a:pPr>
                      <a:r>
                        <a:rPr sz="1400" spc="-5" smtClean="0">
                          <a:latin typeface="Times New Roman" pitchFamily="18" charset="0"/>
                          <a:cs typeface="Times New Roman" pitchFamily="18" charset="0"/>
                        </a:rPr>
                        <a:t>Numeric </a:t>
                      </a:r>
                      <a:r>
                        <a:rPr sz="1400">
                          <a:latin typeface="Times New Roman" pitchFamily="18" charset="0"/>
                          <a:cs typeface="Times New Roman" pitchFamily="18" charset="0"/>
                        </a:rPr>
                        <a:t>– </a:t>
                      </a:r>
                      <a:r>
                        <a:rPr lang="en-US" sz="1400" spc="-10" dirty="0" smtClean="0">
                          <a:latin typeface="Times New Roman" pitchFamily="18" charset="0"/>
                          <a:cs typeface="Times New Roman" pitchFamily="18" charset="0"/>
                        </a:rPr>
                        <a:t>F</a:t>
                      </a:r>
                      <a:r>
                        <a:rPr sz="1400" spc="-10" smtClean="0">
                          <a:latin typeface="Times New Roman" pitchFamily="18" charset="0"/>
                          <a:cs typeface="Times New Roman" pitchFamily="18" charset="0"/>
                        </a:rPr>
                        <a:t>loat64</a:t>
                      </a:r>
                      <a:endParaRPr sz="1400">
                        <a:latin typeface="Times New Roman" pitchFamily="18" charset="0"/>
                        <a:cs typeface="Times New Roman" pitchFamily="18" charset="0"/>
                      </a:endParaRPr>
                    </a:p>
                  </a:txBody>
                  <a:tcPr marL="0" marR="0" marT="140970" marB="0"/>
                </a:tc>
                <a:tc>
                  <a:txBody>
                    <a:bodyPr/>
                    <a:lstStyle/>
                    <a:p>
                      <a:pPr marL="205740" indent="-140335">
                        <a:lnSpc>
                          <a:spcPct val="100000"/>
                        </a:lnSpc>
                        <a:spcBef>
                          <a:spcPts val="165"/>
                        </a:spcBef>
                        <a:buNone/>
                        <a:tabLst>
                          <a:tab pos="206375" algn="l"/>
                        </a:tabLst>
                      </a:pPr>
                      <a:r>
                        <a:rPr lang="en-US" sz="1400" dirty="0" smtClean="0">
                          <a:latin typeface="Times New Roman" pitchFamily="18" charset="0"/>
                          <a:cs typeface="Times New Roman" pitchFamily="18" charset="0"/>
                        </a:rPr>
                        <a:t>latitude</a:t>
                      </a:r>
                    </a:p>
                    <a:p>
                      <a:pPr marL="205740" indent="-140335">
                        <a:lnSpc>
                          <a:spcPct val="100000"/>
                        </a:lnSpc>
                        <a:spcBef>
                          <a:spcPts val="165"/>
                        </a:spcBef>
                        <a:buNone/>
                        <a:tabLst>
                          <a:tab pos="206375" algn="l"/>
                        </a:tabLst>
                      </a:pPr>
                      <a:r>
                        <a:rPr lang="en-US" sz="1400" dirty="0" smtClean="0">
                          <a:latin typeface="Times New Roman" pitchFamily="18" charset="0"/>
                          <a:cs typeface="Times New Roman" pitchFamily="18" charset="0"/>
                        </a:rPr>
                        <a:t>longitude</a:t>
                      </a:r>
                    </a:p>
                    <a:p>
                      <a:pPr marL="205740" indent="-140335">
                        <a:lnSpc>
                          <a:spcPct val="100000"/>
                        </a:lnSpc>
                        <a:spcBef>
                          <a:spcPts val="165"/>
                        </a:spcBef>
                        <a:buNone/>
                        <a:tabLst>
                          <a:tab pos="206375" algn="l"/>
                        </a:tabLst>
                      </a:pPr>
                      <a:r>
                        <a:rPr lang="en-US" sz="1400" dirty="0" err="1" smtClean="0">
                          <a:latin typeface="Times New Roman" pitchFamily="18" charset="0"/>
                          <a:cs typeface="Times New Roman" pitchFamily="18" charset="0"/>
                        </a:rPr>
                        <a:t>reviews_per_month</a:t>
                      </a:r>
                      <a:endParaRPr lang="en-US" sz="1400" dirty="0" smtClean="0">
                        <a:latin typeface="Times New Roman" pitchFamily="18" charset="0"/>
                        <a:cs typeface="Times New Roman" pitchFamily="18" charset="0"/>
                      </a:endParaRPr>
                    </a:p>
                  </a:txBody>
                  <a:tcPr marL="0" marR="0" marT="20955" marB="0"/>
                </a:tc>
              </a:tr>
              <a:tr h="1246391">
                <a:tc>
                  <a:txBody>
                    <a:bodyPr/>
                    <a:lstStyle/>
                    <a:p>
                      <a:pPr>
                        <a:lnSpc>
                          <a:spcPct val="100000"/>
                        </a:lnSpc>
                      </a:pPr>
                      <a:endParaRPr sz="1400">
                        <a:latin typeface="Times New Roman" pitchFamily="18" charset="0"/>
                        <a:cs typeface="Times New Roman" pitchFamily="18" charset="0"/>
                      </a:endParaRPr>
                    </a:p>
                    <a:p>
                      <a:pPr>
                        <a:lnSpc>
                          <a:spcPct val="100000"/>
                        </a:lnSpc>
                        <a:spcBef>
                          <a:spcPts val="15"/>
                        </a:spcBef>
                      </a:pPr>
                      <a:endParaRPr sz="1400">
                        <a:latin typeface="Times New Roman" pitchFamily="18" charset="0"/>
                        <a:cs typeface="Times New Roman" pitchFamily="18" charset="0"/>
                      </a:endParaRPr>
                    </a:p>
                    <a:p>
                      <a:pPr algn="ctr">
                        <a:lnSpc>
                          <a:spcPct val="100000"/>
                        </a:lnSpc>
                      </a:pPr>
                      <a:r>
                        <a:rPr sz="1400" spc="-5" dirty="0">
                          <a:latin typeface="Times New Roman" pitchFamily="18" charset="0"/>
                          <a:cs typeface="Times New Roman" pitchFamily="18" charset="0"/>
                        </a:rPr>
                        <a:t>String </a:t>
                      </a:r>
                      <a:r>
                        <a:rPr sz="1400">
                          <a:latin typeface="Times New Roman" pitchFamily="18" charset="0"/>
                          <a:cs typeface="Times New Roman" pitchFamily="18" charset="0"/>
                        </a:rPr>
                        <a:t>- </a:t>
                      </a:r>
                      <a:r>
                        <a:rPr lang="en-US" sz="1400" spc="-5" dirty="0" smtClean="0">
                          <a:latin typeface="Times New Roman" pitchFamily="18" charset="0"/>
                          <a:cs typeface="Times New Roman" pitchFamily="18" charset="0"/>
                        </a:rPr>
                        <a:t>O</a:t>
                      </a:r>
                      <a:r>
                        <a:rPr sz="1400" spc="-5" smtClean="0">
                          <a:latin typeface="Times New Roman" pitchFamily="18" charset="0"/>
                          <a:cs typeface="Times New Roman" pitchFamily="18" charset="0"/>
                        </a:rPr>
                        <a:t>bject</a:t>
                      </a:r>
                      <a:endParaRPr sz="1400">
                        <a:latin typeface="Times New Roman" pitchFamily="18" charset="0"/>
                        <a:cs typeface="Times New Roman" pitchFamily="18" charset="0"/>
                      </a:endParaRPr>
                    </a:p>
                  </a:txBody>
                  <a:tcPr marL="0" marR="0" marT="0" marB="0"/>
                </a:tc>
                <a:tc>
                  <a:txBody>
                    <a:bodyPr/>
                    <a:lstStyle/>
                    <a:p>
                      <a:pPr marL="205740" indent="-140335">
                        <a:lnSpc>
                          <a:spcPct val="100000"/>
                        </a:lnSpc>
                        <a:buNone/>
                        <a:tabLst>
                          <a:tab pos="206375" algn="l"/>
                        </a:tabLst>
                      </a:pPr>
                      <a:r>
                        <a:rPr lang="en-US" sz="1400" dirty="0" smtClean="0">
                          <a:latin typeface="Times New Roman" pitchFamily="18" charset="0"/>
                          <a:cs typeface="Times New Roman" pitchFamily="18" charset="0"/>
                        </a:rPr>
                        <a:t>name</a:t>
                      </a:r>
                    </a:p>
                    <a:p>
                      <a:pPr marL="205740" indent="-140335">
                        <a:lnSpc>
                          <a:spcPct val="100000"/>
                        </a:lnSpc>
                        <a:buNone/>
                        <a:tabLst>
                          <a:tab pos="206375" algn="l"/>
                        </a:tabLst>
                      </a:pPr>
                      <a:r>
                        <a:rPr lang="en-US" sz="1400" dirty="0" err="1" smtClean="0">
                          <a:latin typeface="Times New Roman" pitchFamily="18" charset="0"/>
                          <a:cs typeface="Times New Roman" pitchFamily="18" charset="0"/>
                        </a:rPr>
                        <a:t>host_name</a:t>
                      </a:r>
                      <a:endParaRPr lang="en-US" sz="1400" dirty="0" smtClean="0">
                        <a:latin typeface="Times New Roman" pitchFamily="18" charset="0"/>
                        <a:cs typeface="Times New Roman" pitchFamily="18" charset="0"/>
                      </a:endParaRPr>
                    </a:p>
                    <a:p>
                      <a:pPr marL="205740" indent="-140335">
                        <a:lnSpc>
                          <a:spcPct val="100000"/>
                        </a:lnSpc>
                        <a:buNone/>
                        <a:tabLst>
                          <a:tab pos="206375" algn="l"/>
                        </a:tabLst>
                      </a:pPr>
                      <a:r>
                        <a:rPr lang="en-US" sz="1400" dirty="0" err="1" smtClean="0">
                          <a:latin typeface="Times New Roman" pitchFamily="18" charset="0"/>
                          <a:cs typeface="Times New Roman" pitchFamily="18" charset="0"/>
                        </a:rPr>
                        <a:t>neighbourhood_group</a:t>
                      </a:r>
                      <a:endParaRPr lang="en-US" sz="1400" dirty="0" smtClean="0">
                        <a:latin typeface="Times New Roman" pitchFamily="18" charset="0"/>
                        <a:cs typeface="Times New Roman" pitchFamily="18" charset="0"/>
                      </a:endParaRPr>
                    </a:p>
                    <a:p>
                      <a:pPr marL="205740" indent="-140335">
                        <a:lnSpc>
                          <a:spcPct val="100000"/>
                        </a:lnSpc>
                        <a:buNone/>
                        <a:tabLst>
                          <a:tab pos="206375" algn="l"/>
                        </a:tabLst>
                      </a:pPr>
                      <a:r>
                        <a:rPr lang="en-US" sz="1400" dirty="0" err="1" smtClean="0">
                          <a:latin typeface="Times New Roman" pitchFamily="18" charset="0"/>
                          <a:cs typeface="Times New Roman" pitchFamily="18" charset="0"/>
                        </a:rPr>
                        <a:t>Neighbourhood</a:t>
                      </a:r>
                      <a:endParaRPr lang="en-US" sz="1400" dirty="0" smtClean="0">
                        <a:latin typeface="Times New Roman" pitchFamily="18" charset="0"/>
                        <a:cs typeface="Times New Roman" pitchFamily="18" charset="0"/>
                      </a:endParaRPr>
                    </a:p>
                    <a:p>
                      <a:pPr marL="205740" indent="-140335">
                        <a:lnSpc>
                          <a:spcPct val="100000"/>
                        </a:lnSpc>
                        <a:buNone/>
                        <a:tabLst>
                          <a:tab pos="206375" algn="l"/>
                        </a:tabLst>
                      </a:pPr>
                      <a:r>
                        <a:rPr lang="en-US" sz="1400" dirty="0" err="1" smtClean="0">
                          <a:latin typeface="Times New Roman" pitchFamily="18" charset="0"/>
                          <a:cs typeface="Times New Roman" pitchFamily="18" charset="0"/>
                        </a:rPr>
                        <a:t>room_type</a:t>
                      </a:r>
                      <a:endParaRPr lang="en-US" sz="1400" dirty="0" smtClean="0">
                        <a:latin typeface="Times New Roman" pitchFamily="18" charset="0"/>
                        <a:cs typeface="Times New Roman" pitchFamily="18" charset="0"/>
                      </a:endParaRPr>
                    </a:p>
                    <a:p>
                      <a:pPr marL="205740" indent="-140335">
                        <a:lnSpc>
                          <a:spcPct val="100000"/>
                        </a:lnSpc>
                        <a:buNone/>
                        <a:tabLst>
                          <a:tab pos="206375" algn="l"/>
                        </a:tabLst>
                      </a:pPr>
                      <a:r>
                        <a:rPr lang="en-US" sz="1400" dirty="0" err="1" smtClean="0">
                          <a:latin typeface="Times New Roman" pitchFamily="18" charset="0"/>
                          <a:cs typeface="Times New Roman" pitchFamily="18" charset="0"/>
                        </a:rPr>
                        <a:t>last_review</a:t>
                      </a:r>
                      <a:endParaRPr sz="1400">
                        <a:latin typeface="Times New Roman" pitchFamily="18" charset="0"/>
                        <a:cs typeface="Times New Roman" pitchFamily="18" charset="0"/>
                      </a:endParaRPr>
                    </a:p>
                  </a:txBody>
                  <a:tcPr marL="0" marR="0" marT="20955" marB="0"/>
                </a:tc>
              </a:tr>
            </a:tbl>
          </a:graphicData>
        </a:graphic>
      </p:graphicFrame>
      <p:sp>
        <p:nvSpPr>
          <p:cNvPr id="7" name="object 7"/>
          <p:cNvSpPr txBox="1">
            <a:spLocks noGrp="1"/>
          </p:cNvSpPr>
          <p:nvPr>
            <p:ph type="sldNum" sz="quarter" idx="12"/>
          </p:nvPr>
        </p:nvSpPr>
        <p:spPr>
          <a:xfrm>
            <a:off x="8229600" y="4857751"/>
            <a:ext cx="762000" cy="128240"/>
          </a:xfrm>
          <a:prstGeom prst="rect">
            <a:avLst/>
          </a:prstGeom>
        </p:spPr>
        <p:txBody>
          <a:bodyPr vert="horz" wrap="square" lIns="0" tIns="0" rIns="0" bIns="0" rtlCol="0">
            <a:spAutoFit/>
          </a:bodyPr>
          <a:lstStyle/>
          <a:p>
            <a:pPr marL="38100">
              <a:lnSpc>
                <a:spcPts val="955"/>
              </a:lnSpc>
            </a:pPr>
            <a:fld id="{81D60167-4931-47E6-BA6A-407CBD079E47}" type="slidenum">
              <a:rPr dirty="0"/>
              <a:pPr marL="38100">
                <a:lnSpc>
                  <a:spcPts val="955"/>
                </a:lnSpc>
              </a:pPr>
              <a:t>8</a:t>
            </a:fld>
            <a:endParaRPr dirty="0"/>
          </a:p>
        </p:txBody>
      </p:sp>
      <p:sp>
        <p:nvSpPr>
          <p:cNvPr id="8" name="object 3"/>
          <p:cNvSpPr/>
          <p:nvPr/>
        </p:nvSpPr>
        <p:spPr>
          <a:xfrm>
            <a:off x="1905" y="4800600"/>
            <a:ext cx="9142095" cy="342900"/>
          </a:xfrm>
          <a:custGeom>
            <a:avLst/>
            <a:gdLst/>
            <a:ahLst/>
            <a:cxnLst/>
            <a:rect l="l" t="t" r="r" b="b"/>
            <a:pathLst>
              <a:path w="9142095" h="342900">
                <a:moveTo>
                  <a:pt x="9141600" y="342899"/>
                </a:moveTo>
                <a:lnTo>
                  <a:pt x="0" y="342899"/>
                </a:lnTo>
                <a:lnTo>
                  <a:pt x="0" y="0"/>
                </a:lnTo>
                <a:lnTo>
                  <a:pt x="9141600" y="0"/>
                </a:lnTo>
                <a:lnTo>
                  <a:pt x="9141600" y="342899"/>
                </a:lnTo>
                <a:close/>
              </a:path>
            </a:pathLst>
          </a:custGeom>
          <a:solidFill>
            <a:schemeClr val="bg2">
              <a:lumMod val="25000"/>
            </a:scheme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9" name="TextBox 8"/>
          <p:cNvSpPr txBox="1"/>
          <p:nvPr/>
        </p:nvSpPr>
        <p:spPr>
          <a:xfrm>
            <a:off x="0" y="52685"/>
            <a:ext cx="46482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Different Data Type in the data</a:t>
            </a:r>
            <a:endParaRPr lang="en-US" sz="2400" b="1" dirty="0">
              <a:latin typeface="Times New Roman" pitchFamily="18" charset="0"/>
              <a:cs typeface="Times New Roman" pitchFamily="18" charset="0"/>
            </a:endParaRPr>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785381" y="988828"/>
            <a:ext cx="2787015" cy="1823720"/>
          </a:xfrm>
          <a:custGeom>
            <a:avLst/>
            <a:gdLst/>
            <a:ahLst/>
            <a:cxnLst/>
            <a:rect l="l" t="t" r="r" b="b"/>
            <a:pathLst>
              <a:path w="2787015" h="1823720">
                <a:moveTo>
                  <a:pt x="2786611" y="1823416"/>
                </a:moveTo>
                <a:lnTo>
                  <a:pt x="0" y="1823416"/>
                </a:lnTo>
                <a:lnTo>
                  <a:pt x="0" y="303906"/>
                </a:lnTo>
                <a:lnTo>
                  <a:pt x="3786" y="256077"/>
                </a:lnTo>
                <a:lnTo>
                  <a:pt x="14918" y="209857"/>
                </a:lnTo>
                <a:lnTo>
                  <a:pt x="33059" y="166062"/>
                </a:lnTo>
                <a:lnTo>
                  <a:pt x="57869" y="125508"/>
                </a:lnTo>
                <a:lnTo>
                  <a:pt x="89012" y="89012"/>
                </a:lnTo>
                <a:lnTo>
                  <a:pt x="125509" y="57869"/>
                </a:lnTo>
                <a:lnTo>
                  <a:pt x="166064" y="33058"/>
                </a:lnTo>
                <a:lnTo>
                  <a:pt x="209859" y="14917"/>
                </a:lnTo>
                <a:lnTo>
                  <a:pt x="256079" y="3785"/>
                </a:lnTo>
                <a:lnTo>
                  <a:pt x="303906" y="0"/>
                </a:lnTo>
                <a:lnTo>
                  <a:pt x="2786611" y="0"/>
                </a:lnTo>
                <a:lnTo>
                  <a:pt x="2786611" y="1823416"/>
                </a:lnTo>
                <a:close/>
              </a:path>
            </a:pathLst>
          </a:custGeom>
          <a:solidFill>
            <a:srgbClr val="BA572A"/>
          </a:solidFill>
        </p:spPr>
        <p:txBody>
          <a:bodyPr wrap="square" lIns="0" tIns="0" rIns="0" bIns="0" rtlCol="0"/>
          <a:lstStyle/>
          <a:p>
            <a:endParaRPr/>
          </a:p>
        </p:txBody>
      </p:sp>
      <p:grpSp>
        <p:nvGrpSpPr>
          <p:cNvPr id="6" name="object 6"/>
          <p:cNvGrpSpPr/>
          <p:nvPr/>
        </p:nvGrpSpPr>
        <p:grpSpPr>
          <a:xfrm>
            <a:off x="4564053" y="980891"/>
            <a:ext cx="2802890" cy="1839595"/>
            <a:chOff x="4564053" y="980890"/>
            <a:chExt cx="2802890" cy="1839595"/>
          </a:xfrm>
        </p:grpSpPr>
        <p:sp>
          <p:nvSpPr>
            <p:cNvPr id="7" name="object 7"/>
            <p:cNvSpPr/>
            <p:nvPr/>
          </p:nvSpPr>
          <p:spPr>
            <a:xfrm>
              <a:off x="4571990" y="988828"/>
              <a:ext cx="2787015" cy="1823720"/>
            </a:xfrm>
            <a:custGeom>
              <a:avLst/>
              <a:gdLst/>
              <a:ahLst/>
              <a:cxnLst/>
              <a:rect l="l" t="t" r="r" b="b"/>
              <a:pathLst>
                <a:path w="2787015" h="1823720">
                  <a:moveTo>
                    <a:pt x="2786619" y="1823416"/>
                  </a:moveTo>
                  <a:lnTo>
                    <a:pt x="0" y="1823416"/>
                  </a:lnTo>
                  <a:lnTo>
                    <a:pt x="0" y="0"/>
                  </a:lnTo>
                  <a:lnTo>
                    <a:pt x="2482694" y="0"/>
                  </a:lnTo>
                  <a:lnTo>
                    <a:pt x="2530522" y="3785"/>
                  </a:lnTo>
                  <a:lnTo>
                    <a:pt x="2576742" y="14917"/>
                  </a:lnTo>
                  <a:lnTo>
                    <a:pt x="2620538" y="33058"/>
                  </a:lnTo>
                  <a:lnTo>
                    <a:pt x="2661094" y="57869"/>
                  </a:lnTo>
                  <a:lnTo>
                    <a:pt x="2697594" y="89012"/>
                  </a:lnTo>
                  <a:lnTo>
                    <a:pt x="2728741" y="125508"/>
                  </a:lnTo>
                  <a:lnTo>
                    <a:pt x="2753555" y="166062"/>
                  </a:lnTo>
                  <a:lnTo>
                    <a:pt x="2771698" y="209857"/>
                  </a:lnTo>
                  <a:lnTo>
                    <a:pt x="2782832" y="256077"/>
                  </a:lnTo>
                  <a:lnTo>
                    <a:pt x="2786619" y="303906"/>
                  </a:lnTo>
                  <a:lnTo>
                    <a:pt x="2786619" y="1823416"/>
                  </a:lnTo>
                  <a:close/>
                </a:path>
              </a:pathLst>
            </a:custGeom>
            <a:solidFill>
              <a:srgbClr val="A85633"/>
            </a:solidFill>
          </p:spPr>
          <p:txBody>
            <a:bodyPr wrap="square" lIns="0" tIns="0" rIns="0" bIns="0" rtlCol="0"/>
            <a:lstStyle/>
            <a:p>
              <a:endParaRPr/>
            </a:p>
          </p:txBody>
        </p:sp>
        <p:sp>
          <p:nvSpPr>
            <p:cNvPr id="8" name="object 8"/>
            <p:cNvSpPr/>
            <p:nvPr/>
          </p:nvSpPr>
          <p:spPr>
            <a:xfrm>
              <a:off x="4571990" y="988828"/>
              <a:ext cx="2787015" cy="1823720"/>
            </a:xfrm>
            <a:custGeom>
              <a:avLst/>
              <a:gdLst/>
              <a:ahLst/>
              <a:cxnLst/>
              <a:rect l="l" t="t" r="r" b="b"/>
              <a:pathLst>
                <a:path w="2787015" h="1823720">
                  <a:moveTo>
                    <a:pt x="0" y="0"/>
                  </a:moveTo>
                  <a:lnTo>
                    <a:pt x="2482694" y="0"/>
                  </a:lnTo>
                  <a:lnTo>
                    <a:pt x="2530522" y="3785"/>
                  </a:lnTo>
                  <a:lnTo>
                    <a:pt x="2576742" y="14917"/>
                  </a:lnTo>
                  <a:lnTo>
                    <a:pt x="2620538" y="33058"/>
                  </a:lnTo>
                  <a:lnTo>
                    <a:pt x="2661094" y="57869"/>
                  </a:lnTo>
                  <a:lnTo>
                    <a:pt x="2697594" y="89012"/>
                  </a:lnTo>
                  <a:lnTo>
                    <a:pt x="2728741" y="125508"/>
                  </a:lnTo>
                  <a:lnTo>
                    <a:pt x="2753555" y="166062"/>
                  </a:lnTo>
                  <a:lnTo>
                    <a:pt x="2771698" y="209857"/>
                  </a:lnTo>
                  <a:lnTo>
                    <a:pt x="2782832" y="256077"/>
                  </a:lnTo>
                  <a:lnTo>
                    <a:pt x="2786619" y="303906"/>
                  </a:lnTo>
                  <a:lnTo>
                    <a:pt x="2786619" y="1823416"/>
                  </a:lnTo>
                  <a:lnTo>
                    <a:pt x="0" y="1823416"/>
                  </a:lnTo>
                  <a:lnTo>
                    <a:pt x="0" y="0"/>
                  </a:lnTo>
                  <a:close/>
                </a:path>
              </a:pathLst>
            </a:custGeom>
            <a:ln w="15874">
              <a:solidFill>
                <a:srgbClr val="FFFFFF"/>
              </a:solidFill>
            </a:ln>
          </p:spPr>
          <p:txBody>
            <a:bodyPr wrap="square" lIns="0" tIns="0" rIns="0" bIns="0" rtlCol="0"/>
            <a:lstStyle/>
            <a:p>
              <a:endParaRPr/>
            </a:p>
          </p:txBody>
        </p:sp>
      </p:grpSp>
      <p:grpSp>
        <p:nvGrpSpPr>
          <p:cNvPr id="10" name="object 10"/>
          <p:cNvGrpSpPr/>
          <p:nvPr/>
        </p:nvGrpSpPr>
        <p:grpSpPr>
          <a:xfrm>
            <a:off x="1777441" y="2804307"/>
            <a:ext cx="2802890" cy="1839595"/>
            <a:chOff x="1777441" y="2804306"/>
            <a:chExt cx="2802890" cy="1839595"/>
          </a:xfrm>
        </p:grpSpPr>
        <p:sp>
          <p:nvSpPr>
            <p:cNvPr id="11" name="object 11"/>
            <p:cNvSpPr/>
            <p:nvPr/>
          </p:nvSpPr>
          <p:spPr>
            <a:xfrm>
              <a:off x="1785378" y="2812244"/>
              <a:ext cx="2787015" cy="1823720"/>
            </a:xfrm>
            <a:custGeom>
              <a:avLst/>
              <a:gdLst/>
              <a:ahLst/>
              <a:cxnLst/>
              <a:rect l="l" t="t" r="r" b="b"/>
              <a:pathLst>
                <a:path w="2787015" h="1823720">
                  <a:moveTo>
                    <a:pt x="2786611" y="1823396"/>
                  </a:moveTo>
                  <a:lnTo>
                    <a:pt x="303906" y="1823396"/>
                  </a:lnTo>
                  <a:lnTo>
                    <a:pt x="256079" y="1819609"/>
                  </a:lnTo>
                  <a:lnTo>
                    <a:pt x="209859" y="1808475"/>
                  </a:lnTo>
                  <a:lnTo>
                    <a:pt x="166064" y="1790332"/>
                  </a:lnTo>
                  <a:lnTo>
                    <a:pt x="125509" y="1765518"/>
                  </a:lnTo>
                  <a:lnTo>
                    <a:pt x="89012" y="1734371"/>
                  </a:lnTo>
                  <a:lnTo>
                    <a:pt x="57869" y="1697883"/>
                  </a:lnTo>
                  <a:lnTo>
                    <a:pt x="33059" y="1657335"/>
                  </a:lnTo>
                  <a:lnTo>
                    <a:pt x="14918" y="1613543"/>
                  </a:lnTo>
                  <a:lnTo>
                    <a:pt x="3786" y="1567324"/>
                  </a:lnTo>
                  <a:lnTo>
                    <a:pt x="0" y="1519496"/>
                  </a:lnTo>
                  <a:lnTo>
                    <a:pt x="0" y="0"/>
                  </a:lnTo>
                  <a:lnTo>
                    <a:pt x="2786611" y="0"/>
                  </a:lnTo>
                  <a:lnTo>
                    <a:pt x="2786611" y="1823396"/>
                  </a:lnTo>
                  <a:close/>
                </a:path>
              </a:pathLst>
            </a:custGeom>
            <a:solidFill>
              <a:srgbClr val="955638"/>
            </a:solidFill>
          </p:spPr>
          <p:txBody>
            <a:bodyPr wrap="square" lIns="0" tIns="0" rIns="0" bIns="0" rtlCol="0"/>
            <a:lstStyle/>
            <a:p>
              <a:endParaRPr/>
            </a:p>
          </p:txBody>
        </p:sp>
        <p:sp>
          <p:nvSpPr>
            <p:cNvPr id="12" name="object 12"/>
            <p:cNvSpPr/>
            <p:nvPr/>
          </p:nvSpPr>
          <p:spPr>
            <a:xfrm>
              <a:off x="1785378" y="2812244"/>
              <a:ext cx="2787015" cy="1823720"/>
            </a:xfrm>
            <a:custGeom>
              <a:avLst/>
              <a:gdLst/>
              <a:ahLst/>
              <a:cxnLst/>
              <a:rect l="l" t="t" r="r" b="b"/>
              <a:pathLst>
                <a:path w="2787015" h="1823720">
                  <a:moveTo>
                    <a:pt x="2786611" y="1823396"/>
                  </a:moveTo>
                  <a:lnTo>
                    <a:pt x="303906" y="1823396"/>
                  </a:lnTo>
                  <a:lnTo>
                    <a:pt x="256079" y="1819609"/>
                  </a:lnTo>
                  <a:lnTo>
                    <a:pt x="209859" y="1808475"/>
                  </a:lnTo>
                  <a:lnTo>
                    <a:pt x="166064" y="1790332"/>
                  </a:lnTo>
                  <a:lnTo>
                    <a:pt x="125509" y="1765518"/>
                  </a:lnTo>
                  <a:lnTo>
                    <a:pt x="89012" y="1734371"/>
                  </a:lnTo>
                  <a:lnTo>
                    <a:pt x="57869" y="1697883"/>
                  </a:lnTo>
                  <a:lnTo>
                    <a:pt x="33059" y="1657335"/>
                  </a:lnTo>
                  <a:lnTo>
                    <a:pt x="14918" y="1613543"/>
                  </a:lnTo>
                  <a:lnTo>
                    <a:pt x="3786" y="1567324"/>
                  </a:lnTo>
                  <a:lnTo>
                    <a:pt x="0" y="1519496"/>
                  </a:lnTo>
                  <a:lnTo>
                    <a:pt x="0" y="0"/>
                  </a:lnTo>
                  <a:lnTo>
                    <a:pt x="2786611" y="0"/>
                  </a:lnTo>
                  <a:lnTo>
                    <a:pt x="2786611" y="1823396"/>
                  </a:lnTo>
                  <a:close/>
                </a:path>
              </a:pathLst>
            </a:custGeom>
            <a:ln w="15874">
              <a:solidFill>
                <a:srgbClr val="FFFFFF"/>
              </a:solidFill>
            </a:ln>
          </p:spPr>
          <p:txBody>
            <a:bodyPr wrap="square" lIns="0" tIns="0" rIns="0" bIns="0" rtlCol="0"/>
            <a:lstStyle/>
            <a:p>
              <a:endParaRPr/>
            </a:p>
          </p:txBody>
        </p:sp>
      </p:grpSp>
      <p:grpSp>
        <p:nvGrpSpPr>
          <p:cNvPr id="14" name="object 14"/>
          <p:cNvGrpSpPr/>
          <p:nvPr/>
        </p:nvGrpSpPr>
        <p:grpSpPr>
          <a:xfrm>
            <a:off x="4564053" y="2804307"/>
            <a:ext cx="2802890" cy="1839595"/>
            <a:chOff x="4564053" y="2804306"/>
            <a:chExt cx="2802890" cy="1839595"/>
          </a:xfrm>
        </p:grpSpPr>
        <p:sp>
          <p:nvSpPr>
            <p:cNvPr id="15" name="object 15"/>
            <p:cNvSpPr/>
            <p:nvPr/>
          </p:nvSpPr>
          <p:spPr>
            <a:xfrm>
              <a:off x="4571990" y="2812244"/>
              <a:ext cx="2787015" cy="1823720"/>
            </a:xfrm>
            <a:custGeom>
              <a:avLst/>
              <a:gdLst/>
              <a:ahLst/>
              <a:cxnLst/>
              <a:rect l="l" t="t" r="r" b="b"/>
              <a:pathLst>
                <a:path w="2787015" h="1823720">
                  <a:moveTo>
                    <a:pt x="2482695" y="1823396"/>
                  </a:moveTo>
                  <a:lnTo>
                    <a:pt x="0" y="1823396"/>
                  </a:lnTo>
                  <a:lnTo>
                    <a:pt x="0" y="0"/>
                  </a:lnTo>
                  <a:lnTo>
                    <a:pt x="2786619" y="0"/>
                  </a:lnTo>
                  <a:lnTo>
                    <a:pt x="2786619" y="1519496"/>
                  </a:lnTo>
                  <a:lnTo>
                    <a:pt x="2782832" y="1567324"/>
                  </a:lnTo>
                  <a:lnTo>
                    <a:pt x="2771698" y="1613543"/>
                  </a:lnTo>
                  <a:lnTo>
                    <a:pt x="2753555" y="1657335"/>
                  </a:lnTo>
                  <a:lnTo>
                    <a:pt x="2728741" y="1697883"/>
                  </a:lnTo>
                  <a:lnTo>
                    <a:pt x="2697594" y="1734371"/>
                  </a:lnTo>
                  <a:lnTo>
                    <a:pt x="2661094" y="1765518"/>
                  </a:lnTo>
                  <a:lnTo>
                    <a:pt x="2620538" y="1790332"/>
                  </a:lnTo>
                  <a:lnTo>
                    <a:pt x="2576742" y="1808475"/>
                  </a:lnTo>
                  <a:lnTo>
                    <a:pt x="2530522" y="1819609"/>
                  </a:lnTo>
                  <a:lnTo>
                    <a:pt x="2482695" y="1823396"/>
                  </a:lnTo>
                  <a:close/>
                </a:path>
              </a:pathLst>
            </a:custGeom>
            <a:solidFill>
              <a:srgbClr val="83543F"/>
            </a:solidFill>
          </p:spPr>
          <p:txBody>
            <a:bodyPr wrap="square" lIns="0" tIns="0" rIns="0" bIns="0" rtlCol="0"/>
            <a:lstStyle/>
            <a:p>
              <a:endParaRPr/>
            </a:p>
          </p:txBody>
        </p:sp>
        <p:sp>
          <p:nvSpPr>
            <p:cNvPr id="16" name="object 16"/>
            <p:cNvSpPr/>
            <p:nvPr/>
          </p:nvSpPr>
          <p:spPr>
            <a:xfrm>
              <a:off x="4571990" y="2812244"/>
              <a:ext cx="2787015" cy="1823720"/>
            </a:xfrm>
            <a:custGeom>
              <a:avLst/>
              <a:gdLst/>
              <a:ahLst/>
              <a:cxnLst/>
              <a:rect l="l" t="t" r="r" b="b"/>
              <a:pathLst>
                <a:path w="2787015" h="1823720">
                  <a:moveTo>
                    <a:pt x="2786619" y="0"/>
                  </a:moveTo>
                  <a:lnTo>
                    <a:pt x="2786619" y="1519496"/>
                  </a:lnTo>
                  <a:lnTo>
                    <a:pt x="2782832" y="1567324"/>
                  </a:lnTo>
                  <a:lnTo>
                    <a:pt x="2771698" y="1613543"/>
                  </a:lnTo>
                  <a:lnTo>
                    <a:pt x="2753555" y="1657335"/>
                  </a:lnTo>
                  <a:lnTo>
                    <a:pt x="2728741" y="1697883"/>
                  </a:lnTo>
                  <a:lnTo>
                    <a:pt x="2697594" y="1734371"/>
                  </a:lnTo>
                  <a:lnTo>
                    <a:pt x="2661094" y="1765518"/>
                  </a:lnTo>
                  <a:lnTo>
                    <a:pt x="2620538" y="1790332"/>
                  </a:lnTo>
                  <a:lnTo>
                    <a:pt x="2576742" y="1808475"/>
                  </a:lnTo>
                  <a:lnTo>
                    <a:pt x="2530522" y="1819609"/>
                  </a:lnTo>
                  <a:lnTo>
                    <a:pt x="2482694" y="1823396"/>
                  </a:lnTo>
                  <a:lnTo>
                    <a:pt x="0" y="1823396"/>
                  </a:lnTo>
                  <a:lnTo>
                    <a:pt x="0" y="0"/>
                  </a:lnTo>
                  <a:lnTo>
                    <a:pt x="2786619" y="0"/>
                  </a:lnTo>
                  <a:close/>
                </a:path>
              </a:pathLst>
            </a:custGeom>
            <a:ln w="15874">
              <a:solidFill>
                <a:srgbClr val="FFFFFF"/>
              </a:solidFill>
            </a:ln>
          </p:spPr>
          <p:txBody>
            <a:bodyPr wrap="square" lIns="0" tIns="0" rIns="0" bIns="0" rtlCol="0"/>
            <a:lstStyle/>
            <a:p>
              <a:endParaRPr/>
            </a:p>
          </p:txBody>
        </p:sp>
      </p:grpSp>
      <p:grpSp>
        <p:nvGrpSpPr>
          <p:cNvPr id="18" name="object 18"/>
          <p:cNvGrpSpPr/>
          <p:nvPr/>
        </p:nvGrpSpPr>
        <p:grpSpPr>
          <a:xfrm>
            <a:off x="3728079" y="2348443"/>
            <a:ext cx="1687830" cy="927735"/>
            <a:chOff x="3728079" y="2348442"/>
            <a:chExt cx="1687830" cy="927735"/>
          </a:xfrm>
        </p:grpSpPr>
        <p:sp>
          <p:nvSpPr>
            <p:cNvPr id="19" name="object 19"/>
            <p:cNvSpPr/>
            <p:nvPr/>
          </p:nvSpPr>
          <p:spPr>
            <a:xfrm>
              <a:off x="3736017" y="2356380"/>
              <a:ext cx="1671955" cy="911860"/>
            </a:xfrm>
            <a:custGeom>
              <a:avLst/>
              <a:gdLst/>
              <a:ahLst/>
              <a:cxnLst/>
              <a:rect l="l" t="t" r="r" b="b"/>
              <a:pathLst>
                <a:path w="1671954" h="911860">
                  <a:moveTo>
                    <a:pt x="1519996" y="911713"/>
                  </a:moveTo>
                  <a:lnTo>
                    <a:pt x="151949" y="911713"/>
                  </a:lnTo>
                  <a:lnTo>
                    <a:pt x="103919" y="903964"/>
                  </a:lnTo>
                  <a:lnTo>
                    <a:pt x="62207" y="882388"/>
                  </a:lnTo>
                  <a:lnTo>
                    <a:pt x="29315" y="849489"/>
                  </a:lnTo>
                  <a:lnTo>
                    <a:pt x="7745" y="807770"/>
                  </a:lnTo>
                  <a:lnTo>
                    <a:pt x="0" y="759738"/>
                  </a:lnTo>
                  <a:lnTo>
                    <a:pt x="0" y="151964"/>
                  </a:lnTo>
                  <a:lnTo>
                    <a:pt x="7745" y="103930"/>
                  </a:lnTo>
                  <a:lnTo>
                    <a:pt x="29315" y="62214"/>
                  </a:lnTo>
                  <a:lnTo>
                    <a:pt x="62207" y="29319"/>
                  </a:lnTo>
                  <a:lnTo>
                    <a:pt x="103919" y="7746"/>
                  </a:lnTo>
                  <a:lnTo>
                    <a:pt x="151949" y="0"/>
                  </a:lnTo>
                  <a:lnTo>
                    <a:pt x="1519996" y="0"/>
                  </a:lnTo>
                  <a:lnTo>
                    <a:pt x="1578146" y="11567"/>
                  </a:lnTo>
                  <a:lnTo>
                    <a:pt x="1627446" y="44507"/>
                  </a:lnTo>
                  <a:lnTo>
                    <a:pt x="1660384" y="93806"/>
                  </a:lnTo>
                  <a:lnTo>
                    <a:pt x="1671946" y="151964"/>
                  </a:lnTo>
                  <a:lnTo>
                    <a:pt x="1671946" y="759738"/>
                  </a:lnTo>
                  <a:lnTo>
                    <a:pt x="1664200" y="807770"/>
                  </a:lnTo>
                  <a:lnTo>
                    <a:pt x="1642630" y="849489"/>
                  </a:lnTo>
                  <a:lnTo>
                    <a:pt x="1609738" y="882388"/>
                  </a:lnTo>
                  <a:lnTo>
                    <a:pt x="1568026" y="903964"/>
                  </a:lnTo>
                  <a:lnTo>
                    <a:pt x="1519996" y="911713"/>
                  </a:lnTo>
                  <a:close/>
                </a:path>
              </a:pathLst>
            </a:custGeom>
            <a:solidFill>
              <a:srgbClr val="E6CFCA"/>
            </a:solidFill>
          </p:spPr>
          <p:txBody>
            <a:bodyPr wrap="square" lIns="0" tIns="0" rIns="0" bIns="0" rtlCol="0"/>
            <a:lstStyle/>
            <a:p>
              <a:endParaRPr/>
            </a:p>
          </p:txBody>
        </p:sp>
        <p:sp>
          <p:nvSpPr>
            <p:cNvPr id="20" name="object 20"/>
            <p:cNvSpPr/>
            <p:nvPr/>
          </p:nvSpPr>
          <p:spPr>
            <a:xfrm>
              <a:off x="3736017" y="2356380"/>
              <a:ext cx="1671955" cy="911860"/>
            </a:xfrm>
            <a:custGeom>
              <a:avLst/>
              <a:gdLst/>
              <a:ahLst/>
              <a:cxnLst/>
              <a:rect l="l" t="t" r="r" b="b"/>
              <a:pathLst>
                <a:path w="1671954" h="911860">
                  <a:moveTo>
                    <a:pt x="0" y="151964"/>
                  </a:moveTo>
                  <a:lnTo>
                    <a:pt x="7745" y="103930"/>
                  </a:lnTo>
                  <a:lnTo>
                    <a:pt x="29315" y="62214"/>
                  </a:lnTo>
                  <a:lnTo>
                    <a:pt x="62207" y="29319"/>
                  </a:lnTo>
                  <a:lnTo>
                    <a:pt x="103919" y="7746"/>
                  </a:lnTo>
                  <a:lnTo>
                    <a:pt x="151949" y="0"/>
                  </a:lnTo>
                  <a:lnTo>
                    <a:pt x="1519996" y="0"/>
                  </a:lnTo>
                  <a:lnTo>
                    <a:pt x="1578146" y="11567"/>
                  </a:lnTo>
                  <a:lnTo>
                    <a:pt x="1627446" y="44507"/>
                  </a:lnTo>
                  <a:lnTo>
                    <a:pt x="1660384" y="93806"/>
                  </a:lnTo>
                  <a:lnTo>
                    <a:pt x="1671946" y="151964"/>
                  </a:lnTo>
                  <a:lnTo>
                    <a:pt x="1671946" y="759738"/>
                  </a:lnTo>
                  <a:lnTo>
                    <a:pt x="1664200" y="807770"/>
                  </a:lnTo>
                  <a:lnTo>
                    <a:pt x="1642630" y="849489"/>
                  </a:lnTo>
                  <a:lnTo>
                    <a:pt x="1609738" y="882388"/>
                  </a:lnTo>
                  <a:lnTo>
                    <a:pt x="1568026" y="903964"/>
                  </a:lnTo>
                  <a:lnTo>
                    <a:pt x="1519996" y="911713"/>
                  </a:lnTo>
                  <a:lnTo>
                    <a:pt x="151949" y="911713"/>
                  </a:lnTo>
                  <a:lnTo>
                    <a:pt x="103919" y="903964"/>
                  </a:lnTo>
                  <a:lnTo>
                    <a:pt x="62207" y="882388"/>
                  </a:lnTo>
                  <a:lnTo>
                    <a:pt x="29315" y="849489"/>
                  </a:lnTo>
                  <a:lnTo>
                    <a:pt x="7745" y="807770"/>
                  </a:lnTo>
                  <a:lnTo>
                    <a:pt x="0" y="759738"/>
                  </a:lnTo>
                  <a:lnTo>
                    <a:pt x="0" y="151964"/>
                  </a:lnTo>
                  <a:close/>
                </a:path>
              </a:pathLst>
            </a:custGeom>
            <a:ln w="15874">
              <a:solidFill>
                <a:srgbClr val="FFFFFF"/>
              </a:solidFill>
            </a:ln>
          </p:spPr>
          <p:txBody>
            <a:bodyPr wrap="square" lIns="0" tIns="0" rIns="0" bIns="0" rtlCol="0"/>
            <a:lstStyle/>
            <a:p>
              <a:endParaRPr/>
            </a:p>
          </p:txBody>
        </p:sp>
      </p:grpSp>
      <p:sp>
        <p:nvSpPr>
          <p:cNvPr id="25" name="TextBox 24"/>
          <p:cNvSpPr txBox="1"/>
          <p:nvPr/>
        </p:nvSpPr>
        <p:spPr>
          <a:xfrm>
            <a:off x="76200" y="209550"/>
            <a:ext cx="28194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Roadmap</a:t>
            </a:r>
            <a:endParaRPr lang="en-US" sz="2400" b="1" dirty="0">
              <a:latin typeface="Times New Roman" pitchFamily="18" charset="0"/>
              <a:cs typeface="Times New Roman" pitchFamily="18" charset="0"/>
            </a:endParaRPr>
          </a:p>
        </p:txBody>
      </p:sp>
      <p:sp>
        <p:nvSpPr>
          <p:cNvPr id="26" name="TextBox 25"/>
          <p:cNvSpPr txBox="1"/>
          <p:nvPr/>
        </p:nvSpPr>
        <p:spPr>
          <a:xfrm>
            <a:off x="1981200" y="1276350"/>
            <a:ext cx="2438400" cy="1200329"/>
          </a:xfrm>
          <a:prstGeom prst="rect">
            <a:avLst/>
          </a:prstGeom>
          <a:noFill/>
        </p:spPr>
        <p:txBody>
          <a:bodyPr wrap="square" rtlCol="0">
            <a:spAutoFit/>
          </a:bodyPr>
          <a:lstStyle/>
          <a:p>
            <a:r>
              <a:rPr lang="en-US" sz="2400" dirty="0" smtClean="0">
                <a:solidFill>
                  <a:schemeClr val="bg2">
                    <a:lumMod val="75000"/>
                  </a:schemeClr>
                </a:solidFill>
                <a:latin typeface="Times New Roman" pitchFamily="18" charset="0"/>
                <a:cs typeface="Times New Roman" pitchFamily="18" charset="0"/>
              </a:rPr>
              <a:t>IMPORTING PYTHON LIBRARIES</a:t>
            </a:r>
            <a:endParaRPr lang="en-US" sz="2400" dirty="0">
              <a:solidFill>
                <a:schemeClr val="bg2">
                  <a:lumMod val="75000"/>
                </a:schemeClr>
              </a:solidFill>
              <a:latin typeface="Times New Roman" pitchFamily="18" charset="0"/>
              <a:cs typeface="Times New Roman" pitchFamily="18" charset="0"/>
            </a:endParaRPr>
          </a:p>
        </p:txBody>
      </p:sp>
      <p:sp>
        <p:nvSpPr>
          <p:cNvPr id="28" name="TextBox 27"/>
          <p:cNvSpPr txBox="1"/>
          <p:nvPr/>
        </p:nvSpPr>
        <p:spPr>
          <a:xfrm>
            <a:off x="4876800" y="1352550"/>
            <a:ext cx="1981200" cy="830997"/>
          </a:xfrm>
          <a:prstGeom prst="rect">
            <a:avLst/>
          </a:prstGeom>
          <a:noFill/>
        </p:spPr>
        <p:txBody>
          <a:bodyPr wrap="square" rtlCol="0">
            <a:spAutoFit/>
          </a:bodyPr>
          <a:lstStyle/>
          <a:p>
            <a:pPr algn="ctr"/>
            <a:r>
              <a:rPr lang="en-US" sz="2400" dirty="0" smtClean="0">
                <a:solidFill>
                  <a:schemeClr val="bg2">
                    <a:lumMod val="75000"/>
                  </a:schemeClr>
                </a:solidFill>
                <a:latin typeface="Times New Roman" pitchFamily="18" charset="0"/>
                <a:cs typeface="Times New Roman" pitchFamily="18" charset="0"/>
              </a:rPr>
              <a:t>DATASET LOADING</a:t>
            </a:r>
            <a:endParaRPr lang="en-US" sz="2400" dirty="0">
              <a:solidFill>
                <a:schemeClr val="bg2">
                  <a:lumMod val="75000"/>
                </a:schemeClr>
              </a:solidFill>
              <a:latin typeface="Times New Roman" pitchFamily="18" charset="0"/>
              <a:cs typeface="Times New Roman" pitchFamily="18" charset="0"/>
            </a:endParaRPr>
          </a:p>
        </p:txBody>
      </p:sp>
      <p:sp>
        <p:nvSpPr>
          <p:cNvPr id="29" name="TextBox 28"/>
          <p:cNvSpPr txBox="1"/>
          <p:nvPr/>
        </p:nvSpPr>
        <p:spPr>
          <a:xfrm>
            <a:off x="2057400" y="3493353"/>
            <a:ext cx="2438400" cy="830997"/>
          </a:xfrm>
          <a:prstGeom prst="rect">
            <a:avLst/>
          </a:prstGeom>
          <a:noFill/>
        </p:spPr>
        <p:txBody>
          <a:bodyPr wrap="square" rtlCol="0">
            <a:spAutoFit/>
          </a:bodyPr>
          <a:lstStyle/>
          <a:p>
            <a:r>
              <a:rPr lang="en-US" sz="2400" dirty="0" smtClean="0">
                <a:solidFill>
                  <a:schemeClr val="bg2">
                    <a:lumMod val="75000"/>
                  </a:schemeClr>
                </a:solidFill>
                <a:latin typeface="Times New Roman" pitchFamily="18" charset="0"/>
                <a:cs typeface="Times New Roman" pitchFamily="18" charset="0"/>
              </a:rPr>
              <a:t>DATA CLEANING </a:t>
            </a:r>
            <a:endParaRPr lang="en-US" sz="2400" dirty="0">
              <a:solidFill>
                <a:schemeClr val="bg2">
                  <a:lumMod val="75000"/>
                </a:schemeClr>
              </a:solidFill>
              <a:latin typeface="Times New Roman" pitchFamily="18" charset="0"/>
              <a:cs typeface="Times New Roman" pitchFamily="18" charset="0"/>
            </a:endParaRPr>
          </a:p>
        </p:txBody>
      </p:sp>
      <p:sp>
        <p:nvSpPr>
          <p:cNvPr id="30" name="TextBox 29"/>
          <p:cNvSpPr txBox="1"/>
          <p:nvPr/>
        </p:nvSpPr>
        <p:spPr>
          <a:xfrm>
            <a:off x="4724400" y="3569553"/>
            <a:ext cx="2667000" cy="830997"/>
          </a:xfrm>
          <a:prstGeom prst="rect">
            <a:avLst/>
          </a:prstGeom>
          <a:noFill/>
        </p:spPr>
        <p:txBody>
          <a:bodyPr wrap="square" rtlCol="0">
            <a:spAutoFit/>
          </a:bodyPr>
          <a:lstStyle/>
          <a:p>
            <a:r>
              <a:rPr lang="en-US" sz="2400" dirty="0" smtClean="0">
                <a:solidFill>
                  <a:schemeClr val="bg2">
                    <a:lumMod val="75000"/>
                  </a:schemeClr>
                </a:solidFill>
                <a:latin typeface="Times New Roman" pitchFamily="18" charset="0"/>
                <a:cs typeface="Times New Roman" pitchFamily="18" charset="0"/>
              </a:rPr>
              <a:t>DATA VISUALIZATION</a:t>
            </a:r>
            <a:endParaRPr lang="en-US" sz="2400" dirty="0">
              <a:solidFill>
                <a:schemeClr val="bg2">
                  <a:lumMod val="75000"/>
                </a:schemeClr>
              </a:solidFill>
              <a:latin typeface="Times New Roman" pitchFamily="18" charset="0"/>
              <a:cs typeface="Times New Roman" pitchFamily="18" charset="0"/>
            </a:endParaRPr>
          </a:p>
        </p:txBody>
      </p:sp>
      <p:sp>
        <p:nvSpPr>
          <p:cNvPr id="31" name="TextBox 30"/>
          <p:cNvSpPr txBox="1"/>
          <p:nvPr/>
        </p:nvSpPr>
        <p:spPr>
          <a:xfrm>
            <a:off x="3886200" y="2567285"/>
            <a:ext cx="1295400" cy="461665"/>
          </a:xfrm>
          <a:prstGeom prst="rect">
            <a:avLst/>
          </a:prstGeom>
          <a:noFill/>
        </p:spPr>
        <p:txBody>
          <a:bodyPr wrap="square" rtlCol="0">
            <a:spAutoFit/>
          </a:bodyPr>
          <a:lstStyle/>
          <a:p>
            <a:pPr algn="ctr"/>
            <a:r>
              <a:rPr lang="en-US" sz="2400" dirty="0" smtClean="0">
                <a:solidFill>
                  <a:srgbClr val="002060"/>
                </a:solidFill>
                <a:latin typeface="Times New Roman" pitchFamily="18" charset="0"/>
                <a:cs typeface="Times New Roman" pitchFamily="18" charset="0"/>
              </a:rPr>
              <a:t>EDA</a:t>
            </a:r>
            <a:endParaRPr lang="en-US" sz="2400" dirty="0">
              <a:solidFill>
                <a:srgbClr val="002060"/>
              </a:solidFill>
              <a:latin typeface="Times New Roman" pitchFamily="18" charset="0"/>
              <a:cs typeface="Times New Roman" pitchFamily="18" charset="0"/>
            </a:endParaRPr>
          </a:p>
        </p:txBody>
      </p:sp>
      <p:sp>
        <p:nvSpPr>
          <p:cNvPr id="32" name="object 3"/>
          <p:cNvSpPr/>
          <p:nvPr/>
        </p:nvSpPr>
        <p:spPr>
          <a:xfrm>
            <a:off x="1905" y="4800600"/>
            <a:ext cx="9142095" cy="342900"/>
          </a:xfrm>
          <a:custGeom>
            <a:avLst/>
            <a:gdLst/>
            <a:ahLst/>
            <a:cxnLst/>
            <a:rect l="l" t="t" r="r" b="b"/>
            <a:pathLst>
              <a:path w="9142095" h="342900">
                <a:moveTo>
                  <a:pt x="9141600" y="342899"/>
                </a:moveTo>
                <a:lnTo>
                  <a:pt x="0" y="342899"/>
                </a:lnTo>
                <a:lnTo>
                  <a:pt x="0" y="0"/>
                </a:lnTo>
                <a:lnTo>
                  <a:pt x="9141600" y="0"/>
                </a:lnTo>
                <a:lnTo>
                  <a:pt x="9141600" y="342899"/>
                </a:lnTo>
                <a:close/>
              </a:path>
            </a:pathLst>
          </a:custGeom>
          <a:solidFill>
            <a:schemeClr val="bg2">
              <a:lumMod val="25000"/>
            </a:scheme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cSld>
  <p:clrMapOvr>
    <a:masterClrMapping/>
  </p:clrMapOvr>
  <p:transition spd="med">
    <p:wipe dir="r"/>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150</TotalTime>
  <Words>1127</Words>
  <Application>Microsoft Office PowerPoint</Application>
  <PresentationFormat>On-screen Show (16:9)</PresentationFormat>
  <Paragraphs>196</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Trek</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presentation.pptx</dc:title>
  <dc:creator>LENOVO</dc:creator>
  <cp:lastModifiedBy>Rashmi Goel</cp:lastModifiedBy>
  <cp:revision>14</cp:revision>
  <dcterms:created xsi:type="dcterms:W3CDTF">2023-09-22T08:48:59Z</dcterms:created>
  <dcterms:modified xsi:type="dcterms:W3CDTF">2023-09-22T11:20:45Z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2023-09-22T00:00:00Z</vt:filetime>
  </property>
</Properties>
</file>