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3"/>
    <p:sldId id="257" r:id="rId4"/>
    <p:sldId id="259" r:id="rId5"/>
    <p:sldId id="260" r:id="rId6"/>
    <p:sldId id="261" r:id="rId7"/>
    <p:sldId id="262" r:id="rId8"/>
    <p:sldId id="263" r:id="rId9"/>
    <p:sldId id="265" r:id="rId10"/>
    <p:sldId id="266" r:id="rId1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264285"/>
            <a:ext cx="9144000" cy="3873500"/>
          </a:xfrm>
        </p:spPr>
        <p:txBody>
          <a:bodyPr anchor="ctr" anchorCtr="0">
            <a:noAutofit/>
          </a:bodyPr>
          <a:p>
            <a:r>
              <a:rPr lang="" altLang="en-US" sz="4000"/>
              <a:t>Social Media Fake News Detector</a:t>
            </a:r>
            <a:br>
              <a:rPr lang="" altLang="en-US" sz="4000"/>
            </a:br>
            <a:br>
              <a:rPr lang="" altLang="en-US" sz="2000"/>
            </a:br>
            <a:r>
              <a:rPr lang="" altLang="en-US" sz="2000"/>
              <a:t>Presented By:</a:t>
            </a:r>
            <a:br>
              <a:rPr lang="" altLang="en-US" sz="2000"/>
            </a:br>
            <a:r>
              <a:rPr lang="" altLang="en-US" sz="2000"/>
              <a:t>SUMIT SUMAN        1SI17CS117</a:t>
            </a:r>
            <a:br>
              <a:rPr lang="" altLang="en-US" sz="2000"/>
            </a:br>
            <a:r>
              <a:rPr lang="" altLang="en-US" sz="2000"/>
              <a:t>UMANG GUPTA      1SI17CS124</a:t>
            </a:r>
            <a:br>
              <a:rPr lang="" altLang="en-US" sz="2000"/>
            </a:br>
            <a:r>
              <a:rPr lang="" altLang="en-US" sz="2000"/>
              <a:t>VANSHIKA TYAGI   1SI17CS126</a:t>
            </a:r>
            <a:br>
              <a:rPr lang="" altLang="en-US" sz="2000"/>
            </a:br>
            <a:endParaRPr lang="" altLang="en-US" sz="2000"/>
          </a:p>
        </p:txBody>
      </p:sp>
      <p:sp>
        <p:nvSpPr>
          <p:cNvPr id="3" name="Subtitle 2"/>
          <p:cNvSpPr>
            <a:spLocks noGrp="1"/>
          </p:cNvSpPr>
          <p:nvPr>
            <p:ph type="subTitle" idx="1"/>
          </p:nvPr>
        </p:nvSpPr>
        <p:spPr>
          <a:xfrm>
            <a:off x="1524000" y="4418965"/>
            <a:ext cx="9144000" cy="2136140"/>
          </a:xfrm>
        </p:spPr>
        <p:txBody>
          <a:bodyPr anchor="ctr" anchorCtr="0">
            <a:normAutofit fontScale="90000"/>
          </a:bodyPr>
          <a:p>
            <a:endParaRPr lang="" altLang="en-US" sz="3600"/>
          </a:p>
          <a:p>
            <a:r>
              <a:rPr lang="" altLang="en-US" sz="2000"/>
              <a:t>Under the guidance of</a:t>
            </a:r>
            <a:endParaRPr lang="" altLang="en-US" sz="2000"/>
          </a:p>
          <a:p>
            <a:r>
              <a:rPr lang="" altLang="en-US" sz="2000"/>
              <a:t>Ms Bhargavi K</a:t>
            </a:r>
            <a:endParaRPr lang="" altLang="en-US" sz="2000"/>
          </a:p>
          <a:p>
            <a:pPr algn="ctr"/>
            <a:r>
              <a:rPr lang="en-US" sz="2000" dirty="0" smtClean="0">
                <a:sym typeface="+mn-ea"/>
              </a:rPr>
              <a:t>Ass</a:t>
            </a:r>
            <a:r>
              <a:rPr lang="" altLang="en-US" sz="2000" dirty="0" smtClean="0">
                <a:sym typeface="+mn-ea"/>
              </a:rPr>
              <a:t>istant</a:t>
            </a:r>
            <a:r>
              <a:rPr lang="en-US" sz="2000" dirty="0" smtClean="0">
                <a:sym typeface="+mn-ea"/>
              </a:rPr>
              <a:t> </a:t>
            </a:r>
            <a:r>
              <a:rPr lang="" altLang="en-US" sz="2000" dirty="0" smtClean="0">
                <a:sym typeface="+mn-ea"/>
              </a:rPr>
              <a:t>P</a:t>
            </a:r>
            <a:r>
              <a:rPr lang="en-US" sz="2000" dirty="0" smtClean="0">
                <a:sym typeface="+mn-ea"/>
              </a:rPr>
              <a:t>rofessor</a:t>
            </a:r>
            <a:endParaRPr lang="en-US" sz="2000" dirty="0"/>
          </a:p>
          <a:p>
            <a:pPr algn="ctr"/>
            <a:r>
              <a:rPr lang="en-US" sz="2000" dirty="0">
                <a:sym typeface="+mn-ea"/>
              </a:rPr>
              <a:t>Dept. of ISE, SIT, Tumakuru</a:t>
            </a:r>
            <a:endParaRPr lang="en-US" altLang="en-US" sz="2000" dirty="0">
              <a:sym typeface="+mn-ea"/>
            </a:endParaRPr>
          </a:p>
        </p:txBody>
      </p:sp>
      <p:sp>
        <p:nvSpPr>
          <p:cNvPr id="5" name="Text Box 4"/>
          <p:cNvSpPr txBox="1"/>
          <p:nvPr/>
        </p:nvSpPr>
        <p:spPr>
          <a:xfrm>
            <a:off x="2831465" y="895985"/>
            <a:ext cx="6205855" cy="368300"/>
          </a:xfrm>
          <a:prstGeom prst="rect">
            <a:avLst/>
          </a:prstGeom>
          <a:noFill/>
        </p:spPr>
        <p:txBody>
          <a:bodyPr wrap="square" rtlCol="0">
            <a:spAutoFit/>
          </a:bodyPr>
          <a:p>
            <a:pPr algn="ctr"/>
            <a:r>
              <a:rPr lang="" altLang="en-US"/>
              <a:t>Mini Project Presentation</a:t>
            </a:r>
            <a:endParaRPr lang="" altLang="en-US"/>
          </a:p>
        </p:txBody>
      </p:sp>
      <p:sp>
        <p:nvSpPr>
          <p:cNvPr id="6" name="Text Box 5"/>
          <p:cNvSpPr txBox="1"/>
          <p:nvPr/>
        </p:nvSpPr>
        <p:spPr>
          <a:xfrm>
            <a:off x="733425" y="139065"/>
            <a:ext cx="10569575" cy="583565"/>
          </a:xfrm>
          <a:prstGeom prst="rect">
            <a:avLst/>
          </a:prstGeom>
          <a:noFill/>
        </p:spPr>
        <p:txBody>
          <a:bodyPr wrap="square" rtlCol="0">
            <a:spAutoFit/>
          </a:bodyPr>
          <a:p>
            <a:pPr algn="ctr"/>
            <a:r>
              <a:rPr lang="en-US" sz="1600" dirty="0">
                <a:sym typeface="+mn-ea"/>
              </a:rPr>
              <a:t>Department of Information Science and Engineering</a:t>
            </a:r>
            <a:endParaRPr lang="en-US" sz="1600" dirty="0"/>
          </a:p>
          <a:p>
            <a:pPr algn="ctr"/>
            <a:r>
              <a:rPr lang="en-US" sz="1600" dirty="0">
                <a:sym typeface="+mn-ea"/>
              </a:rPr>
              <a:t>Siddaganga Institute of Technology,  Tumakuru</a:t>
            </a:r>
            <a:endParaRPr lang="en-US" sz="160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4605"/>
            <a:ext cx="10515600" cy="1325563"/>
          </a:xfrm>
        </p:spPr>
        <p:txBody>
          <a:bodyPr/>
          <a:p>
            <a:pPr algn="ctr"/>
            <a:r>
              <a:rPr lang="" altLang="en-US" sz="3200"/>
              <a:t>Problem Statement</a:t>
            </a:r>
            <a:endParaRPr lang="" altLang="en-US" sz="3200"/>
          </a:p>
        </p:txBody>
      </p:sp>
      <p:sp>
        <p:nvSpPr>
          <p:cNvPr id="3" name="Content Placeholder 2"/>
          <p:cNvSpPr>
            <a:spLocks noGrp="1"/>
          </p:cNvSpPr>
          <p:nvPr>
            <p:ph idx="1"/>
          </p:nvPr>
        </p:nvSpPr>
        <p:spPr>
          <a:xfrm>
            <a:off x="647700" y="1238250"/>
            <a:ext cx="10515600" cy="5105400"/>
          </a:xfrm>
        </p:spPr>
        <p:txBody>
          <a:bodyPr>
            <a:noAutofit/>
          </a:bodyPr>
          <a:p>
            <a:pPr algn="just">
              <a:lnSpc>
                <a:spcPct val="150000"/>
              </a:lnSpc>
            </a:pPr>
            <a:r>
              <a:rPr lang="en-US" sz="1600"/>
              <a:t>In recent years, due to the booming development of online social networks, fake news for various commercial and political purposes has been appearing in large numbers and widespread in the online world.</a:t>
            </a:r>
            <a:endParaRPr lang="en-US" sz="1600"/>
          </a:p>
          <a:p>
            <a:pPr algn="just">
              <a:lnSpc>
                <a:spcPct val="150000"/>
              </a:lnSpc>
            </a:pPr>
            <a:r>
              <a:rPr lang="en-US" sz="1600"/>
              <a:t>Social media posts tend to form biased opinions and spread fake news which might instigate people. The inability of people to create an internal filter against their own bias and question the credibility of the news source has caused false information to plague modern society and is slowly leading to a world with only polarizing opinions. </a:t>
            </a:r>
            <a:endParaRPr lang="en-US" sz="1600"/>
          </a:p>
          <a:p>
            <a:pPr algn="just">
              <a:lnSpc>
                <a:spcPct val="150000"/>
              </a:lnSpc>
            </a:pPr>
            <a:r>
              <a:rPr lang="en-US" sz="1600"/>
              <a:t>The extensive spread of fake news has the potential for extremely negative impacts on individuals and society. Fake news is intentionally written to mislead readers to believe false information, which makes it difficult to detect; therefore, there is a need to include auxiliary information, such as multiple </a:t>
            </a:r>
            <a:r>
              <a:rPr lang="" altLang="en-US" sz="1600"/>
              <a:t>reliable </a:t>
            </a:r>
            <a:r>
              <a:rPr lang="en-US" sz="1600"/>
              <a:t>information sources, to help make a determination.</a:t>
            </a: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1325563"/>
          </a:xfrm>
        </p:spPr>
        <p:txBody>
          <a:bodyPr/>
          <a:p>
            <a:pPr algn="ctr"/>
            <a:r>
              <a:rPr lang="" altLang="en-US" sz="3200"/>
              <a:t>Introduction</a:t>
            </a:r>
            <a:endParaRPr lang="" altLang="en-US" sz="3200"/>
          </a:p>
        </p:txBody>
      </p:sp>
      <p:sp>
        <p:nvSpPr>
          <p:cNvPr id="3" name="Content Placeholder 2"/>
          <p:cNvSpPr>
            <a:spLocks noGrp="1"/>
          </p:cNvSpPr>
          <p:nvPr>
            <p:ph idx="1"/>
          </p:nvPr>
        </p:nvSpPr>
        <p:spPr>
          <a:xfrm>
            <a:off x="647700" y="1046480"/>
            <a:ext cx="10515600" cy="5603875"/>
          </a:xfrm>
        </p:spPr>
        <p:txBody>
          <a:bodyPr>
            <a:noAutofit/>
          </a:bodyPr>
          <a:p>
            <a:pPr algn="just">
              <a:lnSpc>
                <a:spcPct val="125000"/>
              </a:lnSpc>
              <a:spcBef>
                <a:spcPts val="1000"/>
              </a:spcBef>
              <a:spcAft>
                <a:spcPts val="0"/>
              </a:spcAft>
            </a:pPr>
            <a:r>
              <a:rPr lang="en-US" sz="1600"/>
              <a:t>Fake news is not new however it has become a hot topic in. Traditionally we got our news from trusted sources, journalists and media outlets that are required to follow strict codes of practice. However, the internet has enabled a whole new way to publish, share and consume information and news with very little regulation or editorial standards. </a:t>
            </a:r>
            <a:endParaRPr lang="en-US" sz="1600"/>
          </a:p>
          <a:p>
            <a:pPr algn="just">
              <a:lnSpc>
                <a:spcPct val="125000"/>
              </a:lnSpc>
              <a:spcBef>
                <a:spcPts val="1000"/>
              </a:spcBef>
              <a:spcAft>
                <a:spcPts val="0"/>
              </a:spcAft>
            </a:pPr>
            <a:r>
              <a:rPr lang="" altLang="en-US" sz="1600"/>
              <a:t>It</a:t>
            </a:r>
            <a:r>
              <a:rPr lang="en-US" sz="1600">
                <a:sym typeface="+mn-ea"/>
              </a:rPr>
              <a:t> provides a highly interconnected world-wide platform for everyone to spread information to millions of people in a matter of few minutes, at little to no cost. While it has led to ground-breaking phenomenon such as real-time citizen journalism, at the same time it has led to increased visibility and impact of both true and </a:t>
            </a:r>
            <a:r>
              <a:rPr lang="en-US" altLang="en-US" sz="1600">
                <a:sym typeface="+mn-ea"/>
              </a:rPr>
              <a:t>f</a:t>
            </a:r>
            <a:r>
              <a:rPr lang="en-US" sz="1600">
                <a:sym typeface="+mn-ea"/>
              </a:rPr>
              <a:t>alse information</a:t>
            </a:r>
            <a:r>
              <a:rPr lang="en-US" altLang="en-US" sz="1600">
                <a:sym typeface="+mn-ea"/>
              </a:rPr>
              <a:t>. Recent surveys have alarmingly shown that people </a:t>
            </a:r>
            <a:r>
              <a:rPr lang="en-US" sz="1600">
                <a:sym typeface="+mn-ea"/>
              </a:rPr>
              <a:t>increasingly get their news from social media than from traditional news sources</a:t>
            </a:r>
            <a:r>
              <a:rPr lang="en-US" altLang="en-US" sz="1600">
                <a:sym typeface="+mn-ea"/>
              </a:rPr>
              <a:t>.</a:t>
            </a:r>
            <a:endParaRPr lang="en-US" sz="1600"/>
          </a:p>
          <a:p>
            <a:pPr algn="just">
              <a:lnSpc>
                <a:spcPct val="125000"/>
              </a:lnSpc>
              <a:spcBef>
                <a:spcPts val="1000"/>
              </a:spcBef>
              <a:spcAft>
                <a:spcPts val="0"/>
              </a:spcAft>
            </a:pPr>
            <a:r>
              <a:rPr lang="en-US" sz="1600"/>
              <a:t>Many people now get news from social media sites and networks and often it can be difficult to tell whether stories are credible or not. Information overload and a general lack of understanding about how the internet works by people has also contributed to an increase in fake news or hoax stories. Social media sites can play a big part in increasing the reach of these type of stories.</a:t>
            </a:r>
            <a:endParaRPr lang="en-US" sz="1600"/>
          </a:p>
          <a:p>
            <a:pPr algn="just">
              <a:lnSpc>
                <a:spcPct val="125000"/>
              </a:lnSpc>
              <a:spcBef>
                <a:spcPts val="1000"/>
              </a:spcBef>
              <a:spcAft>
                <a:spcPts val="0"/>
              </a:spcAft>
            </a:pPr>
            <a:r>
              <a:rPr lang="en-US" sz="1600"/>
              <a:t>This epidemic is especially prominent in people who grew up before the information age of computers and have never had to question the credibility of news sources in the past. Social media algorithms are built for engagement and likes, not perspective, and we aim to fix that with </a:t>
            </a:r>
            <a:r>
              <a:rPr lang="" altLang="en-US" sz="1600"/>
              <a:t>this</a:t>
            </a:r>
            <a:r>
              <a:rPr lang="en-US" sz="1600"/>
              <a:t>.</a:t>
            </a:r>
            <a:endParaRPr lang="en-US" sz="1600"/>
          </a:p>
          <a:p>
            <a:pPr algn="just">
              <a:lnSpc>
                <a:spcPct val="125000"/>
              </a:lnSpc>
              <a:spcBef>
                <a:spcPts val="1000"/>
              </a:spcBef>
              <a:spcAft>
                <a:spcPts val="0"/>
              </a:spcAft>
            </a:pPr>
            <a:endParaRPr 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1325563"/>
          </a:xfrm>
        </p:spPr>
        <p:txBody>
          <a:bodyPr/>
          <a:p>
            <a:pPr algn="ctr"/>
            <a:r>
              <a:rPr lang="" altLang="en-US" sz="3200"/>
              <a:t>Motivation</a:t>
            </a:r>
            <a:endParaRPr lang="" altLang="en-US" sz="3200"/>
          </a:p>
        </p:txBody>
      </p:sp>
      <p:sp>
        <p:nvSpPr>
          <p:cNvPr id="3" name="Content Placeholder 2"/>
          <p:cNvSpPr>
            <a:spLocks noGrp="1"/>
          </p:cNvSpPr>
          <p:nvPr>
            <p:ph idx="1"/>
          </p:nvPr>
        </p:nvSpPr>
        <p:spPr>
          <a:xfrm>
            <a:off x="647700" y="506095"/>
            <a:ext cx="10515600" cy="3401695"/>
          </a:xfrm>
        </p:spPr>
        <p:txBody>
          <a:bodyPr>
            <a:noAutofit/>
          </a:bodyPr>
          <a:p>
            <a:pPr algn="just">
              <a:lnSpc>
                <a:spcPct val="125000"/>
              </a:lnSpc>
              <a:spcBef>
                <a:spcPts val="1000"/>
              </a:spcBef>
              <a:spcAft>
                <a:spcPts val="0"/>
              </a:spcAft>
            </a:pPr>
            <a:endParaRPr lang="en-US" sz="1600"/>
          </a:p>
          <a:p>
            <a:pPr algn="just">
              <a:lnSpc>
                <a:spcPct val="125000"/>
              </a:lnSpc>
              <a:spcBef>
                <a:spcPts val="1000"/>
              </a:spcBef>
              <a:spcAft>
                <a:spcPts val="0"/>
              </a:spcAft>
            </a:pPr>
            <a:r>
              <a:rPr lang="en-US" sz="1600"/>
              <a:t>In the 21st century, the impact of fake news </a:t>
            </a:r>
            <a:r>
              <a:rPr lang="" altLang="en-US" sz="1600"/>
              <a:t>has</a:t>
            </a:r>
            <a:r>
              <a:rPr lang="en-US" sz="1600"/>
              <a:t> bec</a:t>
            </a:r>
            <a:r>
              <a:rPr lang="" altLang="en-US" sz="1600"/>
              <a:t>o</a:t>
            </a:r>
            <a:r>
              <a:rPr lang="en-US" sz="1600"/>
              <a:t>me </a:t>
            </a:r>
            <a:r>
              <a:rPr lang="" altLang="en-US" sz="1600"/>
              <a:t>too</a:t>
            </a:r>
            <a:r>
              <a:rPr lang="en-US" sz="1600"/>
              <a:t> widespread</a:t>
            </a:r>
            <a:r>
              <a:rPr lang="" altLang="en-US" sz="1600"/>
              <a:t>. Fake news has grown from being sent via emails to attacking social media. Besides referring to made-up stories designed to deceive readers into clicking on links, maximizing traffic and profit, the term also refers to biased news which might instigate people and form wrong opinions. </a:t>
            </a:r>
            <a:endParaRPr lang="" altLang="en-US" sz="1600"/>
          </a:p>
          <a:p>
            <a:pPr algn="just">
              <a:lnSpc>
                <a:spcPct val="125000"/>
              </a:lnSpc>
              <a:spcBef>
                <a:spcPts val="1000"/>
              </a:spcBef>
              <a:spcAft>
                <a:spcPts val="0"/>
              </a:spcAft>
            </a:pPr>
            <a:r>
              <a:rPr lang="" altLang="en-US" sz="1600"/>
              <a:t>What's wrong with fake news?</a:t>
            </a:r>
            <a:endParaRPr lang="" altLang="en-US" sz="1440"/>
          </a:p>
          <a:p>
            <a:pPr lvl="1" algn="just">
              <a:lnSpc>
                <a:spcPct val="125000"/>
              </a:lnSpc>
              <a:spcBef>
                <a:spcPts val="1000"/>
              </a:spcBef>
              <a:spcAft>
                <a:spcPts val="0"/>
              </a:spcAft>
              <a:buFont typeface="Wingdings" charset="0"/>
              <a:buChar char=""/>
            </a:pPr>
            <a:r>
              <a:rPr lang="" altLang="en-US" sz="1440"/>
              <a:t>Fake news destroys a person's credibility.</a:t>
            </a:r>
            <a:endParaRPr lang="" altLang="en-US" sz="1440"/>
          </a:p>
          <a:p>
            <a:pPr lvl="1" algn="just">
              <a:lnSpc>
                <a:spcPct val="125000"/>
              </a:lnSpc>
              <a:spcBef>
                <a:spcPts val="1000"/>
              </a:spcBef>
              <a:spcAft>
                <a:spcPts val="0"/>
              </a:spcAft>
              <a:buFont typeface="Wingdings" charset="0"/>
              <a:buChar char=""/>
            </a:pPr>
            <a:r>
              <a:rPr lang="" altLang="en-US" sz="1440"/>
              <a:t>Fake news can hurt people.</a:t>
            </a:r>
            <a:endParaRPr lang="" altLang="en-US" sz="1440"/>
          </a:p>
          <a:p>
            <a:pPr lvl="1" algn="just">
              <a:lnSpc>
                <a:spcPct val="125000"/>
              </a:lnSpc>
              <a:spcBef>
                <a:spcPts val="1000"/>
              </a:spcBef>
              <a:spcAft>
                <a:spcPts val="0"/>
              </a:spcAft>
              <a:buFont typeface="Wingdings" charset="0"/>
              <a:buChar char=""/>
            </a:pPr>
            <a:r>
              <a:rPr lang="" altLang="en-US" sz="1440"/>
              <a:t>Real news benefits everyone .  </a:t>
            </a:r>
            <a:endParaRPr lang="" altLang="en-US" sz="1440"/>
          </a:p>
        </p:txBody>
      </p:sp>
      <p:sp>
        <p:nvSpPr>
          <p:cNvPr id="5" name="Content Placeholder 2"/>
          <p:cNvSpPr>
            <a:spLocks noGrp="1"/>
          </p:cNvSpPr>
          <p:nvPr/>
        </p:nvSpPr>
        <p:spPr>
          <a:xfrm>
            <a:off x="647700" y="3907790"/>
            <a:ext cx="10515600" cy="27063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lnSpc>
                <a:spcPct val="125000"/>
              </a:lnSpc>
              <a:spcBef>
                <a:spcPts val="1000"/>
              </a:spcBef>
              <a:spcAft>
                <a:spcPts val="0"/>
              </a:spcAft>
              <a:buFont typeface="Arial" panose="02080604020202020204" pitchFamily="34" charset="0"/>
              <a:buChar char="•"/>
            </a:pPr>
            <a:r>
              <a:rPr lang="" altLang="en-US" sz="1600"/>
              <a:t>For example : during the 2016 US elections, scientists reasoned that those who voted for Obama in 2012 would probably have voted for Clinton in 2016 unless something changed their minds. So they found a group of voters who voted for Obama in 2012. Of these Obama voters, only 77% of them voted for Clinton in 2016; 10% voted for Trump, and the others didn’t vote or voted for someone else. Upon talking to each of the voters, it was found that their votes were influenced by fake news spread over the internet especially on social media.</a:t>
            </a:r>
            <a:endParaRPr lang="" altLang="en-US" sz="1600"/>
          </a:p>
          <a:p>
            <a:pPr algn="just">
              <a:lnSpc>
                <a:spcPct val="125000"/>
              </a:lnSpc>
              <a:spcBef>
                <a:spcPts val="1000"/>
              </a:spcBef>
              <a:spcAft>
                <a:spcPts val="0"/>
              </a:spcAft>
              <a:buFont typeface="Arial" panose="02080604020202020204" pitchFamily="34" charset="0"/>
              <a:buChar char="•"/>
            </a:pPr>
            <a:r>
              <a:rPr lang="" altLang="en-US" sz="1600">
                <a:sym typeface="+mn-ea"/>
              </a:rPr>
              <a:t>T</a:t>
            </a:r>
            <a:r>
              <a:rPr lang="en-US" sz="1600">
                <a:sym typeface="+mn-ea"/>
              </a:rPr>
              <a:t>herefore, there is a need to </a:t>
            </a:r>
            <a:r>
              <a:rPr lang="" altLang="en-US" sz="1600">
                <a:sym typeface="+mn-ea"/>
              </a:rPr>
              <a:t>detect such false information on the social media,</a:t>
            </a:r>
            <a:r>
              <a:rPr lang="en-US" sz="1600">
                <a:sym typeface="+mn-ea"/>
              </a:rPr>
              <a:t> to help </a:t>
            </a:r>
            <a:r>
              <a:rPr lang="" altLang="en-US" sz="1600">
                <a:sym typeface="+mn-ea"/>
              </a:rPr>
              <a:t>everyone</a:t>
            </a:r>
            <a:r>
              <a:rPr lang="en-US" sz="1600">
                <a:sym typeface="+mn-ea"/>
              </a:rPr>
              <a:t> make a </a:t>
            </a:r>
            <a:r>
              <a:rPr lang="" altLang="en-US" sz="1600">
                <a:sym typeface="+mn-ea"/>
              </a:rPr>
              <a:t>just and unbiased </a:t>
            </a:r>
            <a:r>
              <a:rPr lang="en-US" sz="1600">
                <a:sym typeface="+mn-ea"/>
              </a:rPr>
              <a:t>determination.</a:t>
            </a:r>
            <a:endParaRPr lang=""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1325563"/>
          </a:xfrm>
        </p:spPr>
        <p:txBody>
          <a:bodyPr/>
          <a:p>
            <a:pPr algn="ctr"/>
            <a:r>
              <a:rPr lang="" altLang="en-US" sz="3200"/>
              <a:t>Objectives</a:t>
            </a:r>
            <a:endParaRPr lang="" altLang="en-US" sz="3200"/>
          </a:p>
        </p:txBody>
      </p:sp>
      <p:sp>
        <p:nvSpPr>
          <p:cNvPr id="3" name="Content Placeholder 2"/>
          <p:cNvSpPr>
            <a:spLocks noGrp="1"/>
          </p:cNvSpPr>
          <p:nvPr>
            <p:ph idx="1"/>
          </p:nvPr>
        </p:nvSpPr>
        <p:spPr>
          <a:xfrm>
            <a:off x="647700" y="1288415"/>
            <a:ext cx="10515600" cy="3723640"/>
          </a:xfrm>
        </p:spPr>
        <p:txBody>
          <a:bodyPr>
            <a:noAutofit/>
          </a:bodyPr>
          <a:p>
            <a:pPr algn="just">
              <a:lnSpc>
                <a:spcPct val="125000"/>
              </a:lnSpc>
              <a:spcBef>
                <a:spcPts val="1000"/>
              </a:spcBef>
              <a:spcAft>
                <a:spcPts val="0"/>
              </a:spcAft>
            </a:pPr>
            <a:r>
              <a:rPr lang="" altLang="en-US" sz="1600"/>
              <a:t>The Main Objective of this project is to build a browser extension that will be developed for social media platforms and integrated into it. </a:t>
            </a:r>
            <a:endParaRPr lang="" altLang="en-US" sz="1600"/>
          </a:p>
          <a:p>
            <a:pPr algn="just">
              <a:lnSpc>
                <a:spcPct val="125000"/>
              </a:lnSpc>
              <a:spcBef>
                <a:spcPts val="1000"/>
              </a:spcBef>
              <a:spcAft>
                <a:spcPts val="0"/>
              </a:spcAft>
            </a:pPr>
            <a:r>
              <a:rPr lang="" altLang="en-US" sz="1600"/>
              <a:t>It will allows users to gain a broader perspective on news items and events and develop unbiased opinions. </a:t>
            </a:r>
            <a:endParaRPr lang="" altLang="en-US" sz="1600"/>
          </a:p>
          <a:p>
            <a:pPr algn="just">
              <a:lnSpc>
                <a:spcPct val="125000"/>
              </a:lnSpc>
              <a:spcBef>
                <a:spcPts val="1000"/>
              </a:spcBef>
              <a:spcAft>
                <a:spcPts val="0"/>
              </a:spcAft>
            </a:pPr>
            <a:r>
              <a:rPr lang="" altLang="en-US" sz="1600"/>
              <a:t>It provides with a global point of view by extracting news articles and related information using entity extraction and sentiment analysis.</a:t>
            </a:r>
            <a:endParaRPr lang="" altLang="en-US" sz="1600"/>
          </a:p>
          <a:p>
            <a:pPr algn="just">
              <a:lnSpc>
                <a:spcPct val="125000"/>
              </a:lnSpc>
              <a:spcBef>
                <a:spcPts val="1000"/>
              </a:spcBef>
              <a:spcAft>
                <a:spcPts val="0"/>
              </a:spcAft>
            </a:pPr>
            <a:r>
              <a:rPr lang="" altLang="en-US" sz="1600"/>
              <a:t>It will be able</a:t>
            </a:r>
            <a:r>
              <a:rPr lang="en-US" altLang="en-US" sz="1600"/>
              <a:t> to detect fake </a:t>
            </a:r>
            <a:r>
              <a:rPr lang="" altLang="en-US" sz="1600"/>
              <a:t>and biased</a:t>
            </a:r>
            <a:r>
              <a:rPr lang="en-US" altLang="en-US" sz="1600"/>
              <a:t> news, which is a classic text classification problem with a straight forward proposition.</a:t>
            </a:r>
            <a:endParaRPr lang="en-US" altLang="en-US" sz="1600"/>
          </a:p>
          <a:p>
            <a:pPr algn="just">
              <a:lnSpc>
                <a:spcPct val="125000"/>
              </a:lnSpc>
              <a:spcBef>
                <a:spcPts val="1000"/>
              </a:spcBef>
              <a:spcAft>
                <a:spcPts val="0"/>
              </a:spcAft>
            </a:pPr>
            <a:endParaRPr lang="en-US" altLang="en-US" sz="144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1325563"/>
          </a:xfrm>
        </p:spPr>
        <p:txBody>
          <a:bodyPr/>
          <a:p>
            <a:pPr algn="ctr"/>
            <a:r>
              <a:rPr lang="" altLang="en-US" sz="3200"/>
              <a:t>High Level Design</a:t>
            </a:r>
            <a:endParaRPr lang="" altLang="en-US" sz="3200"/>
          </a:p>
        </p:txBody>
      </p:sp>
      <p:sp>
        <p:nvSpPr>
          <p:cNvPr id="3" name="Content Placeholder 2"/>
          <p:cNvSpPr>
            <a:spLocks noGrp="1"/>
          </p:cNvSpPr>
          <p:nvPr>
            <p:ph idx="1"/>
          </p:nvPr>
        </p:nvSpPr>
        <p:spPr>
          <a:xfrm>
            <a:off x="647700" y="1095375"/>
            <a:ext cx="10515600" cy="3517900"/>
          </a:xfrm>
        </p:spPr>
        <p:txBody>
          <a:bodyPr>
            <a:noAutofit/>
          </a:bodyPr>
          <a:p>
            <a:pPr algn="just">
              <a:lnSpc>
                <a:spcPct val="125000"/>
              </a:lnSpc>
              <a:spcBef>
                <a:spcPts val="1000"/>
              </a:spcBef>
              <a:spcAft>
                <a:spcPts val="0"/>
              </a:spcAft>
            </a:pPr>
            <a:r>
              <a:rPr lang="" altLang="en-US" sz="1440">
                <a:sym typeface="+mn-ea"/>
              </a:rPr>
              <a:t>The browser</a:t>
            </a:r>
            <a:r>
              <a:rPr lang="en-US" altLang="en-US" sz="1440">
                <a:sym typeface="+mn-ea"/>
              </a:rPr>
              <a:t> extension w</a:t>
            </a:r>
            <a:r>
              <a:rPr lang="" altLang="en-US" sz="1440">
                <a:sym typeface="+mn-ea"/>
              </a:rPr>
              <a:t>ill be</a:t>
            </a:r>
            <a:r>
              <a:rPr lang="en-US" altLang="en-US" sz="1440">
                <a:sym typeface="+mn-ea"/>
              </a:rPr>
              <a:t> integrated into the </a:t>
            </a:r>
            <a:r>
              <a:rPr lang="" altLang="en-US" sz="1440">
                <a:sym typeface="+mn-ea"/>
              </a:rPr>
              <a:t>Social Media</a:t>
            </a:r>
            <a:r>
              <a:rPr lang="en-US" altLang="en-US" sz="1440">
                <a:sym typeface="+mn-ea"/>
              </a:rPr>
              <a:t> </a:t>
            </a:r>
            <a:r>
              <a:rPr lang="" altLang="en-US" sz="1440">
                <a:sym typeface="+mn-ea"/>
              </a:rPr>
              <a:t>Platform UI</a:t>
            </a:r>
            <a:r>
              <a:rPr lang="en-US" altLang="en-US" sz="1440">
                <a:sym typeface="+mn-ea"/>
              </a:rPr>
              <a:t>.</a:t>
            </a:r>
            <a:r>
              <a:rPr lang="" altLang="en-US" sz="1440">
                <a:sym typeface="+mn-ea"/>
              </a:rPr>
              <a:t> When clicked on, t</a:t>
            </a:r>
            <a:r>
              <a:rPr lang="" altLang="en-US" sz="1440"/>
              <a:t>he extension</a:t>
            </a:r>
            <a:r>
              <a:rPr lang="en-US" altLang="en-US" sz="1440"/>
              <a:t> </a:t>
            </a:r>
            <a:r>
              <a:rPr lang="en-US" altLang="en-US" sz="1440">
                <a:sym typeface="+mn-ea"/>
              </a:rPr>
              <a:t>will extract the entities and provide news articles related to that topic </a:t>
            </a:r>
            <a:r>
              <a:rPr lang="" altLang="en-US" sz="1440">
                <a:sym typeface="+mn-ea"/>
              </a:rPr>
              <a:t>by</a:t>
            </a:r>
            <a:r>
              <a:rPr lang="en-US" altLang="en-US" sz="1440">
                <a:sym typeface="+mn-ea"/>
              </a:rPr>
              <a:t> </a:t>
            </a:r>
            <a:r>
              <a:rPr lang="en-US" altLang="en-US" sz="1440"/>
              <a:t>mak</a:t>
            </a:r>
            <a:r>
              <a:rPr lang="" altLang="en-US" sz="1440"/>
              <a:t>ing</a:t>
            </a:r>
            <a:r>
              <a:rPr lang="en-US" altLang="en-US" sz="1440"/>
              <a:t> use of Social Media API</a:t>
            </a:r>
            <a:r>
              <a:rPr lang="" altLang="en-US" sz="1440"/>
              <a:t>s</a:t>
            </a:r>
            <a:r>
              <a:rPr lang="en-US" altLang="en-US" sz="1440"/>
              <a:t> and News API</a:t>
            </a:r>
            <a:r>
              <a:rPr lang="" altLang="en-US" sz="1440"/>
              <a:t>s. </a:t>
            </a:r>
            <a:endParaRPr lang="" altLang="en-US" sz="1440"/>
          </a:p>
          <a:p>
            <a:pPr algn="just">
              <a:lnSpc>
                <a:spcPct val="125000"/>
              </a:lnSpc>
              <a:spcBef>
                <a:spcPts val="1000"/>
              </a:spcBef>
              <a:spcAft>
                <a:spcPts val="0"/>
              </a:spcAft>
            </a:pPr>
            <a:r>
              <a:rPr lang="en-US" altLang="en-US" sz="1440"/>
              <a:t>Natural Language Processing using machine learning toolkit performs entity extraction from social media posts to search for news articles from reliable sources. </a:t>
            </a:r>
            <a:endParaRPr lang="en-US" altLang="en-US" sz="1440"/>
          </a:p>
          <a:p>
            <a:pPr algn="just">
              <a:lnSpc>
                <a:spcPct val="125000"/>
              </a:lnSpc>
              <a:spcBef>
                <a:spcPts val="1000"/>
              </a:spcBef>
              <a:spcAft>
                <a:spcPts val="0"/>
              </a:spcAft>
            </a:pPr>
            <a:r>
              <a:rPr lang="en-US" altLang="en-US" sz="1440"/>
              <a:t>Python client libraries are used to make calls to the Natural Language API. After the entity extraction, sentiment analysis is performed on the information obtained to select articles which have a different perspective from the social media post. </a:t>
            </a:r>
            <a:endParaRPr lang="en-US" altLang="en-US" sz="1440"/>
          </a:p>
          <a:p>
            <a:pPr algn="just">
              <a:lnSpc>
                <a:spcPct val="125000"/>
              </a:lnSpc>
              <a:spcBef>
                <a:spcPts val="1000"/>
              </a:spcBef>
              <a:spcAft>
                <a:spcPts val="0"/>
              </a:spcAft>
            </a:pPr>
            <a:r>
              <a:rPr lang="en-US" altLang="en-US" sz="1440"/>
              <a:t>This helps the users broaden their perspective and understand the proper context and verify by themselves what is right and what is wrong.</a:t>
            </a:r>
            <a:endParaRPr lang="en-US" altLang="en-US" sz="1440"/>
          </a:p>
        </p:txBody>
      </p:sp>
      <p:pic>
        <p:nvPicPr>
          <p:cNvPr id="5" name="Picture 4" descr="flow_km-21"/>
          <p:cNvPicPr>
            <a:picLocks noChangeAspect="1"/>
          </p:cNvPicPr>
          <p:nvPr/>
        </p:nvPicPr>
        <p:blipFill>
          <a:blip r:embed="rId1"/>
          <a:stretch>
            <a:fillRect/>
          </a:stretch>
        </p:blipFill>
        <p:spPr>
          <a:xfrm>
            <a:off x="2160905" y="3759835"/>
            <a:ext cx="7488555" cy="30759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dia-11"/>
          <p:cNvPicPr>
            <a:picLocks noChangeAspect="1"/>
          </p:cNvPicPr>
          <p:nvPr/>
        </p:nvPicPr>
        <p:blipFill>
          <a:blip r:embed="rId1"/>
          <a:stretch>
            <a:fillRect/>
          </a:stretch>
        </p:blipFill>
        <p:spPr>
          <a:xfrm>
            <a:off x="1842135" y="379730"/>
            <a:ext cx="8507730" cy="6098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1325563"/>
          </a:xfrm>
        </p:spPr>
        <p:txBody>
          <a:bodyPr/>
          <a:p>
            <a:pPr algn="ctr"/>
            <a:r>
              <a:rPr lang="" altLang="en-US" sz="3200"/>
              <a:t>Tools And Platform</a:t>
            </a:r>
            <a:endParaRPr lang="" altLang="en-US" sz="3200"/>
          </a:p>
        </p:txBody>
      </p:sp>
      <p:sp>
        <p:nvSpPr>
          <p:cNvPr id="3" name="Content Placeholder 2"/>
          <p:cNvSpPr>
            <a:spLocks noGrp="1"/>
          </p:cNvSpPr>
          <p:nvPr>
            <p:ph idx="1"/>
          </p:nvPr>
        </p:nvSpPr>
        <p:spPr>
          <a:xfrm>
            <a:off x="647700" y="1288415"/>
            <a:ext cx="10515600" cy="4921250"/>
          </a:xfrm>
        </p:spPr>
        <p:txBody>
          <a:bodyPr>
            <a:noAutofit/>
          </a:bodyPr>
          <a:p>
            <a:pPr algn="just">
              <a:lnSpc>
                <a:spcPct val="125000"/>
              </a:lnSpc>
              <a:spcBef>
                <a:spcPts val="1000"/>
              </a:spcBef>
              <a:spcAft>
                <a:spcPts val="0"/>
              </a:spcAft>
            </a:pPr>
            <a:r>
              <a:rPr lang="en-US" altLang="en-US" sz="1600"/>
              <a:t>Chrome Extension: To scrape </a:t>
            </a:r>
            <a:r>
              <a:rPr lang="" altLang="en-US" sz="1600"/>
              <a:t>social media posts.</a:t>
            </a:r>
            <a:endParaRPr lang="en-US" altLang="en-US" sz="1600"/>
          </a:p>
          <a:p>
            <a:pPr algn="just">
              <a:lnSpc>
                <a:spcPct val="125000"/>
              </a:lnSpc>
              <a:spcBef>
                <a:spcPts val="1000"/>
              </a:spcBef>
              <a:spcAft>
                <a:spcPts val="0"/>
              </a:spcAft>
            </a:pPr>
            <a:r>
              <a:rPr lang="" altLang="en-US" sz="1600"/>
              <a:t>Social Media Website</a:t>
            </a:r>
            <a:r>
              <a:rPr lang="en-US" altLang="en-US" sz="1600"/>
              <a:t> API </a:t>
            </a:r>
            <a:r>
              <a:rPr lang="" altLang="en-US" sz="1600"/>
              <a:t>: To give user option to select a post.</a:t>
            </a:r>
            <a:endParaRPr lang="en-US" altLang="en-US" sz="1600"/>
          </a:p>
          <a:p>
            <a:pPr algn="just">
              <a:lnSpc>
                <a:spcPct val="125000"/>
              </a:lnSpc>
              <a:spcBef>
                <a:spcPts val="1000"/>
              </a:spcBef>
              <a:spcAft>
                <a:spcPts val="0"/>
              </a:spcAft>
            </a:pPr>
            <a:r>
              <a:rPr lang="en-US" altLang="en-US" sz="1600"/>
              <a:t>News API: To provide news articles </a:t>
            </a:r>
            <a:r>
              <a:rPr lang="" altLang="en-US" sz="1600"/>
              <a:t>related to post</a:t>
            </a:r>
            <a:r>
              <a:rPr lang="en-US" altLang="en-US" sz="1600"/>
              <a:t>.</a:t>
            </a:r>
            <a:endParaRPr lang="en-US" altLang="en-US" sz="1600"/>
          </a:p>
          <a:p>
            <a:pPr algn="just">
              <a:lnSpc>
                <a:spcPct val="125000"/>
              </a:lnSpc>
              <a:spcBef>
                <a:spcPts val="1000"/>
              </a:spcBef>
              <a:spcAft>
                <a:spcPts val="0"/>
              </a:spcAft>
            </a:pPr>
            <a:r>
              <a:rPr lang="en-US" altLang="en-US" sz="1600"/>
              <a:t>Google Natural Language API: For sentiment analysis and Natural Language processing.</a:t>
            </a:r>
            <a:endParaRPr lang="en-US" altLang="en-US" sz="1600"/>
          </a:p>
          <a:p>
            <a:pPr algn="just">
              <a:lnSpc>
                <a:spcPct val="125000"/>
              </a:lnSpc>
              <a:spcBef>
                <a:spcPts val="1000"/>
              </a:spcBef>
              <a:spcAft>
                <a:spcPts val="0"/>
              </a:spcAft>
            </a:pPr>
            <a:r>
              <a:rPr lang="" altLang="en-US" sz="1600"/>
              <a:t>Machine Learning Algorithms</a:t>
            </a:r>
            <a:endParaRPr lang="en-US" altLang="en-US" sz="1600"/>
          </a:p>
          <a:p>
            <a:pPr algn="just">
              <a:lnSpc>
                <a:spcPct val="125000"/>
              </a:lnSpc>
              <a:spcBef>
                <a:spcPts val="1000"/>
              </a:spcBef>
              <a:spcAft>
                <a:spcPts val="0"/>
              </a:spcAft>
            </a:pPr>
            <a:r>
              <a:rPr lang="en-US" altLang="en-US" sz="1600"/>
              <a:t>Python</a:t>
            </a:r>
            <a:endParaRPr lang="en-US" altLang="en-US" sz="1600"/>
          </a:p>
          <a:p>
            <a:pPr algn="just">
              <a:lnSpc>
                <a:spcPct val="125000"/>
              </a:lnSpc>
              <a:spcBef>
                <a:spcPts val="1000"/>
              </a:spcBef>
              <a:spcAft>
                <a:spcPts val="0"/>
              </a:spcAft>
            </a:pPr>
            <a:r>
              <a:rPr lang="en-US" altLang="en-US" sz="1600"/>
              <a:t>Flask</a:t>
            </a:r>
            <a:endParaRPr lang="en-US" altLang="en-US" sz="1600"/>
          </a:p>
          <a:p>
            <a:pPr algn="just">
              <a:lnSpc>
                <a:spcPct val="125000"/>
              </a:lnSpc>
              <a:spcBef>
                <a:spcPts val="1000"/>
              </a:spcBef>
              <a:spcAft>
                <a:spcPts val="0"/>
              </a:spcAft>
            </a:pPr>
            <a:r>
              <a:rPr lang="en-US" altLang="en-US" sz="1600"/>
              <a:t>JavaScript</a:t>
            </a:r>
            <a:endParaRPr lang="en-US" altLang="en-US" sz="1600"/>
          </a:p>
          <a:p>
            <a:pPr algn="just">
              <a:lnSpc>
                <a:spcPct val="125000"/>
              </a:lnSpc>
              <a:spcBef>
                <a:spcPts val="1000"/>
              </a:spcBef>
              <a:spcAft>
                <a:spcPts val="0"/>
              </a:spcAft>
            </a:pPr>
            <a:r>
              <a:rPr lang="en-US" altLang="en-US" sz="1600"/>
              <a:t>CSS</a:t>
            </a:r>
            <a:endParaRPr lang="en-US" altLang="en-US" sz="1600"/>
          </a:p>
          <a:p>
            <a:pPr algn="just">
              <a:lnSpc>
                <a:spcPct val="125000"/>
              </a:lnSpc>
              <a:spcBef>
                <a:spcPts val="1000"/>
              </a:spcBef>
              <a:spcAft>
                <a:spcPts val="0"/>
              </a:spcAft>
            </a:pPr>
            <a:r>
              <a:rPr lang="" altLang="en-US" sz="1600"/>
              <a:t>HTML</a:t>
            </a:r>
            <a:endParaRPr lang="en-US" altLang="en-US" sz="1600"/>
          </a:p>
          <a:p>
            <a:pPr algn="just">
              <a:lnSpc>
                <a:spcPct val="125000"/>
              </a:lnSpc>
              <a:spcBef>
                <a:spcPts val="1000"/>
              </a:spcBef>
              <a:spcAft>
                <a:spcPts val="0"/>
              </a:spcAft>
            </a:pPr>
            <a:endParaRPr lang="en-US" altLang="en-US" sz="144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1325563"/>
          </a:xfrm>
        </p:spPr>
        <p:txBody>
          <a:bodyPr/>
          <a:p>
            <a:pPr algn="ctr"/>
            <a:r>
              <a:rPr lang="" altLang="en-US" sz="3200"/>
              <a:t>Expected Outcomes</a:t>
            </a:r>
            <a:endParaRPr lang="" altLang="en-US" sz="3200"/>
          </a:p>
        </p:txBody>
      </p:sp>
      <p:sp>
        <p:nvSpPr>
          <p:cNvPr id="3" name="Content Placeholder 2"/>
          <p:cNvSpPr>
            <a:spLocks noGrp="1"/>
          </p:cNvSpPr>
          <p:nvPr>
            <p:ph idx="1"/>
          </p:nvPr>
        </p:nvSpPr>
        <p:spPr>
          <a:xfrm>
            <a:off x="647700" y="1288415"/>
            <a:ext cx="10515600" cy="4921250"/>
          </a:xfrm>
        </p:spPr>
        <p:txBody>
          <a:bodyPr>
            <a:noAutofit/>
          </a:bodyPr>
          <a:p>
            <a:pPr algn="just">
              <a:lnSpc>
                <a:spcPct val="125000"/>
              </a:lnSpc>
              <a:spcBef>
                <a:spcPts val="1000"/>
              </a:spcBef>
              <a:spcAft>
                <a:spcPts val="0"/>
              </a:spcAft>
            </a:pPr>
            <a:r>
              <a:rPr lang="" altLang="en-US" sz="1600"/>
              <a:t>This project is for the betterment of the society. People nowadays spend more time on social media which is heavily biased and based on false news. This extension will provide them with various news articles and Wikipedia articles to broaden their perspective and understand the proper context and verify by themselves what is right and what is wrong.</a:t>
            </a:r>
            <a:endParaRPr lang="" altLang="en-US" sz="1600"/>
          </a:p>
          <a:p>
            <a:pPr algn="just">
              <a:lnSpc>
                <a:spcPct val="125000"/>
              </a:lnSpc>
              <a:spcBef>
                <a:spcPts val="1000"/>
              </a:spcBef>
              <a:spcAft>
                <a:spcPts val="0"/>
              </a:spcAft>
            </a:pPr>
            <a:r>
              <a:rPr lang="" altLang="en-US" sz="1600">
                <a:sym typeface="+mn-ea"/>
              </a:rPr>
              <a:t>It will help them become more aware of </a:t>
            </a:r>
            <a:r>
              <a:rPr lang="en-US" sz="1600">
                <a:sym typeface="+mn-ea"/>
              </a:rPr>
              <a:t>news </a:t>
            </a:r>
            <a:r>
              <a:rPr lang="" altLang="en-US" sz="1600">
                <a:sym typeface="+mn-ea"/>
              </a:rPr>
              <a:t>that </a:t>
            </a:r>
            <a:r>
              <a:rPr lang="en-US" sz="1600">
                <a:sym typeface="+mn-ea"/>
              </a:rPr>
              <a:t>is intentionally written to mislead readers to believe false information</a:t>
            </a:r>
            <a:r>
              <a:rPr lang="" altLang="en-US" sz="1600">
                <a:sym typeface="+mn-ea"/>
              </a:rPr>
              <a:t>. </a:t>
            </a:r>
            <a:endParaRPr lang="" altLang="en-US" sz="1600">
              <a:sym typeface="+mn-ea"/>
            </a:endParaRPr>
          </a:p>
          <a:p>
            <a:pPr algn="just">
              <a:lnSpc>
                <a:spcPct val="125000"/>
              </a:lnSpc>
              <a:spcBef>
                <a:spcPts val="1000"/>
              </a:spcBef>
              <a:spcAft>
                <a:spcPts val="0"/>
              </a:spcAft>
            </a:pPr>
            <a:r>
              <a:rPr lang="" altLang="en-US" sz="1600">
                <a:sym typeface="+mn-ea"/>
              </a:rPr>
              <a:t>It</a:t>
            </a:r>
            <a:r>
              <a:rPr lang="en-US" sz="1600">
                <a:sym typeface="+mn-ea"/>
              </a:rPr>
              <a:t> </a:t>
            </a:r>
            <a:r>
              <a:rPr lang="" altLang="en-US" sz="1600">
                <a:sym typeface="+mn-ea"/>
              </a:rPr>
              <a:t>will </a:t>
            </a:r>
            <a:r>
              <a:rPr lang="en-US" sz="1600">
                <a:sym typeface="+mn-ea"/>
              </a:rPr>
              <a:t>include multiple </a:t>
            </a:r>
            <a:r>
              <a:rPr lang="en-US" altLang="en-US" sz="1600">
                <a:sym typeface="+mn-ea"/>
              </a:rPr>
              <a:t>reliable </a:t>
            </a:r>
            <a:r>
              <a:rPr lang="en-US" sz="1600">
                <a:sym typeface="+mn-ea"/>
              </a:rPr>
              <a:t>information sources </a:t>
            </a:r>
            <a:r>
              <a:rPr lang="" altLang="en-US" sz="1600">
                <a:sym typeface="+mn-ea"/>
              </a:rPr>
              <a:t>with respect to the news</a:t>
            </a:r>
            <a:r>
              <a:rPr lang="en-US" sz="1600">
                <a:sym typeface="+mn-ea"/>
              </a:rPr>
              <a:t>, to help </a:t>
            </a:r>
            <a:r>
              <a:rPr lang="" altLang="en-US" sz="1600">
                <a:sym typeface="+mn-ea"/>
              </a:rPr>
              <a:t>the user</a:t>
            </a:r>
            <a:r>
              <a:rPr lang="en-US" sz="1600">
                <a:sym typeface="+mn-ea"/>
              </a:rPr>
              <a:t> make a </a:t>
            </a:r>
            <a:r>
              <a:rPr lang="" altLang="en-US" sz="1600">
                <a:sym typeface="+mn-ea"/>
              </a:rPr>
              <a:t>unbiased</a:t>
            </a:r>
            <a:r>
              <a:rPr lang="en-US" sz="1600">
                <a:sym typeface="+mn-ea"/>
              </a:rPr>
              <a:t> </a:t>
            </a:r>
            <a:r>
              <a:rPr lang="" altLang="en-US" sz="1600">
                <a:sym typeface="+mn-ea"/>
              </a:rPr>
              <a:t>opinion</a:t>
            </a:r>
            <a:r>
              <a:rPr lang="en-US" sz="1600">
                <a:sym typeface="+mn-ea"/>
              </a:rPr>
              <a:t>.</a:t>
            </a:r>
            <a:endParaRPr lang="" altLang="en-US" sz="160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6192</Words>
  <Application>WPS Presentation</Application>
  <PresentationFormat>宽屏</PresentationFormat>
  <Paragraphs>72</Paragraphs>
  <Slides>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vt:i4>
      </vt:variant>
    </vt:vector>
  </HeadingPairs>
  <TitlesOfParts>
    <vt:vector size="25" baseType="lpstr">
      <vt:lpstr>Arial</vt:lpstr>
      <vt:lpstr>SimSun</vt:lpstr>
      <vt:lpstr>Wingdings</vt:lpstr>
      <vt:lpstr>Liberation Sans</vt:lpstr>
      <vt:lpstr>Arial Unicode MS</vt:lpstr>
      <vt:lpstr>Arial Black</vt:lpstr>
      <vt:lpstr>SimSun</vt:lpstr>
      <vt:lpstr>Noto Sans CJK SC</vt:lpstr>
      <vt:lpstr>微软雅黑</vt:lpstr>
      <vt:lpstr>AkrutiMal2</vt:lpstr>
      <vt:lpstr>Bitstream Vera Sans</vt:lpstr>
      <vt:lpstr>Droid Sans [1ASC]</vt:lpstr>
      <vt:lpstr>MT Extra</vt:lpstr>
      <vt:lpstr>Wingdings</vt:lpstr>
      <vt:lpstr>Noto Sans Symbols2</vt:lpstr>
      <vt:lpstr>Office 主题​​</vt:lpstr>
      <vt:lpstr>PowerPoint 演示文稿</vt:lpstr>
      <vt:lpstr>PowerPoint 演示文稿</vt:lpstr>
      <vt:lpstr>Problem Statement</vt:lpstr>
      <vt:lpstr>Introduction</vt:lpstr>
      <vt:lpstr>Motivation</vt:lpstr>
      <vt:lpstr>Objectives</vt:lpstr>
      <vt:lpstr>PowerPoint 演示文稿</vt:lpstr>
      <vt:lpstr>Objectives</vt:lpstr>
      <vt:lpstr>Tools And Platform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umang</dc:creator>
  <cp:lastModifiedBy>umang</cp:lastModifiedBy>
  <cp:revision>3</cp:revision>
  <dcterms:created xsi:type="dcterms:W3CDTF">2019-11-16T02:58:25Z</dcterms:created>
  <dcterms:modified xsi:type="dcterms:W3CDTF">2019-11-16T02:58:25Z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