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hyperlink" Target="https://pydata.org/oandas-docs/stable/user"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4.xml" /><Relationship Id="rId4" Type="http://schemas.openxmlformats.org/officeDocument/2006/relationships/hyperlink" Target="https://seaborn.pydata.org/"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10550" y="1921527"/>
            <a:ext cx="5456260" cy="567463"/>
          </a:xfrm>
          <a:prstGeom prst="rect">
            <a:avLst/>
          </a:prstGeom>
        </p:spPr>
        <p:txBody>
          <a:bodyPr vert="horz" wrap="square" lIns="0" tIns="13335" rIns="0" bIns="0" rtlCol="0">
            <a:spAutoFit/>
          </a:bodyPr>
          <a:lstStyle/>
          <a:p>
            <a:pPr marL="12700">
              <a:lnSpc>
                <a:spcPct val="100000"/>
              </a:lnSpc>
              <a:spcBef>
                <a:spcPts val="105"/>
              </a:spcBef>
            </a:pPr>
            <a:r>
              <a:rPr lang="en-IN" sz="3600" dirty="0">
                <a:latin typeface="Arial"/>
                <a:cs typeface="Arial"/>
              </a:rPr>
              <a:t>SENTIMENT ANALYSIS </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2854628"/>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spcBef>
                <a:spcPts val="45"/>
              </a:spcBef>
            </a:pPr>
            <a:endParaRPr sz="175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sz="2000" b="1" spc="10" dirty="0">
                <a:solidFill>
                  <a:srgbClr val="1382AC"/>
                </a:solidFill>
                <a:latin typeface="Arial"/>
                <a:cs typeface="Arial"/>
              </a:rPr>
              <a:t>1.</a:t>
            </a:r>
            <a:r>
              <a:rPr lang="en-IN" sz="2000" b="1" spc="-75" dirty="0">
                <a:solidFill>
                  <a:srgbClr val="1382AC"/>
                </a:solidFill>
                <a:latin typeface="Arial"/>
                <a:cs typeface="Arial"/>
              </a:rPr>
              <a:t>Uma. P</a:t>
            </a:r>
          </a:p>
          <a:p>
            <a:pPr marL="2763520">
              <a:lnSpc>
                <a:spcPct val="100000"/>
              </a:lnSpc>
            </a:pPr>
            <a:r>
              <a:rPr lang="en-IN" sz="2000" b="1" dirty="0" err="1">
                <a:solidFill>
                  <a:srgbClr val="1382AC"/>
                </a:solidFill>
                <a:latin typeface="Arial"/>
                <a:cs typeface="Arial"/>
              </a:rPr>
              <a:t>Madha</a:t>
            </a:r>
            <a:r>
              <a:rPr lang="en-IN" sz="2000" b="1" dirty="0">
                <a:solidFill>
                  <a:srgbClr val="1382AC"/>
                </a:solidFill>
                <a:latin typeface="Arial"/>
                <a:cs typeface="Arial"/>
              </a:rPr>
              <a:t> engineering college </a:t>
            </a:r>
          </a:p>
          <a:p>
            <a:pPr marL="2763520">
              <a:lnSpc>
                <a:spcPct val="100000"/>
              </a:lnSpc>
            </a:pPr>
            <a:r>
              <a:rPr lang="en-IN" sz="2000" b="1" dirty="0">
                <a:solidFill>
                  <a:srgbClr val="1382AC"/>
                </a:solidFill>
                <a:latin typeface="Arial"/>
                <a:cs typeface="Arial"/>
              </a:rPr>
              <a:t>Biotechnology </a:t>
            </a:r>
            <a:endParaRPr sz="2000" dirty="0">
              <a:latin typeface="Arial"/>
              <a:cs typeface="Arial"/>
            </a:endParaRPr>
          </a:p>
        </p:txBody>
      </p:sp>
      <p:sp>
        <p:nvSpPr>
          <p:cNvPr id="5" name="TextBox 4">
            <a:extLst>
              <a:ext uri="{FF2B5EF4-FFF2-40B4-BE49-F238E27FC236}">
                <a16:creationId xmlns:a16="http://schemas.microsoft.com/office/drawing/2014/main" id="{C1885699-62A2-3CB8-842E-716F26FB164D}"/>
              </a:ext>
            </a:extLst>
          </p:cNvPr>
          <p:cNvSpPr txBox="1"/>
          <p:nvPr/>
        </p:nvSpPr>
        <p:spPr>
          <a:xfrm rot="21413195" flipV="1">
            <a:off x="3026353" y="4345083"/>
            <a:ext cx="3983637" cy="218953"/>
          </a:xfrm>
          <a:prstGeom prst="rect">
            <a:avLst/>
          </a:prstGeom>
          <a:noFill/>
        </p:spPr>
        <p:txBody>
          <a:bodyPr wrap="square" rtlCol="0">
            <a:spAutoFit/>
          </a:bodyPr>
          <a:lstStyle/>
          <a:p>
            <a:pPr algn="l"/>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a:extLst>
              <a:ext uri="{FF2B5EF4-FFF2-40B4-BE49-F238E27FC236}">
                <a16:creationId xmlns:a16="http://schemas.microsoft.com/office/drawing/2014/main" id="{352A66C0-4059-27B6-6F3C-13232AA13281}"/>
              </a:ext>
            </a:extLst>
          </p:cNvPr>
          <p:cNvSpPr txBox="1"/>
          <p:nvPr/>
        </p:nvSpPr>
        <p:spPr>
          <a:xfrm>
            <a:off x="1589754" y="2069784"/>
            <a:ext cx="6986957" cy="646331"/>
          </a:xfrm>
          <a:prstGeom prst="rect">
            <a:avLst/>
          </a:prstGeom>
          <a:noFill/>
        </p:spPr>
        <p:txBody>
          <a:bodyPr wrap="square">
            <a:spAutoFit/>
          </a:bodyPr>
          <a:lstStyle/>
          <a:p>
            <a:r>
              <a:rPr lang="en-US" dirty="0">
                <a:hlinkClick r:id="rId2"/>
              </a:rPr>
              <a:t>https://www.kaggle.com/datasets</a:t>
            </a:r>
            <a:endParaRPr lang="en-IN" dirty="0"/>
          </a:p>
          <a:p>
            <a:endParaRPr lang="en-US" dirty="0"/>
          </a:p>
        </p:txBody>
      </p:sp>
      <p:sp>
        <p:nvSpPr>
          <p:cNvPr id="6" name="TextBox 5">
            <a:extLst>
              <a:ext uri="{FF2B5EF4-FFF2-40B4-BE49-F238E27FC236}">
                <a16:creationId xmlns:a16="http://schemas.microsoft.com/office/drawing/2014/main" id="{4A3CD3E6-3F89-79A3-68E0-2CF1C2F449C9}"/>
              </a:ext>
            </a:extLst>
          </p:cNvPr>
          <p:cNvSpPr txBox="1"/>
          <p:nvPr/>
        </p:nvSpPr>
        <p:spPr>
          <a:xfrm>
            <a:off x="1589754" y="2732295"/>
            <a:ext cx="8187695" cy="646331"/>
          </a:xfrm>
          <a:prstGeom prst="rect">
            <a:avLst/>
          </a:prstGeom>
          <a:noFill/>
        </p:spPr>
        <p:txBody>
          <a:bodyPr wrap="square">
            <a:spAutoFit/>
          </a:bodyPr>
          <a:lstStyle/>
          <a:p>
            <a:r>
              <a:rPr lang="en-US" dirty="0">
                <a:hlinkClick r:id="rId3"/>
              </a:rPr>
              <a:t>https://pydata.org/oandas-docs/stable/user</a:t>
            </a:r>
            <a:endParaRPr lang="en-IN" dirty="0"/>
          </a:p>
          <a:p>
            <a:endParaRPr lang="en-US" dirty="0"/>
          </a:p>
        </p:txBody>
      </p:sp>
      <p:sp>
        <p:nvSpPr>
          <p:cNvPr id="12" name="TextBox 11">
            <a:extLst>
              <a:ext uri="{FF2B5EF4-FFF2-40B4-BE49-F238E27FC236}">
                <a16:creationId xmlns:a16="http://schemas.microsoft.com/office/drawing/2014/main" id="{10768705-A8C5-1994-BB79-F0D65818F537}"/>
              </a:ext>
            </a:extLst>
          </p:cNvPr>
          <p:cNvSpPr txBox="1"/>
          <p:nvPr/>
        </p:nvSpPr>
        <p:spPr>
          <a:xfrm>
            <a:off x="1589754" y="3429000"/>
            <a:ext cx="6095590" cy="646331"/>
          </a:xfrm>
          <a:prstGeom prst="rect">
            <a:avLst/>
          </a:prstGeom>
          <a:noFill/>
        </p:spPr>
        <p:txBody>
          <a:bodyPr wrap="square">
            <a:spAutoFit/>
          </a:bodyPr>
          <a:lstStyle/>
          <a:p>
            <a:r>
              <a:rPr lang="en-US" dirty="0">
                <a:hlinkClick r:id="rId4"/>
              </a:rPr>
              <a:t>https://seaborn.pydata.org/</a:t>
            </a:r>
            <a:endParaRPr lang="en-IN"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4" name="TextBox 3">
            <a:extLst>
              <a:ext uri="{FF2B5EF4-FFF2-40B4-BE49-F238E27FC236}">
                <a16:creationId xmlns:a16="http://schemas.microsoft.com/office/drawing/2014/main" id="{7DE72983-D9B9-DBA7-F49A-0EEDE5984F3A}"/>
              </a:ext>
            </a:extLst>
          </p:cNvPr>
          <p:cNvSpPr txBox="1"/>
          <p:nvPr/>
        </p:nvSpPr>
        <p:spPr>
          <a:xfrm>
            <a:off x="1092831" y="1299597"/>
            <a:ext cx="8417430" cy="3416320"/>
          </a:xfrm>
          <a:prstGeom prst="rect">
            <a:avLst/>
          </a:prstGeom>
          <a:noFill/>
        </p:spPr>
        <p:txBody>
          <a:bodyPr wrap="square">
            <a:spAutoFit/>
          </a:bodyPr>
          <a:lstStyle/>
          <a:p>
            <a:r>
              <a:rPr lang="en-US" sz="2400" dirty="0"/>
              <a:t>A problem statement for sentiment analysis could </a:t>
            </a:r>
            <a:r>
              <a:rPr lang="en-US" sz="2400" dirty="0" err="1"/>
              <a:t>be:"Given</a:t>
            </a:r>
            <a:r>
              <a:rPr lang="en-US" sz="2400" dirty="0"/>
              <a:t> a dataset containing text data, the task is to develop a machine learning or deep learning model that accurately classifies the sentiment of each text sample into predefined categories such as positive, negative, or neutral. The model should be able to handle varying lengths of text and effectively capture the sentiment expressed within the context of each sample, enabling applications in customer feedback analysis, social media monitoring, and opinion mining."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4" name="TextBox 3">
            <a:extLst>
              <a:ext uri="{FF2B5EF4-FFF2-40B4-BE49-F238E27FC236}">
                <a16:creationId xmlns:a16="http://schemas.microsoft.com/office/drawing/2014/main" id="{79685C44-87E3-C35B-8C09-4AC053984DEC}"/>
              </a:ext>
            </a:extLst>
          </p:cNvPr>
          <p:cNvSpPr txBox="1"/>
          <p:nvPr/>
        </p:nvSpPr>
        <p:spPr>
          <a:xfrm>
            <a:off x="660400" y="981809"/>
            <a:ext cx="10213537" cy="6001643"/>
          </a:xfrm>
          <a:prstGeom prst="rect">
            <a:avLst/>
          </a:prstGeom>
          <a:noFill/>
        </p:spPr>
        <p:txBody>
          <a:bodyPr wrap="square">
            <a:spAutoFit/>
          </a:bodyPr>
          <a:lstStyle/>
          <a:p>
            <a:r>
              <a:rPr lang="en-US" sz="2400" dirty="0"/>
              <a:t>Sure, here's a proposed solution for sentiment analysis:</a:t>
            </a:r>
            <a:endParaRPr lang="en-IN" sz="2400" dirty="0"/>
          </a:p>
          <a:p>
            <a:pPr marL="457200" indent="-457200">
              <a:buAutoNum type="arabicPeriod"/>
            </a:pPr>
            <a:r>
              <a:rPr lang="en-US" sz="2400" dirty="0"/>
              <a:t>**Data Collection**:</a:t>
            </a:r>
            <a:r>
              <a:rPr lang="en-US" sz="2400" b="1" dirty="0"/>
              <a:t> </a:t>
            </a:r>
            <a:r>
              <a:rPr lang="en-US" sz="2400" dirty="0"/>
              <a:t>Gather a diverse dataset of text samples labeled with their corresponding sentiment (positive, negative, neutral).</a:t>
            </a:r>
            <a:endParaRPr lang="en-IN" sz="2400" dirty="0"/>
          </a:p>
          <a:p>
            <a:pPr marL="457200" indent="-457200">
              <a:buAutoNum type="arabicPeriod"/>
            </a:pPr>
            <a:r>
              <a:rPr lang="en-US" sz="2400" dirty="0"/>
              <a:t> **Preprocessing**:</a:t>
            </a:r>
            <a:r>
              <a:rPr lang="en-US" sz="2400" b="1" dirty="0"/>
              <a:t> C</a:t>
            </a:r>
            <a:r>
              <a:rPr lang="en-US" sz="2400" dirty="0"/>
              <a:t>lean the text data by removing noise, such as punctuation, special characters, and </a:t>
            </a:r>
            <a:r>
              <a:rPr lang="en-US" sz="2400" dirty="0" err="1"/>
              <a:t>stopwords</a:t>
            </a:r>
            <a:r>
              <a:rPr lang="en-US" sz="2400" dirty="0"/>
              <a:t>. Tokenize the text into words or </a:t>
            </a:r>
            <a:r>
              <a:rPr lang="en-US" sz="2400" dirty="0" err="1"/>
              <a:t>subwords</a:t>
            </a:r>
            <a:r>
              <a:rPr lang="en-US" sz="2400" dirty="0"/>
              <a:t>.</a:t>
            </a:r>
            <a:endParaRPr lang="en-IN" sz="2400" dirty="0"/>
          </a:p>
          <a:p>
            <a:pPr marL="457200" indent="-457200">
              <a:buAutoNum type="arabicPeriod"/>
            </a:pPr>
            <a:r>
              <a:rPr lang="en-US" sz="2400" dirty="0"/>
              <a:t> **Feature Extraction**: Transform the text data into numerical features that can be used by machine learning algorithms. Common methods include TF-IDF, word </a:t>
            </a:r>
            <a:r>
              <a:rPr lang="en-US" sz="2400" dirty="0" err="1"/>
              <a:t>embeddings</a:t>
            </a:r>
            <a:r>
              <a:rPr lang="en-US" sz="2400" dirty="0"/>
              <a:t> (e.g., Word2Vec, </a:t>
            </a:r>
            <a:r>
              <a:rPr lang="en-US" sz="2400" dirty="0" err="1"/>
              <a:t>GloVe</a:t>
            </a:r>
            <a:r>
              <a:rPr lang="en-US" sz="2400" dirty="0"/>
              <a:t>), or deep learning-based approaches (e.g., BERT </a:t>
            </a:r>
            <a:r>
              <a:rPr lang="en-US" sz="2400" dirty="0" err="1"/>
              <a:t>embeddings</a:t>
            </a:r>
            <a:r>
              <a:rPr lang="en-US" sz="2400" dirty="0"/>
              <a:t>).</a:t>
            </a:r>
            <a:endParaRPr lang="en-IN" sz="2400" dirty="0"/>
          </a:p>
          <a:p>
            <a:pPr marL="457200" indent="-457200">
              <a:buAutoNum type="arabicPeriod"/>
            </a:pPr>
            <a:r>
              <a:rPr lang="en-US" sz="2400" dirty="0"/>
              <a:t>4. **Model Selection**: Choose a suitable machine learning or deep learning model for sentiment analysis, such as Naive Bayes, Support Vector Machines (SVM), Random Forest, LSTM, or Transformer-based architectures like BERT.</a:t>
            </a:r>
            <a:endParaRPr lang="en-IN" sz="2400" dirty="0"/>
          </a:p>
          <a:p>
            <a:pPr marL="457200" indent="-457200">
              <a:buAutoNum type="arabicPeriod"/>
            </a:pPr>
            <a:r>
              <a:rPr lang="en-US" sz="2400" dirty="0"/>
              <a:t>5. **Training**: Train the selected model on the preprocessed data, using techniques like cross-validation to optimize </a:t>
            </a:r>
            <a:r>
              <a:rPr lang="en-US" sz="2400" dirty="0" err="1"/>
              <a:t>hyperparameters</a:t>
            </a:r>
            <a:r>
              <a:rPr lang="en-US" sz="2400" dirty="0"/>
              <a:t> and prevent overfitting.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6" name="TextBox 5">
            <a:extLst>
              <a:ext uri="{FF2B5EF4-FFF2-40B4-BE49-F238E27FC236}">
                <a16:creationId xmlns:a16="http://schemas.microsoft.com/office/drawing/2014/main" id="{30C5A5F8-199A-FC1D-A325-9D557133B051}"/>
              </a:ext>
            </a:extLst>
          </p:cNvPr>
          <p:cNvSpPr txBox="1"/>
          <p:nvPr/>
        </p:nvSpPr>
        <p:spPr>
          <a:xfrm>
            <a:off x="1029205" y="1225244"/>
            <a:ext cx="8932032" cy="4401205"/>
          </a:xfrm>
          <a:prstGeom prst="rect">
            <a:avLst/>
          </a:prstGeom>
          <a:noFill/>
        </p:spPr>
        <p:txBody>
          <a:bodyPr wrap="square">
            <a:spAutoFit/>
          </a:bodyPr>
          <a:lstStyle/>
          <a:p>
            <a:r>
              <a:rPr lang="en-US" sz="2000" dirty="0"/>
              <a:t>A system approach for sentiment analysis involves integrating multiple components to create an end-to-end solution. Here's a breakdown:1. **Data Collection and Preprocessing**:   - Collect data from various sources like social media, product reviews, or news articles.   - Preprocess the data by removing noise, tokenizing, and normalizing the text.2. **Feature Extraction**:   - Extract relevant features from the preprocessed text data.   - Common techniques include bag-of-words, TF-IDF, word </a:t>
            </a:r>
            <a:r>
              <a:rPr lang="en-US" sz="2000" dirty="0" err="1"/>
              <a:t>embeddings</a:t>
            </a:r>
            <a:r>
              <a:rPr lang="en-US" sz="2000" dirty="0"/>
              <a:t>, or contextual </a:t>
            </a:r>
            <a:r>
              <a:rPr lang="en-US" sz="2000" dirty="0" err="1"/>
              <a:t>embeddings</a:t>
            </a:r>
            <a:r>
              <a:rPr lang="en-US" sz="2000" dirty="0"/>
              <a:t> like BERT.3. **Model Selection**:   - Choose a suitable model architecture based on the complexity of the sentiment analysis task and available resources.   - Options include traditional machine learning models like Naive Bayes, SVM, or Random Forest, as well as deep learning models like LSTM, CNN, or Transformer-based architectures.4. **Training**:   - Train the selected model using labeled data, optimizing </a:t>
            </a:r>
            <a:r>
              <a:rPr lang="en-US" sz="2000" dirty="0" err="1"/>
              <a:t>hyperparameters</a:t>
            </a:r>
            <a:r>
              <a:rPr lang="en-US" sz="2000" dirty="0"/>
              <a:t> and adjusting the model architecture as needed.   - Use techniques like cross-validation to ensure robustness and prevent overfitting.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a:extLst>
              <a:ext uri="{FF2B5EF4-FFF2-40B4-BE49-F238E27FC236}">
                <a16:creationId xmlns:a16="http://schemas.microsoft.com/office/drawing/2014/main" id="{A4CEE69E-9BED-5C2F-D82A-26AD806873DB}"/>
              </a:ext>
            </a:extLst>
          </p:cNvPr>
          <p:cNvSpPr txBox="1"/>
          <p:nvPr/>
        </p:nvSpPr>
        <p:spPr>
          <a:xfrm>
            <a:off x="1124160" y="1326124"/>
            <a:ext cx="9192399" cy="3416320"/>
          </a:xfrm>
          <a:prstGeom prst="rect">
            <a:avLst/>
          </a:prstGeom>
          <a:noFill/>
        </p:spPr>
        <p:txBody>
          <a:bodyPr wrap="square">
            <a:spAutoFit/>
          </a:bodyPr>
          <a:lstStyle/>
          <a:p>
            <a:r>
              <a:rPr lang="en-US" dirty="0"/>
              <a:t>Here's a step-by-step guide for algorithm development in sentiment analysis:1. **Data Collection and Preprocessing**:   - Collect a labeled dataset of text example with corresponding sentiment lables2. **Feature Extraction**:   - Extract numerical features from the preprocessed text data.   - Common techniques include:         3. **Model Selection**:   - Choose an appropriate algorithm or model for sentiment analysis based on the dataset size, complexity, and computational resources.    4. **Training**:   - Split the dataset into training and validation sets.   - Train the selected model on the training data, optimizing </a:t>
            </a:r>
            <a:r>
              <a:rPr lang="en-US" dirty="0" err="1"/>
              <a:t>hyperparameters</a:t>
            </a:r>
            <a:r>
              <a:rPr lang="en-US" dirty="0"/>
              <a:t> using techniques like grid search or random search.    5. **Evaluation**:   - Evaluate the trained model's performance on the validation set using metrics such as accuracy, precision, recall, and F1-score.   6. **Testing and Deployment**:   - Test the trained model on a separate test dataset to assess its generalization performance.  7. **Monitoring and Maintenance**:   - Monitor the model's performance in real-world scenarios and collect feedback from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TextBox 3">
            <a:extLst>
              <a:ext uri="{FF2B5EF4-FFF2-40B4-BE49-F238E27FC236}">
                <a16:creationId xmlns:a16="http://schemas.microsoft.com/office/drawing/2014/main" id="{B93A855F-776D-85BD-BC2A-31C0CEF732D7}"/>
              </a:ext>
            </a:extLst>
          </p:cNvPr>
          <p:cNvSpPr txBox="1"/>
          <p:nvPr/>
        </p:nvSpPr>
        <p:spPr>
          <a:xfrm>
            <a:off x="1160919" y="1353866"/>
            <a:ext cx="8016162" cy="3416320"/>
          </a:xfrm>
          <a:prstGeom prst="rect">
            <a:avLst/>
          </a:prstGeom>
          <a:noFill/>
        </p:spPr>
        <p:txBody>
          <a:bodyPr wrap="square">
            <a:spAutoFit/>
          </a:bodyPr>
          <a:lstStyle/>
          <a:p>
            <a:r>
              <a:rPr lang="en-US" sz="2400" dirty="0"/>
              <a:t>The conclusion for sentiment analysis would typically summarize the findings of the analysis, highlighting key insights, trends, or patterns discovered in the sentiment of the text data. It may also discuss the effectiveness of the sentiment analysis model used, any limitations encountered, and suggestions for future improvements. Additionally, it could address the potential real-world applications of the sentiment analysis results and their implications for decision-making or business strategies.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4" name="TextBox 3">
            <a:extLst>
              <a:ext uri="{FF2B5EF4-FFF2-40B4-BE49-F238E27FC236}">
                <a16:creationId xmlns:a16="http://schemas.microsoft.com/office/drawing/2014/main" id="{1307FF08-A8B7-4BC6-4403-F84ECC76C5E2}"/>
              </a:ext>
            </a:extLst>
          </p:cNvPr>
          <p:cNvSpPr txBox="1"/>
          <p:nvPr/>
        </p:nvSpPr>
        <p:spPr>
          <a:xfrm>
            <a:off x="887325" y="1500936"/>
            <a:ext cx="9826396" cy="1569660"/>
          </a:xfrm>
          <a:prstGeom prst="rect">
            <a:avLst/>
          </a:prstGeom>
          <a:noFill/>
        </p:spPr>
        <p:txBody>
          <a:bodyPr wrap="square">
            <a:spAutoFit/>
          </a:bodyPr>
          <a:lstStyle/>
          <a:p>
            <a:r>
              <a:rPr lang="en-US" sz="2400" dirty="0"/>
              <a:t>The future of sentiment analysis is going to continue to dig deeper, far past the surface of the number of likes, comments and shares, and aim to reach, and truly understand, the significance of social media interactions and what they tell us about the consumers behind the screens.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CAPSTONE PROJECT</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umaperiyasami03@gmail.com</cp:lastModifiedBy>
  <cp:revision>4</cp:revision>
  <dcterms:created xsi:type="dcterms:W3CDTF">2024-04-04T13:53:43Z</dcterms:created>
  <dcterms:modified xsi:type="dcterms:W3CDTF">2024-04-05T12:35:36Z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2024-03-27T00:00:00Z</vt:filetime>
  </property>
  <property fmtid="{D5CDD505-2E9C-101B-9397-08002B2CF9AE}" pid="3" name="LastSaved">
    <vt:filetime>2024-04-04T00:00:00Z</vt:filetime>
  </property>
</Properties>
</file>