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22DD35-D676-4FB8-A9E5-C03CFB106780}">
  <a:tblStyle styleId="{A222DD35-D676-4FB8-A9E5-C03CFB1067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1716c75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1716c75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716c757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716c757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1716c757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1716c757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1716c757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1716c757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1716c757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1716c757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1716c757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1716c75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716c757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716c757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12855f4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12855f4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12855f4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12855f4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1716c757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1716c75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1716c75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1716c75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716c75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716c75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1716c75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1716c75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1716c757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1716c757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716c757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1716c757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Y4Dp-w-Epo6vsLnbPpQhAMCiPVSh_CO5/view" TargetMode="External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Revolutionizing Gaming with Deep Learning: Autonomous Driving in GTA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Kartikay Kaul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S.R.Umapriya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350" y="2834125"/>
            <a:ext cx="3074776" cy="22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2"/>
          <p:cNvGrpSpPr/>
          <p:nvPr/>
        </p:nvGrpSpPr>
        <p:grpSpPr>
          <a:xfrm>
            <a:off x="311700" y="72400"/>
            <a:ext cx="8615675" cy="3926475"/>
            <a:chOff x="311700" y="72400"/>
            <a:chExt cx="8615675" cy="3926475"/>
          </a:xfrm>
        </p:grpSpPr>
        <p:pic>
          <p:nvPicPr>
            <p:cNvPr id="114" name="Google Shape;11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5500" y="222099"/>
              <a:ext cx="2959200" cy="2349650"/>
            </a:xfrm>
            <a:prstGeom prst="rect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15" name="Google Shape;115;p22"/>
            <p:cNvGrpSpPr/>
            <p:nvPr/>
          </p:nvGrpSpPr>
          <p:grpSpPr>
            <a:xfrm>
              <a:off x="7859675" y="72400"/>
              <a:ext cx="1067700" cy="1119875"/>
              <a:chOff x="3444825" y="268850"/>
              <a:chExt cx="1067700" cy="1119875"/>
            </a:xfrm>
          </p:grpSpPr>
          <p:pic>
            <p:nvPicPr>
              <p:cNvPr id="116" name="Google Shape;116;p22"/>
              <p:cNvPicPr preferRelativeResize="0"/>
              <p:nvPr/>
            </p:nvPicPr>
            <p:blipFill rotWithShape="1">
              <a:blip r:embed="rId4">
                <a:alphaModFix/>
              </a:blip>
              <a:srcRect b="28629" l="18062" r="53479" t="41711"/>
              <a:stretch/>
            </p:blipFill>
            <p:spPr>
              <a:xfrm>
                <a:off x="3582750" y="268850"/>
                <a:ext cx="791850" cy="8273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" name="Google Shape;117;p22"/>
              <p:cNvSpPr txBox="1"/>
              <p:nvPr/>
            </p:nvSpPr>
            <p:spPr>
              <a:xfrm>
                <a:off x="3444825" y="1096225"/>
                <a:ext cx="1067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700"/>
                  <a:t>Radar route highlight</a:t>
                </a:r>
                <a:endParaRPr/>
              </a:p>
            </p:txBody>
          </p:sp>
        </p:grpSp>
        <p:cxnSp>
          <p:nvCxnSpPr>
            <p:cNvPr id="118" name="Google Shape;118;p22"/>
            <p:cNvCxnSpPr/>
            <p:nvPr/>
          </p:nvCxnSpPr>
          <p:spPr>
            <a:xfrm>
              <a:off x="3355725" y="2571750"/>
              <a:ext cx="1283400" cy="619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22"/>
            <p:cNvCxnSpPr/>
            <p:nvPr/>
          </p:nvCxnSpPr>
          <p:spPr>
            <a:xfrm>
              <a:off x="3365775" y="200025"/>
              <a:ext cx="1282200" cy="2235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22"/>
            <p:cNvCxnSpPr/>
            <p:nvPr/>
          </p:nvCxnSpPr>
          <p:spPr>
            <a:xfrm>
              <a:off x="355500" y="200025"/>
              <a:ext cx="3270900" cy="2229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22"/>
            <p:cNvCxnSpPr/>
            <p:nvPr/>
          </p:nvCxnSpPr>
          <p:spPr>
            <a:xfrm>
              <a:off x="311700" y="2571750"/>
              <a:ext cx="3288600" cy="610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22" name="Google Shape;122;p22"/>
            <p:cNvPicPr preferRelativeResize="0"/>
            <p:nvPr/>
          </p:nvPicPr>
          <p:blipFill rotWithShape="1">
            <a:blip r:embed="rId5">
              <a:alphaModFix/>
            </a:blip>
            <a:srcRect b="0" l="2639" r="4094" t="7261"/>
            <a:stretch/>
          </p:blipFill>
          <p:spPr>
            <a:xfrm>
              <a:off x="3626397" y="2429025"/>
              <a:ext cx="993354" cy="7299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23" name="Google Shape;123;p22"/>
            <p:cNvSpPr txBox="1"/>
            <p:nvPr/>
          </p:nvSpPr>
          <p:spPr>
            <a:xfrm>
              <a:off x="3842100" y="3234025"/>
              <a:ext cx="729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(160,120)</a:t>
              </a:r>
              <a:endParaRPr sz="1000"/>
            </a:p>
          </p:txBody>
        </p:sp>
        <p:sp>
          <p:nvSpPr>
            <p:cNvPr id="124" name="Google Shape;124;p22"/>
            <p:cNvSpPr txBox="1"/>
            <p:nvPr/>
          </p:nvSpPr>
          <p:spPr>
            <a:xfrm>
              <a:off x="1402375" y="2967850"/>
              <a:ext cx="99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(800,600)</a:t>
              </a:r>
              <a:endParaRPr/>
            </a:p>
          </p:txBody>
        </p:sp>
        <p:cxnSp>
          <p:nvCxnSpPr>
            <p:cNvPr id="125" name="Google Shape;125;p22"/>
            <p:cNvCxnSpPr/>
            <p:nvPr/>
          </p:nvCxnSpPr>
          <p:spPr>
            <a:xfrm>
              <a:off x="4645851" y="2788575"/>
              <a:ext cx="714900" cy="10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6" name="Google Shape;126;p22"/>
            <p:cNvSpPr/>
            <p:nvPr/>
          </p:nvSpPr>
          <p:spPr>
            <a:xfrm>
              <a:off x="5367475" y="2484225"/>
              <a:ext cx="1322400" cy="6195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rgbClr val="FCE5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accent5"/>
                  </a:solidFill>
                </a:rPr>
                <a:t>MODEL</a:t>
              </a:r>
              <a:endParaRPr>
                <a:solidFill>
                  <a:schemeClr val="accent5"/>
                </a:solidFill>
              </a:endParaRPr>
            </a:p>
          </p:txBody>
        </p:sp>
        <p:pic>
          <p:nvPicPr>
            <p:cNvPr id="127" name="Google Shape;127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87962" y="1033999"/>
              <a:ext cx="652175" cy="652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8" name="Google Shape;128;p22"/>
            <p:cNvCxnSpPr>
              <a:stCxn id="127" idx="2"/>
            </p:cNvCxnSpPr>
            <p:nvPr/>
          </p:nvCxnSpPr>
          <p:spPr>
            <a:xfrm flipH="1">
              <a:off x="7713149" y="1686175"/>
              <a:ext cx="900" cy="844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22"/>
            <p:cNvSpPr txBox="1"/>
            <p:nvPr/>
          </p:nvSpPr>
          <p:spPr>
            <a:xfrm>
              <a:off x="6696600" y="1881700"/>
              <a:ext cx="99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[0 0 0 1 0]</a:t>
              </a:r>
              <a:endParaRPr/>
            </a:p>
          </p:txBody>
        </p:sp>
        <p:cxnSp>
          <p:nvCxnSpPr>
            <p:cNvPr id="130" name="Google Shape;130;p22"/>
            <p:cNvCxnSpPr/>
            <p:nvPr/>
          </p:nvCxnSpPr>
          <p:spPr>
            <a:xfrm flipH="1" rot="10800000">
              <a:off x="6696601" y="2787375"/>
              <a:ext cx="499200" cy="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" name="Google Shape;131;p22"/>
            <p:cNvSpPr/>
            <p:nvPr/>
          </p:nvSpPr>
          <p:spPr>
            <a:xfrm>
              <a:off x="7195800" y="2561775"/>
              <a:ext cx="1036500" cy="4644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2"/>
                  </a:solidFill>
                </a:rPr>
                <a:t>Loss calculation</a:t>
              </a:r>
              <a:endParaRPr sz="1200">
                <a:solidFill>
                  <a:schemeClr val="lt2"/>
                </a:solidFill>
              </a:endParaRPr>
            </a:p>
          </p:txBody>
        </p:sp>
        <p:cxnSp>
          <p:nvCxnSpPr>
            <p:cNvPr id="132" name="Google Shape;132;p22"/>
            <p:cNvCxnSpPr/>
            <p:nvPr/>
          </p:nvCxnSpPr>
          <p:spPr>
            <a:xfrm rot="10800000">
              <a:off x="6018325" y="3061075"/>
              <a:ext cx="600" cy="614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" name="Google Shape;133;p22"/>
            <p:cNvSpPr txBox="1"/>
            <p:nvPr/>
          </p:nvSpPr>
          <p:spPr>
            <a:xfrm>
              <a:off x="6369900" y="3675775"/>
              <a:ext cx="993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/>
                <a:t>Update weights</a:t>
              </a:r>
              <a:endParaRPr sz="900"/>
            </a:p>
          </p:txBody>
        </p:sp>
        <p:cxnSp>
          <p:nvCxnSpPr>
            <p:cNvPr id="134" name="Google Shape;134;p22"/>
            <p:cNvCxnSpPr>
              <a:stCxn id="131" idx="2"/>
            </p:cNvCxnSpPr>
            <p:nvPr/>
          </p:nvCxnSpPr>
          <p:spPr>
            <a:xfrm rot="5400000">
              <a:off x="6549600" y="2495625"/>
              <a:ext cx="633900" cy="16950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22"/>
          <p:cNvSpPr txBox="1"/>
          <p:nvPr/>
        </p:nvSpPr>
        <p:spPr>
          <a:xfrm>
            <a:off x="220800" y="3709313"/>
            <a:ext cx="448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Training Flow</a:t>
            </a:r>
            <a:endParaRPr b="1" sz="2100"/>
          </a:p>
        </p:txBody>
      </p:sp>
      <p:sp>
        <p:nvSpPr>
          <p:cNvPr id="136" name="Google Shape;136;p22"/>
          <p:cNvSpPr txBox="1"/>
          <p:nvPr/>
        </p:nvSpPr>
        <p:spPr>
          <a:xfrm>
            <a:off x="3002975" y="4353800"/>
            <a:ext cx="44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55500" y="4161350"/>
            <a:ext cx="4488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Minibatch optimization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Test accuracy calculated at the end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At the final epoch, weights saved in disk.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scenario faces several issues that will be presented in the next clip.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Whenever the AI gets stuck or person falls off the vehicle. We pause, reset and continue.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model has a tendency to perform bad when the vehicle reaches high speeds. Small input feeds of reverse, left or right do not seem to influence it on high speed.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One improvement can be made to release w key input but a more complex branching statement or loop can be constructed to </a:t>
            </a:r>
            <a:r>
              <a:rPr lang="en-GB"/>
              <a:t>accommodate</a:t>
            </a:r>
            <a:r>
              <a:rPr lang="en-GB"/>
              <a:t> for that.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Also we can add thresholding in the key presses/releases to drop the speed or make the influence of slowing / turns more relevant.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959050" y="555775"/>
            <a:ext cx="3569400" cy="4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demo is a run through from the highlighted route in the below map.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At the end of video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42725"/>
            <a:ext cx="4141775" cy="482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4">
            <a:alphaModFix/>
          </a:blip>
          <a:srcRect b="55354" l="33997" r="22465" t="7184"/>
          <a:stretch/>
        </p:blipFill>
        <p:spPr>
          <a:xfrm>
            <a:off x="5847175" y="1544075"/>
            <a:ext cx="2233574" cy="192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 title="demo_inception_pygta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50" y="353975"/>
            <a:ext cx="8316326" cy="467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4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Results</a:t>
            </a:r>
            <a:endParaRPr/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500450" y="14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{A222DD35-D676-4FB8-A9E5-C03CFB106780}</a:tableStyleId>
              </a:tblPr>
              <a:tblGrid>
                <a:gridCol w="1383625"/>
                <a:gridCol w="1383625"/>
                <a:gridCol w="1383625"/>
              </a:tblGrid>
              <a:tr h="7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Dataset size (~1k)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Final Training Accuracy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Final Test Accuracy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81.6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78.6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85.2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94.8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87.1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92.6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85.8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86.24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6"/>
          <p:cNvSpPr txBox="1"/>
          <p:nvPr/>
        </p:nvSpPr>
        <p:spPr>
          <a:xfrm>
            <a:off x="5429225" y="2703925"/>
            <a:ext cx="294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Metrics calculated on five different instances of models and dataset sizes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273650" y="2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235550" y="586100"/>
            <a:ext cx="8742300" cy="4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Explore the use of transformer models for autonomous driving in virtual environments.</a:t>
            </a:r>
            <a:endParaRPr sz="20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Further improve attention mechanisms to enhance the model's ability to focus on relevant information.</a:t>
            </a:r>
            <a:endParaRPr sz="20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Utilize reinforcement learning techniques to enhance the model's decision-making capabilities.Train the model to make optimal driving decisions based on rewards and penalties.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Optimize the model's architecture and algorithms for faster inference and decision-making.</a:t>
            </a:r>
            <a:endParaRPr sz="20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Enhance the model's perception of complex scenarios in virtual environments.Explore techniques for better object detection, tracking, and understanding of dynamic environments.</a:t>
            </a:r>
            <a:endParaRPr sz="2000"/>
          </a:p>
          <a:p>
            <a:pPr indent="-3365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Address real-time constraints to ensure efficient gameplay and responsiveness.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273650" y="2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35550" y="586100"/>
            <a:ext cx="8742300" cy="4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Deep learning models, such as InceptionV3, have significant potential for autonomous driving in virtual environments.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Continuously improving attention mechanisms and exploring new techniques will contribute to highly capable and intelligent autonomous driving systems in GTA 5.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findings from this project have practical applications and can advance research in the field of virtual autonomous vehicles.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project aims to implement the powerful Google Inception V3 model within the immersive world of GTA 5 to revolutionize the gaming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Background:</a:t>
            </a:r>
            <a:r>
              <a:rPr lang="en-GB"/>
              <a:t> The Inception V3 model is renowned for its exceptional image recognition and classification 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Dataset: </a:t>
            </a:r>
            <a:r>
              <a:rPr lang="en-GB"/>
              <a:t>A comprehensive dataset extracted from the dynamic game environment of GTA 5 is used to train the model on various driving scenarios, terrains, weather conditions, and traffic situations.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14525" y="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672650"/>
            <a:ext cx="85206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"End-to-end Learning for Self-Driving Cars in GTA V" by M. Klinger, A. Mehta, and A. von Haeseler.</a:t>
            </a:r>
            <a:endParaRPr/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Supervised learning and reinforcement learning techniques are combined to train the self-driving car agent.</a:t>
            </a:r>
            <a:endParaRPr/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approach is evaluated on various driving tasks within the GTA V game environment.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"DeepDriving: Learning Affordance for Direct Perception in Autonomous Driving" by C. Chen, A. Seff, A. Kornhauser, and J. Xiao.</a:t>
            </a:r>
            <a:endParaRPr/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 deep neural network is trained to estimate the affordance of drivable areas and road boundaries from raw sensor data.</a:t>
            </a:r>
            <a:endParaRPr/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system is evaluated in a modified version of GTA V as a virtual testing environment.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"Virtual to Real Reinforcement Learning for Autonomous Driving" by Y. Pan, C. You, J. Wang, and X. Lu.</a:t>
            </a:r>
            <a:endParaRPr/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 paper proposes a virtual to real reinforcement learning framework.</a:t>
            </a:r>
            <a:endParaRPr/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Performance evaluation is conducted on a physical autonomous driving platform.</a:t>
            </a:r>
            <a:endParaRPr/>
          </a:p>
          <a:p>
            <a:pPr indent="-334327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Inception V3: A deep convolutional neural network architecture for computer vision tasks with improved efficiency and performance.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14525" y="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- Overview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601" y="576475"/>
            <a:ext cx="4066450" cy="456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14525" y="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672650"/>
            <a:ext cx="85206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grab_screen.py </a:t>
            </a:r>
            <a:r>
              <a:rPr lang="en-GB"/>
              <a:t>script captures screenshots using the win32gui library in Windows.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retrieves the screen dimensions, creates a device context and bitmap, copies screen pixels, and converts them into a numpy array using OpenCV.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collect_data.py </a:t>
            </a:r>
            <a:r>
              <a:rPr lang="en-GB"/>
              <a:t>script captures screen frames, processes them, and collects training data.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Screenshots are converted to grayscale and resized to 160x120 pixels using OpenCV.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inputs are checked and converted into a one-hot array representing specific 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14525" y="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672650"/>
            <a:ext cx="85206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Key combinations are mapped to output labels:</a:t>
            </a:r>
            <a:endParaRPr sz="2400"/>
          </a:p>
          <a:p>
            <a:pPr indent="-381000" lvl="1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A' + 'W' keys: Move left and forward [0 1 0 0 0].</a:t>
            </a:r>
            <a:endParaRPr sz="2400"/>
          </a:p>
          <a:p>
            <a:pPr indent="-3810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'D' + 'W' keys: Move right and forward [0 0 1 0 0].</a:t>
            </a:r>
            <a:endParaRPr sz="2400"/>
          </a:p>
          <a:p>
            <a:pPr indent="-3810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'S' key: Move backward [0 0 0 1 0].</a:t>
            </a:r>
            <a:endParaRPr sz="2400"/>
          </a:p>
          <a:p>
            <a:pPr indent="-3810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Only 'W' key: Move forward [1 0 0 0 0].</a:t>
            </a:r>
            <a:endParaRPr sz="2400"/>
          </a:p>
          <a:p>
            <a:pPr indent="-3810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No keys pressed: Do nothing [0 0 0 0 1].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14525" y="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672650"/>
            <a:ext cx="85206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556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key_check function monitors and captures the state of specific keys using wapi.GetAsyncKeyState() for a predefined set of keys in real-time.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Captured screens and corresponding output labels are appended to the images and labels lists.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dataset is saved to disk when the number of frames reaches a multiple of 500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'T' key can be used to pause and resume data collection.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14525" y="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793250"/>
            <a:ext cx="85206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From Inception V3 paper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2675"/>
            <a:ext cx="9144000" cy="35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/>
          <p:nvPr/>
        </p:nvSpPr>
        <p:spPr>
          <a:xfrm>
            <a:off x="1300300" y="972599"/>
            <a:ext cx="5088669" cy="747116"/>
          </a:xfrm>
          <a:custGeom>
            <a:rect b="b" l="l" r="r" t="t"/>
            <a:pathLst>
              <a:path extrusionOk="0" h="42784" w="204796">
                <a:moveTo>
                  <a:pt x="0" y="42784"/>
                </a:moveTo>
                <a:cubicBezTo>
                  <a:pt x="11902" y="39691"/>
                  <a:pt x="43937" y="27841"/>
                  <a:pt x="71411" y="24223"/>
                </a:cubicBezTo>
                <a:cubicBezTo>
                  <a:pt x="98885" y="20605"/>
                  <a:pt x="142612" y="25114"/>
                  <a:pt x="164843" y="21077"/>
                </a:cubicBezTo>
                <a:cubicBezTo>
                  <a:pt x="187074" y="17040"/>
                  <a:pt x="198137" y="3513"/>
                  <a:pt x="204796" y="0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20"/>
          <p:cNvSpPr txBox="1"/>
          <p:nvPr/>
        </p:nvSpPr>
        <p:spPr>
          <a:xfrm>
            <a:off x="6561750" y="556950"/>
            <a:ext cx="271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convolution layer is </a:t>
            </a:r>
            <a:r>
              <a:rPr lang="en-GB"/>
              <a:t>accommodate</a:t>
            </a:r>
            <a:r>
              <a:rPr lang="en-GB"/>
              <a:t> for grayscale input </a:t>
            </a:r>
            <a:r>
              <a:rPr lang="en-GB"/>
              <a:t>tensor</a:t>
            </a:r>
            <a:r>
              <a:rPr lang="en-GB"/>
              <a:t> of size (120,160)</a:t>
            </a:r>
            <a:endParaRPr/>
          </a:p>
        </p:txBody>
      </p:sp>
      <p:cxnSp>
        <p:nvCxnSpPr>
          <p:cNvPr id="102" name="Google Shape;102;p20"/>
          <p:cNvCxnSpPr/>
          <p:nvPr/>
        </p:nvCxnSpPr>
        <p:spPr>
          <a:xfrm>
            <a:off x="6388975" y="972600"/>
            <a:ext cx="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14525" y="9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672650"/>
            <a:ext cx="8633400" cy="46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Model Architecture and Initialization: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init_weights=False to avoid pretrained weight initialization.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num_classes parameter specifies the number of output classes.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Adjusted the first convolutional layer (Conv2d_1a_3x3) to accept grayscale images.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Changed the number of input channels from 3 to 1 using a new nn.Conv2d layer.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Adapted the final fully connected layer (fc) to match the specified number of output classes.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Input x unsqueezed to add a channel dimension for grayscale images.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Input and weights converted to torch.float32 type for consistency.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Modified InceptionV3 model applied to the input, and the output is returned.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