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56" r:id="rId2"/>
    <p:sldId id="265" r:id="rId3"/>
    <p:sldId id="276" r:id="rId4"/>
    <p:sldId id="277" r:id="rId5"/>
    <p:sldId id="278" r:id="rId6"/>
    <p:sldId id="26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2951" autoAdjust="0"/>
    <p:restoredTop sz="94660"/>
  </p:normalViewPr>
  <p:slideViewPr>
    <p:cSldViewPr>
      <p:cViewPr>
        <p:scale>
          <a:sx n="60" d="100"/>
          <a:sy n="60" d="100"/>
        </p:scale>
        <p:origin x="540" y="834"/>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4/29/2025</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4/29/2025</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1" name="click.wav"/>
          </p:stSnd>
        </p:sndAc>
      </p:transition>
    </mc:Choice>
    <mc:Fallback>
      <p:transition spd="slow">
        <p:fade/>
        <p:sndAc>
          <p:stSnd>
            <p:snd r:embed="rId1" name="click.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4/29/2025</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1" name="click.wav"/>
          </p:stSnd>
        </p:sndAc>
      </p:transition>
    </mc:Choice>
    <mc:Fallback>
      <p:transition spd="slow">
        <p:fade/>
        <p:sndAc>
          <p:stSnd>
            <p:snd r:embed="rId1" name="click.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4/29/2025</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1" name="click.wav"/>
          </p:stSnd>
        </p:sndAc>
      </p:transition>
    </mc:Choice>
    <mc:Fallback>
      <p:transition spd="slow">
        <p:fade/>
        <p:sndAc>
          <p:stSnd>
            <p:snd r:embed="rId1" name="click.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4/29/2025</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1" name="click.wav"/>
          </p:stSnd>
        </p:sndAc>
      </p:transition>
    </mc:Choice>
    <mc:Fallback>
      <p:transition spd="slow">
        <p:fade/>
        <p:sndAc>
          <p:stSnd>
            <p:snd r:embed="rId1" name="click.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1" name="click.wav"/>
          </p:stSnd>
        </p:sndAc>
      </p:transition>
    </mc:Choice>
    <mc:Fallback>
      <p:transition spd="slow">
        <p:fade/>
        <p:sndAc>
          <p:stSnd>
            <p:snd r:embed="rId1" name="click.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4/29/2025</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1" name="click.wav"/>
          </p:stSnd>
        </p:sndAc>
      </p:transition>
    </mc:Choice>
    <mc:Fallback>
      <p:transition spd="slow">
        <p:fade/>
        <p:sndAc>
          <p:stSnd>
            <p:snd r:embed="rId1" name="click.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4/29/2025</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1" name="click.wav"/>
          </p:stSnd>
        </p:sndAc>
      </p:transition>
    </mc:Choice>
    <mc:Fallback>
      <p:transition spd="slow">
        <p:fade/>
        <p:sndAc>
          <p:stSnd>
            <p:snd r:embed="rId1" name="click.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4/29/2025</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1" name="click.wav"/>
          </p:stSnd>
        </p:sndAc>
      </p:transition>
    </mc:Choice>
    <mc:Fallback>
      <p:transition spd="slow">
        <p:fade/>
        <p:sndAc>
          <p:stSnd>
            <p:snd r:embed="rId1" name="click.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4/29/2025</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1" name="click.wav"/>
          </p:stSnd>
        </p:sndAc>
      </p:transition>
    </mc:Choice>
    <mc:Fallback>
      <p:transition spd="slow">
        <p:fade/>
        <p:sndAc>
          <p:stSnd>
            <p:snd r:embed="rId1" name="click.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4/29/2025</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1" name="click.wav"/>
          </p:stSnd>
        </p:sndAc>
      </p:transition>
    </mc:Choice>
    <mc:Fallback>
      <p:transition spd="slow">
        <p:fade/>
        <p:sndAc>
          <p:stSnd>
            <p:snd r:embed="rId1" name="click.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4/29/2025</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1" name="click.wav"/>
          </p:stSnd>
        </p:sndAc>
      </p:transition>
    </mc:Choice>
    <mc:Fallback>
      <p:transition spd="slow">
        <p:fade/>
        <p:sndAc>
          <p:stSnd>
            <p:snd r:embed="rId1" name="click.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4/29/2025</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13" name="click.wav"/>
          </p:stSnd>
        </p:sndAc>
      </p:transition>
    </mc:Choice>
    <mc:Fallback>
      <p:transition spd="slow">
        <p:fade/>
        <p:sndAc>
          <p:stSnd>
            <p:snd r:embed="rId13" name="click.wav"/>
          </p:stSnd>
        </p:sndAc>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1069EAC-A804-FDA4-3290-389E8CAFB29E}"/>
              </a:ext>
            </a:extLst>
          </p:cNvPr>
          <p:cNvSpPr/>
          <p:nvPr/>
        </p:nvSpPr>
        <p:spPr>
          <a:xfrm>
            <a:off x="1199456" y="1412776"/>
            <a:ext cx="9721080" cy="1944216"/>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AE"/>
          </a:p>
        </p:txBody>
      </p:sp>
      <p:sp>
        <p:nvSpPr>
          <p:cNvPr id="2" name="Title 1"/>
          <p:cNvSpPr>
            <a:spLocks noGrp="1"/>
          </p:cNvSpPr>
          <p:nvPr>
            <p:ph type="ctrTitle"/>
          </p:nvPr>
        </p:nvSpPr>
        <p:spPr/>
        <p:style>
          <a:lnRef idx="2">
            <a:schemeClr val="dk1">
              <a:shade val="15000"/>
            </a:schemeClr>
          </a:lnRef>
          <a:fillRef idx="1">
            <a:schemeClr val="dk1"/>
          </a:fillRef>
          <a:effectRef idx="0">
            <a:schemeClr val="dk1"/>
          </a:effectRef>
          <a:fontRef idx="minor">
            <a:schemeClr val="lt1"/>
          </a:fontRef>
        </p:style>
        <p:txBody>
          <a:bodyPr>
            <a:normAutofit fontScale="90000"/>
          </a:bodyPr>
          <a:lstStyle/>
          <a:p>
            <a:pPr algn="ctr"/>
            <a:r>
              <a:rPr lang="en-US" sz="6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Course management system</a:t>
            </a:r>
            <a:br>
              <a:rPr lang="en-US" sz="6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br>
            <a:r>
              <a:rPr lang="en-US" sz="6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By:</a:t>
            </a:r>
            <a:br>
              <a:rPr lang="en-US" sz="6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br>
            <a:br>
              <a:rPr lang="en-US" sz="3100" dirty="0"/>
            </a:br>
            <a:r>
              <a:rPr lang="en-US" sz="3100" b="1" u="sng" dirty="0"/>
              <a:t>Abdul Rehman Asif</a:t>
            </a:r>
            <a:br>
              <a:rPr lang="en-US" sz="3100" b="1" u="sng" dirty="0"/>
            </a:br>
            <a:r>
              <a:rPr lang="en-US" sz="3100" b="1" u="sng" dirty="0"/>
              <a:t>M. Umar Aslam</a:t>
            </a:r>
            <a:br>
              <a:rPr lang="en-US" b="1" u="sng" dirty="0"/>
            </a:br>
            <a:endParaRPr lang="en-US" dirty="0"/>
          </a:p>
        </p:txBody>
      </p:sp>
    </p:spTree>
    <p:extLst>
      <p:ext uri="{BB962C8B-B14F-4D97-AF65-F5344CB8AC3E}">
        <p14:creationId xmlns:p14="http://schemas.microsoft.com/office/powerpoint/2010/main" val="2424538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2" name="click.wav"/>
          </p:stSnd>
        </p:sndAc>
      </p:transition>
    </mc:Choice>
    <mc:Fallback>
      <p:transition spd="slow">
        <p:fade/>
        <p:sndAc>
          <p:stSnd>
            <p:snd r:embed="rId2" name="click.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927BC29F-CEAA-F385-C3D2-1FC2468A6DA5}"/>
              </a:ext>
            </a:extLst>
          </p:cNvPr>
          <p:cNvGrpSpPr/>
          <p:nvPr/>
        </p:nvGrpSpPr>
        <p:grpSpPr>
          <a:xfrm>
            <a:off x="-3913112" y="-315416"/>
            <a:ext cx="7560840" cy="7632848"/>
            <a:chOff x="-3913112" y="-315416"/>
            <a:chExt cx="7560840" cy="7632848"/>
          </a:xfrm>
        </p:grpSpPr>
        <p:sp useBgFill="1">
          <p:nvSpPr>
            <p:cNvPr id="4" name="Flowchart: Summing Junction 3">
              <a:extLst>
                <a:ext uri="{FF2B5EF4-FFF2-40B4-BE49-F238E27FC236}">
                  <a16:creationId xmlns:a16="http://schemas.microsoft.com/office/drawing/2014/main" id="{DE68CCA0-898C-16D9-94C1-64B14FBF9622}"/>
                </a:ext>
              </a:extLst>
            </p:cNvPr>
            <p:cNvSpPr/>
            <p:nvPr/>
          </p:nvSpPr>
          <p:spPr>
            <a:xfrm>
              <a:off x="-3913112" y="-315416"/>
              <a:ext cx="7560840" cy="7632848"/>
            </a:xfrm>
            <a:prstGeom prst="flowChartSummingJunction">
              <a:avLst/>
            </a:prstGeom>
            <a:effectLst>
              <a:outerShdw blurRad="152400" dist="50800" dir="5400000" sx="103000" sy="103000" algn="ctr" rotWithShape="0">
                <a:srgbClr val="000000">
                  <a:alpha val="4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5" name="TextBox 4">
              <a:extLst>
                <a:ext uri="{FF2B5EF4-FFF2-40B4-BE49-F238E27FC236}">
                  <a16:creationId xmlns:a16="http://schemas.microsoft.com/office/drawing/2014/main" id="{73C940F6-6205-CCAA-7995-CF89D8058243}"/>
                </a:ext>
              </a:extLst>
            </p:cNvPr>
            <p:cNvSpPr txBox="1"/>
            <p:nvPr/>
          </p:nvSpPr>
          <p:spPr>
            <a:xfrm>
              <a:off x="-927640" y="692106"/>
              <a:ext cx="1872208" cy="400110"/>
            </a:xfrm>
            <a:prstGeom prst="rect">
              <a:avLst/>
            </a:prstGeom>
            <a:noFill/>
          </p:spPr>
          <p:txBody>
            <a:bodyPr wrap="square" rtlCol="0">
              <a:spAutoFit/>
            </a:bodyPr>
            <a:lstStyle/>
            <a:p>
              <a:r>
                <a:rPr lang="en-US" sz="2000" b="1" u="sng" dirty="0">
                  <a:solidFill>
                    <a:srgbClr val="FFFF00"/>
                  </a:solidFill>
                </a:rPr>
                <a:t>Polymorphism</a:t>
              </a:r>
              <a:endParaRPr lang="en-AE" sz="2000" b="1" u="sng" dirty="0">
                <a:solidFill>
                  <a:srgbClr val="FFFF00"/>
                </a:solidFill>
              </a:endParaRPr>
            </a:p>
          </p:txBody>
        </p:sp>
        <p:sp>
          <p:nvSpPr>
            <p:cNvPr id="6" name="TextBox 5">
              <a:extLst>
                <a:ext uri="{FF2B5EF4-FFF2-40B4-BE49-F238E27FC236}">
                  <a16:creationId xmlns:a16="http://schemas.microsoft.com/office/drawing/2014/main" id="{11756570-94A3-A2FB-D660-4A1BF7A5614F}"/>
                </a:ext>
              </a:extLst>
            </p:cNvPr>
            <p:cNvSpPr txBox="1"/>
            <p:nvPr/>
          </p:nvSpPr>
          <p:spPr>
            <a:xfrm rot="5400000">
              <a:off x="1384122" y="3516977"/>
              <a:ext cx="1872208" cy="400110"/>
            </a:xfrm>
            <a:prstGeom prst="rect">
              <a:avLst/>
            </a:prstGeom>
            <a:noFill/>
          </p:spPr>
          <p:txBody>
            <a:bodyPr wrap="square" rtlCol="0">
              <a:spAutoFit/>
            </a:bodyPr>
            <a:lstStyle/>
            <a:p>
              <a:r>
                <a:rPr lang="en-US" sz="2000" b="1" u="sng" dirty="0">
                  <a:solidFill>
                    <a:schemeClr val="accent5">
                      <a:lumMod val="75000"/>
                    </a:schemeClr>
                  </a:solidFill>
                </a:rPr>
                <a:t>Abstraction</a:t>
              </a:r>
              <a:endParaRPr lang="en-AE" sz="2000" b="1" u="sng" dirty="0">
                <a:solidFill>
                  <a:schemeClr val="accent5">
                    <a:lumMod val="75000"/>
                  </a:schemeClr>
                </a:solidFill>
              </a:endParaRPr>
            </a:p>
          </p:txBody>
        </p:sp>
        <p:sp>
          <p:nvSpPr>
            <p:cNvPr id="7" name="TextBox 6">
              <a:extLst>
                <a:ext uri="{FF2B5EF4-FFF2-40B4-BE49-F238E27FC236}">
                  <a16:creationId xmlns:a16="http://schemas.microsoft.com/office/drawing/2014/main" id="{8C8D2E89-B555-DBFD-EA1A-7BE3BE482F84}"/>
                </a:ext>
              </a:extLst>
            </p:cNvPr>
            <p:cNvSpPr txBox="1"/>
            <p:nvPr/>
          </p:nvSpPr>
          <p:spPr>
            <a:xfrm rot="10800000">
              <a:off x="-1059504" y="5843039"/>
              <a:ext cx="1872208" cy="400110"/>
            </a:xfrm>
            <a:prstGeom prst="rect">
              <a:avLst/>
            </a:prstGeom>
            <a:noFill/>
          </p:spPr>
          <p:txBody>
            <a:bodyPr wrap="square" rtlCol="0">
              <a:spAutoFit/>
            </a:bodyPr>
            <a:lstStyle/>
            <a:p>
              <a:r>
                <a:rPr lang="en-US" sz="2000" b="1" u="sng" dirty="0">
                  <a:solidFill>
                    <a:srgbClr val="00B0F0"/>
                  </a:solidFill>
                </a:rPr>
                <a:t>Inheritance</a:t>
              </a:r>
              <a:endParaRPr lang="en-AE" sz="2000" b="1" u="sng" dirty="0">
                <a:solidFill>
                  <a:srgbClr val="00B0F0"/>
                </a:solidFill>
              </a:endParaRPr>
            </a:p>
          </p:txBody>
        </p:sp>
        <p:sp>
          <p:nvSpPr>
            <p:cNvPr id="8" name="TextBox 7">
              <a:extLst>
                <a:ext uri="{FF2B5EF4-FFF2-40B4-BE49-F238E27FC236}">
                  <a16:creationId xmlns:a16="http://schemas.microsoft.com/office/drawing/2014/main" id="{61BAF661-3EE7-A3AF-AE6C-CB91A4CE01E9}"/>
                </a:ext>
              </a:extLst>
            </p:cNvPr>
            <p:cNvSpPr txBox="1"/>
            <p:nvPr/>
          </p:nvSpPr>
          <p:spPr>
            <a:xfrm rot="16200000">
              <a:off x="-3409056" y="3516977"/>
              <a:ext cx="1872208" cy="400110"/>
            </a:xfrm>
            <a:prstGeom prst="rect">
              <a:avLst/>
            </a:prstGeom>
            <a:noFill/>
          </p:spPr>
          <p:txBody>
            <a:bodyPr wrap="square" rtlCol="0">
              <a:spAutoFit/>
            </a:bodyPr>
            <a:lstStyle/>
            <a:p>
              <a:r>
                <a:rPr lang="en-US" sz="2000" b="1" u="sng" dirty="0">
                  <a:solidFill>
                    <a:srgbClr val="92D050"/>
                  </a:solidFill>
                </a:rPr>
                <a:t>Encapsulation</a:t>
              </a:r>
              <a:endParaRPr lang="en-AE" sz="2000" b="1" u="sng" dirty="0">
                <a:solidFill>
                  <a:srgbClr val="92D050"/>
                </a:solidFill>
              </a:endParaRPr>
            </a:p>
          </p:txBody>
        </p:sp>
      </p:grpSp>
      <p:sp>
        <p:nvSpPr>
          <p:cNvPr id="9" name="Flowchart: Connector 8">
            <a:extLst>
              <a:ext uri="{FF2B5EF4-FFF2-40B4-BE49-F238E27FC236}">
                <a16:creationId xmlns:a16="http://schemas.microsoft.com/office/drawing/2014/main" id="{9F8165C2-DBC7-2C3F-F122-5995152BD6FD}"/>
              </a:ext>
            </a:extLst>
          </p:cNvPr>
          <p:cNvSpPr/>
          <p:nvPr/>
        </p:nvSpPr>
        <p:spPr>
          <a:xfrm>
            <a:off x="-1239524" y="2420888"/>
            <a:ext cx="2232248" cy="2376264"/>
          </a:xfrm>
          <a:prstGeom prst="flowChartConnector">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blipFill>
                <a:blip r:embed="rId3"/>
                <a:tile tx="0" ty="0" sx="100000" sy="100000" flip="none" algn="tl"/>
              </a:blipFill>
              <a:effectLst>
                <a:outerShdw blurRad="152400" dist="50800" dir="5400000" sx="103000" sy="103000" algn="ctr" rotWithShape="0">
                  <a:srgbClr val="000000">
                    <a:alpha val="40000"/>
                  </a:srgbClr>
                </a:outerShdw>
              </a:effectLst>
            </a:endParaRPr>
          </a:p>
        </p:txBody>
      </p:sp>
      <p:sp>
        <p:nvSpPr>
          <p:cNvPr id="11" name="TextBox 10">
            <a:extLst>
              <a:ext uri="{FF2B5EF4-FFF2-40B4-BE49-F238E27FC236}">
                <a16:creationId xmlns:a16="http://schemas.microsoft.com/office/drawing/2014/main" id="{84DB4608-6E8F-5DD0-0C6E-F77466E16F29}"/>
              </a:ext>
            </a:extLst>
          </p:cNvPr>
          <p:cNvSpPr txBox="1"/>
          <p:nvPr/>
        </p:nvSpPr>
        <p:spPr>
          <a:xfrm>
            <a:off x="3978196" y="614851"/>
            <a:ext cx="7806436" cy="2585323"/>
          </a:xfrm>
          <a:prstGeom prst="rect">
            <a:avLst/>
          </a:prstGeom>
          <a:noFill/>
        </p:spPr>
        <p:txBody>
          <a:bodyPr wrap="square" rtlCol="0">
            <a:spAutoFit/>
          </a:bodyPr>
          <a:lstStyle/>
          <a:p>
            <a:pPr marL="285750" indent="-285750">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800" b="0" i="0" u="none" strike="noStrike" cap="none" normalizeH="0" baseline="0" dirty="0">
                <a:ln>
                  <a:noFill/>
                </a:ln>
                <a:solidFill>
                  <a:schemeClr val="tx1"/>
                </a:solidFill>
                <a:effectLst/>
                <a:latin typeface="Arial Unicode MS"/>
              </a:rPr>
              <a:t>Manager</a:t>
            </a:r>
            <a:r>
              <a:rPr kumimoji="0" lang="en-US" altLang="en-US" sz="1800" b="0" i="0" u="none" strike="noStrike" cap="none" normalizeH="0" baseline="0" dirty="0">
                <a:ln>
                  <a:noFill/>
                </a:ln>
                <a:solidFill>
                  <a:schemeClr val="tx1"/>
                </a:solidFill>
                <a:effectLst/>
              </a:rPr>
              <a:t> class is an abstract base class, which defines a blueprint for managing courses. It declares methods that are necessary to manage courses, but it does not define how those methods are implemented. The actual implementation is provided by the derived class (</a:t>
            </a:r>
            <a:r>
              <a:rPr kumimoji="0" lang="en-US" altLang="en-US" sz="1800" b="0" i="0" u="none" strike="noStrike" cap="none" normalizeH="0" baseline="0" dirty="0" err="1">
                <a:ln>
                  <a:noFill/>
                </a:ln>
                <a:solidFill>
                  <a:schemeClr val="tx1"/>
                </a:solidFill>
                <a:effectLst/>
                <a:latin typeface="Arial Unicode MS"/>
              </a:rPr>
              <a:t>CourseManager</a:t>
            </a:r>
            <a:r>
              <a:rPr kumimoji="0" lang="en-US" altLang="en-US" sz="1800" b="0" i="0" u="none" strike="noStrike" cap="none" normalizeH="0" baseline="0" dirty="0">
                <a:ln>
                  <a:noFill/>
                </a:ln>
                <a:solidFill>
                  <a:schemeClr val="tx1"/>
                </a:solidFill>
                <a:effectLst/>
              </a:rPr>
              <a:t>).</a:t>
            </a:r>
          </a:p>
          <a:p>
            <a:pPr marL="285750" indent="-285750">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Arial" panose="020B0604020202020204" pitchFamily="34" charset="0"/>
              </a:rPr>
              <a:t>By using abstraction, we hide the complexity of course management from the user. The user interacts with the </a:t>
            </a:r>
            <a:r>
              <a:rPr kumimoji="0" lang="en-US" altLang="en-US" sz="1800" b="0" i="0" u="none" strike="noStrike" cap="none" normalizeH="0" baseline="0" dirty="0">
                <a:ln>
                  <a:noFill/>
                </a:ln>
                <a:solidFill>
                  <a:schemeClr val="tx1"/>
                </a:solidFill>
                <a:effectLst/>
                <a:latin typeface="Arial Unicode MS"/>
              </a:rPr>
              <a:t>Manager</a:t>
            </a:r>
            <a:r>
              <a:rPr kumimoji="0" lang="en-US" altLang="en-US" sz="1800" b="0" i="0" u="none" strike="noStrike" cap="none" normalizeH="0" baseline="0" dirty="0">
                <a:ln>
                  <a:noFill/>
                </a:ln>
                <a:solidFill>
                  <a:schemeClr val="tx1"/>
                </a:solidFill>
                <a:effectLst/>
              </a:rPr>
              <a:t> interface without worrying about how the courses are actually stored, updated, or removed.</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indent="-285750">
              <a:buFont typeface="Arial" panose="020B0604020202020204" pitchFamily="34" charset="0"/>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AE" dirty="0"/>
          </a:p>
        </p:txBody>
      </p:sp>
      <p:sp>
        <p:nvSpPr>
          <p:cNvPr id="17" name="Rectangle 16">
            <a:extLst>
              <a:ext uri="{FF2B5EF4-FFF2-40B4-BE49-F238E27FC236}">
                <a16:creationId xmlns:a16="http://schemas.microsoft.com/office/drawing/2014/main" id="{385EA58A-D1A6-7466-3F73-721BD36A4030}"/>
              </a:ext>
            </a:extLst>
          </p:cNvPr>
          <p:cNvSpPr/>
          <p:nvPr/>
        </p:nvSpPr>
        <p:spPr>
          <a:xfrm>
            <a:off x="4151784" y="2924945"/>
            <a:ext cx="5184576" cy="30243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t>class Manager {</a:t>
            </a:r>
          </a:p>
          <a:p>
            <a:r>
              <a:rPr lang="en-US"/>
              <a:t>public:</a:t>
            </a:r>
          </a:p>
          <a:p>
            <a:r>
              <a:rPr lang="en-US"/>
              <a:t>    virtual void addCourse() = 0;  // Pure virtual function (abstract method)</a:t>
            </a:r>
          </a:p>
          <a:p>
            <a:r>
              <a:rPr lang="en-US"/>
              <a:t>    virtual void displayCourses() = 0;</a:t>
            </a:r>
          </a:p>
          <a:p>
            <a:r>
              <a:rPr lang="en-US"/>
              <a:t>    virtual void updateCourse() = 0;</a:t>
            </a:r>
          </a:p>
          <a:p>
            <a:r>
              <a:rPr lang="en-US"/>
              <a:t>    virtual void removeCourse() = 0;</a:t>
            </a:r>
          </a:p>
          <a:p>
            <a:r>
              <a:rPr lang="en-US"/>
              <a:t>    virtual void searchByCode() = 0;</a:t>
            </a:r>
          </a:p>
          <a:p>
            <a:r>
              <a:rPr lang="en-US"/>
              <a:t>    virtual void listBySemester() = 0;</a:t>
            </a:r>
          </a:p>
          <a:p>
            <a:r>
              <a:rPr lang="en-US"/>
              <a:t>    virtual ~Manager() {}  // Virtual Destructor</a:t>
            </a:r>
          </a:p>
          <a:p>
            <a:r>
              <a:rPr lang="en-US"/>
              <a:t>};</a:t>
            </a:r>
            <a:endParaRPr lang="en-US" dirty="0"/>
          </a:p>
        </p:txBody>
      </p:sp>
    </p:spTree>
    <p:extLst>
      <p:ext uri="{BB962C8B-B14F-4D97-AF65-F5344CB8AC3E}">
        <p14:creationId xmlns:p14="http://schemas.microsoft.com/office/powerpoint/2010/main" val="30428263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2" name="click.wav"/>
          </p:stSnd>
        </p:sndAc>
      </p:transition>
    </mc:Choice>
    <mc:Fallback>
      <p:transition spd="slow">
        <p:fade/>
        <p:sndAc>
          <p:stSnd>
            <p:snd r:embed="rId2" name="click.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2E2B26-D1C4-C099-1A8B-F84CC66A2350}"/>
            </a:ext>
          </a:extLst>
        </p:cNvPr>
        <p:cNvGrpSpPr/>
        <p:nvPr/>
      </p:nvGrpSpPr>
      <p:grpSpPr>
        <a:xfrm>
          <a:off x="0" y="0"/>
          <a:ext cx="0" cy="0"/>
          <a:chOff x="0" y="0"/>
          <a:chExt cx="0" cy="0"/>
        </a:xfrm>
      </p:grpSpPr>
      <p:grpSp>
        <p:nvGrpSpPr>
          <p:cNvPr id="10" name="Group 9">
            <a:extLst>
              <a:ext uri="{FF2B5EF4-FFF2-40B4-BE49-F238E27FC236}">
                <a16:creationId xmlns:a16="http://schemas.microsoft.com/office/drawing/2014/main" id="{2A96F8A9-4E75-217D-363D-148E66870AD0}"/>
              </a:ext>
            </a:extLst>
          </p:cNvPr>
          <p:cNvGrpSpPr/>
          <p:nvPr/>
        </p:nvGrpSpPr>
        <p:grpSpPr>
          <a:xfrm rot="5400000">
            <a:off x="-3913112" y="-315416"/>
            <a:ext cx="7560840" cy="7632848"/>
            <a:chOff x="-3913112" y="-315416"/>
            <a:chExt cx="7560840" cy="7632848"/>
          </a:xfrm>
        </p:grpSpPr>
        <p:sp useBgFill="1">
          <p:nvSpPr>
            <p:cNvPr id="4" name="Flowchart: Summing Junction 3">
              <a:extLst>
                <a:ext uri="{FF2B5EF4-FFF2-40B4-BE49-F238E27FC236}">
                  <a16:creationId xmlns:a16="http://schemas.microsoft.com/office/drawing/2014/main" id="{561999DF-DE0F-12FE-A851-E8812238CF10}"/>
                </a:ext>
              </a:extLst>
            </p:cNvPr>
            <p:cNvSpPr/>
            <p:nvPr/>
          </p:nvSpPr>
          <p:spPr>
            <a:xfrm>
              <a:off x="-3913112" y="-315416"/>
              <a:ext cx="7560840" cy="7632848"/>
            </a:xfrm>
            <a:prstGeom prst="flowChartSummingJunction">
              <a:avLst/>
            </a:prstGeom>
            <a:effectLst>
              <a:outerShdw blurRad="152400" dist="50800" dir="5400000" sx="103000" sy="103000" algn="ctr" rotWithShape="0">
                <a:srgbClr val="000000">
                  <a:alpha val="4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5" name="TextBox 4">
              <a:extLst>
                <a:ext uri="{FF2B5EF4-FFF2-40B4-BE49-F238E27FC236}">
                  <a16:creationId xmlns:a16="http://schemas.microsoft.com/office/drawing/2014/main" id="{6B74E844-9AFA-3115-9D3D-82969517E8CF}"/>
                </a:ext>
              </a:extLst>
            </p:cNvPr>
            <p:cNvSpPr txBox="1"/>
            <p:nvPr/>
          </p:nvSpPr>
          <p:spPr>
            <a:xfrm>
              <a:off x="-927640" y="692106"/>
              <a:ext cx="1872208" cy="400110"/>
            </a:xfrm>
            <a:prstGeom prst="rect">
              <a:avLst/>
            </a:prstGeom>
            <a:noFill/>
          </p:spPr>
          <p:txBody>
            <a:bodyPr wrap="square" rtlCol="0">
              <a:spAutoFit/>
            </a:bodyPr>
            <a:lstStyle/>
            <a:p>
              <a:r>
                <a:rPr lang="en-US" sz="2000" b="1" u="sng" dirty="0">
                  <a:solidFill>
                    <a:srgbClr val="FFFF00"/>
                  </a:solidFill>
                </a:rPr>
                <a:t>Polymorphism</a:t>
              </a:r>
              <a:endParaRPr lang="en-AE" sz="2000" b="1" u="sng" dirty="0">
                <a:solidFill>
                  <a:srgbClr val="FFFF00"/>
                </a:solidFill>
              </a:endParaRPr>
            </a:p>
          </p:txBody>
        </p:sp>
        <p:sp>
          <p:nvSpPr>
            <p:cNvPr id="6" name="TextBox 5">
              <a:extLst>
                <a:ext uri="{FF2B5EF4-FFF2-40B4-BE49-F238E27FC236}">
                  <a16:creationId xmlns:a16="http://schemas.microsoft.com/office/drawing/2014/main" id="{15635C8A-277A-95D6-3C43-8A812C17449F}"/>
                </a:ext>
              </a:extLst>
            </p:cNvPr>
            <p:cNvSpPr txBox="1"/>
            <p:nvPr/>
          </p:nvSpPr>
          <p:spPr>
            <a:xfrm rot="5400000">
              <a:off x="1384122" y="3516977"/>
              <a:ext cx="1872208" cy="400110"/>
            </a:xfrm>
            <a:prstGeom prst="rect">
              <a:avLst/>
            </a:prstGeom>
            <a:noFill/>
          </p:spPr>
          <p:txBody>
            <a:bodyPr wrap="square" rtlCol="0">
              <a:spAutoFit/>
            </a:bodyPr>
            <a:lstStyle/>
            <a:p>
              <a:r>
                <a:rPr lang="en-US" sz="2000" b="1" u="sng" dirty="0">
                  <a:solidFill>
                    <a:schemeClr val="accent5">
                      <a:lumMod val="75000"/>
                    </a:schemeClr>
                  </a:solidFill>
                </a:rPr>
                <a:t>Abstraction</a:t>
              </a:r>
              <a:endParaRPr lang="en-AE" sz="2000" b="1" u="sng" dirty="0">
                <a:solidFill>
                  <a:schemeClr val="accent5">
                    <a:lumMod val="75000"/>
                  </a:schemeClr>
                </a:solidFill>
              </a:endParaRPr>
            </a:p>
          </p:txBody>
        </p:sp>
        <p:sp>
          <p:nvSpPr>
            <p:cNvPr id="7" name="TextBox 6">
              <a:extLst>
                <a:ext uri="{FF2B5EF4-FFF2-40B4-BE49-F238E27FC236}">
                  <a16:creationId xmlns:a16="http://schemas.microsoft.com/office/drawing/2014/main" id="{AB124B6E-6956-50B8-2CE3-1DFD4FE6FB69}"/>
                </a:ext>
              </a:extLst>
            </p:cNvPr>
            <p:cNvSpPr txBox="1"/>
            <p:nvPr/>
          </p:nvSpPr>
          <p:spPr>
            <a:xfrm rot="10800000">
              <a:off x="-1059504" y="5843039"/>
              <a:ext cx="1872208" cy="400110"/>
            </a:xfrm>
            <a:prstGeom prst="rect">
              <a:avLst/>
            </a:prstGeom>
            <a:noFill/>
          </p:spPr>
          <p:txBody>
            <a:bodyPr wrap="square" rtlCol="0">
              <a:spAutoFit/>
            </a:bodyPr>
            <a:lstStyle/>
            <a:p>
              <a:r>
                <a:rPr lang="en-US" sz="2000" b="1" u="sng" dirty="0">
                  <a:solidFill>
                    <a:srgbClr val="00B0F0"/>
                  </a:solidFill>
                </a:rPr>
                <a:t>Inheritance</a:t>
              </a:r>
              <a:endParaRPr lang="en-AE" sz="2000" b="1" u="sng" dirty="0">
                <a:solidFill>
                  <a:srgbClr val="00B0F0"/>
                </a:solidFill>
              </a:endParaRPr>
            </a:p>
          </p:txBody>
        </p:sp>
        <p:sp>
          <p:nvSpPr>
            <p:cNvPr id="8" name="TextBox 7">
              <a:extLst>
                <a:ext uri="{FF2B5EF4-FFF2-40B4-BE49-F238E27FC236}">
                  <a16:creationId xmlns:a16="http://schemas.microsoft.com/office/drawing/2014/main" id="{80FE99E0-9140-15E6-1A6A-208830D66515}"/>
                </a:ext>
              </a:extLst>
            </p:cNvPr>
            <p:cNvSpPr txBox="1"/>
            <p:nvPr/>
          </p:nvSpPr>
          <p:spPr>
            <a:xfrm rot="16200000">
              <a:off x="-3409056" y="3516977"/>
              <a:ext cx="1872208" cy="400110"/>
            </a:xfrm>
            <a:prstGeom prst="rect">
              <a:avLst/>
            </a:prstGeom>
            <a:noFill/>
          </p:spPr>
          <p:txBody>
            <a:bodyPr wrap="square" rtlCol="0">
              <a:spAutoFit/>
            </a:bodyPr>
            <a:lstStyle/>
            <a:p>
              <a:r>
                <a:rPr lang="en-US" sz="2000" b="1" u="sng" dirty="0">
                  <a:solidFill>
                    <a:srgbClr val="92D050"/>
                  </a:solidFill>
                </a:rPr>
                <a:t>Encapsulation</a:t>
              </a:r>
              <a:endParaRPr lang="en-AE" sz="2000" b="1" u="sng" dirty="0">
                <a:solidFill>
                  <a:srgbClr val="92D050"/>
                </a:solidFill>
              </a:endParaRPr>
            </a:p>
          </p:txBody>
        </p:sp>
      </p:grpSp>
      <p:sp>
        <p:nvSpPr>
          <p:cNvPr id="9" name="Flowchart: Connector 8">
            <a:extLst>
              <a:ext uri="{FF2B5EF4-FFF2-40B4-BE49-F238E27FC236}">
                <a16:creationId xmlns:a16="http://schemas.microsoft.com/office/drawing/2014/main" id="{33073DB6-0CAE-39AD-7170-D5E22E5813F3}"/>
              </a:ext>
            </a:extLst>
          </p:cNvPr>
          <p:cNvSpPr/>
          <p:nvPr/>
        </p:nvSpPr>
        <p:spPr>
          <a:xfrm rot="2492807">
            <a:off x="-1239524" y="2420888"/>
            <a:ext cx="2232248" cy="2376264"/>
          </a:xfrm>
          <a:prstGeom prst="flowChartConnector">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blipFill>
                <a:blip r:embed="rId3"/>
                <a:tile tx="0" ty="0" sx="100000" sy="100000" flip="none" algn="tl"/>
              </a:blipFill>
              <a:effectLst>
                <a:outerShdw blurRad="152400" dist="50800" dir="5400000" sx="103000" sy="103000" algn="ctr" rotWithShape="0">
                  <a:srgbClr val="000000">
                    <a:alpha val="40000"/>
                  </a:srgbClr>
                </a:outerShdw>
              </a:effectLst>
            </a:endParaRPr>
          </a:p>
        </p:txBody>
      </p:sp>
      <p:sp>
        <p:nvSpPr>
          <p:cNvPr id="2" name="TextBox 1">
            <a:extLst>
              <a:ext uri="{FF2B5EF4-FFF2-40B4-BE49-F238E27FC236}">
                <a16:creationId xmlns:a16="http://schemas.microsoft.com/office/drawing/2014/main" id="{8DA82D81-88B2-2B18-99F8-5E0BE9B14E32}"/>
              </a:ext>
            </a:extLst>
          </p:cNvPr>
          <p:cNvSpPr txBox="1"/>
          <p:nvPr/>
        </p:nvSpPr>
        <p:spPr>
          <a:xfrm>
            <a:off x="4583832" y="764704"/>
            <a:ext cx="6624736" cy="286232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Polymorphism is used through </a:t>
            </a:r>
            <a:r>
              <a:rPr kumimoji="0" lang="en-US" altLang="en-US" sz="1800" b="1" i="0" u="none" strike="noStrike" cap="none" normalizeH="0" baseline="0" dirty="0">
                <a:ln>
                  <a:noFill/>
                </a:ln>
                <a:solidFill>
                  <a:schemeClr val="tx1"/>
                </a:solidFill>
                <a:effectLst/>
                <a:latin typeface="Arial" panose="020B0604020202020204" pitchFamily="34" charset="0"/>
              </a:rPr>
              <a:t>virtual functions</a:t>
            </a:r>
            <a:r>
              <a:rPr kumimoji="0" lang="en-US" altLang="en-US" sz="1800" b="0" i="0" u="none" strike="noStrike" cap="none" normalizeH="0" baseline="0" dirty="0">
                <a:ln>
                  <a:noFill/>
                </a:ln>
                <a:solidFill>
                  <a:schemeClr val="tx1"/>
                </a:solidFill>
                <a:effectLst/>
                <a:latin typeface="Arial" panose="020B0604020202020204" pitchFamily="34" charset="0"/>
              </a:rPr>
              <a:t> in the </a:t>
            </a:r>
            <a:r>
              <a:rPr kumimoji="0" lang="en-US" altLang="en-US" sz="1800" b="0" i="0" u="none" strike="noStrike" cap="none" normalizeH="0" baseline="0" dirty="0">
                <a:ln>
                  <a:noFill/>
                </a:ln>
                <a:solidFill>
                  <a:schemeClr val="tx1"/>
                </a:solidFill>
                <a:effectLst/>
                <a:latin typeface="Arial Unicode MS"/>
              </a:rPr>
              <a:t>Manager</a:t>
            </a:r>
            <a:r>
              <a:rPr kumimoji="0" lang="en-US" altLang="en-US" sz="1800" b="0" i="0" u="none" strike="noStrike" cap="none" normalizeH="0" baseline="0" dirty="0">
                <a:ln>
                  <a:noFill/>
                </a:ln>
                <a:solidFill>
                  <a:schemeClr val="tx1"/>
                </a:solidFill>
                <a:effectLst/>
              </a:rPr>
              <a:t> class and overridden methods in </a:t>
            </a:r>
            <a:r>
              <a:rPr kumimoji="0" lang="en-US" altLang="en-US" sz="1800" b="0" i="0" u="none" strike="noStrike" cap="none" normalizeH="0" baseline="0" dirty="0" err="1">
                <a:ln>
                  <a:noFill/>
                </a:ln>
                <a:solidFill>
                  <a:schemeClr val="tx1"/>
                </a:solidFill>
                <a:effectLst/>
                <a:latin typeface="Arial Unicode MS"/>
              </a:rPr>
              <a:t>CourseManager</a:t>
            </a:r>
            <a:r>
              <a:rPr kumimoji="0" lang="en-US" altLang="en-US" sz="1800" b="0" i="0" u="none" strike="noStrike" cap="none" normalizeH="0" baseline="0" dirty="0">
                <a:ln>
                  <a:noFill/>
                </a:ln>
                <a:solidFill>
                  <a:schemeClr val="tx1"/>
                </a:solidFill>
                <a:effectLst/>
              </a:rPr>
              <a:t>. When we call a method like </a:t>
            </a:r>
            <a:r>
              <a:rPr kumimoji="0" lang="en-US" altLang="en-US" sz="1800" b="0" i="0" u="none" strike="noStrike" cap="none" normalizeH="0" baseline="0" dirty="0" err="1">
                <a:ln>
                  <a:noFill/>
                </a:ln>
                <a:solidFill>
                  <a:schemeClr val="tx1"/>
                </a:solidFill>
                <a:effectLst/>
                <a:latin typeface="Arial Unicode MS"/>
              </a:rPr>
              <a:t>addCourse</a:t>
            </a:r>
            <a:r>
              <a:rPr kumimoji="0" lang="en-US" altLang="en-US" sz="1800" b="0" i="0" u="none" strike="noStrike" cap="none" normalizeH="0" baseline="0" dirty="0">
                <a:ln>
                  <a:noFill/>
                </a:ln>
                <a:solidFill>
                  <a:schemeClr val="tx1"/>
                </a:solidFill>
                <a:effectLst/>
                <a:latin typeface="Arial Unicode MS"/>
              </a:rPr>
              <a:t>()</a:t>
            </a:r>
            <a:r>
              <a:rPr kumimoji="0" lang="en-US" altLang="en-US" sz="1800" b="0" i="0" u="none" strike="noStrike" cap="none" normalizeH="0" baseline="0" dirty="0">
                <a:ln>
                  <a:noFill/>
                </a:ln>
                <a:solidFill>
                  <a:schemeClr val="tx1"/>
                </a:solidFill>
                <a:effectLst/>
              </a:rPr>
              <a:t> or </a:t>
            </a:r>
            <a:r>
              <a:rPr kumimoji="0" lang="en-US" altLang="en-US" sz="1800" b="0" i="0" u="none" strike="noStrike" cap="none" normalizeH="0" baseline="0" dirty="0" err="1">
                <a:ln>
                  <a:noFill/>
                </a:ln>
                <a:solidFill>
                  <a:schemeClr val="tx1"/>
                </a:solidFill>
                <a:effectLst/>
                <a:latin typeface="Arial Unicode MS"/>
              </a:rPr>
              <a:t>displayCourses</a:t>
            </a:r>
            <a:r>
              <a:rPr kumimoji="0" lang="en-US" altLang="en-US" sz="1800" b="0" i="0" u="none" strike="noStrike" cap="none" normalizeH="0" baseline="0" dirty="0">
                <a:ln>
                  <a:noFill/>
                </a:ln>
                <a:solidFill>
                  <a:schemeClr val="tx1"/>
                </a:solidFill>
                <a:effectLst/>
                <a:latin typeface="Arial Unicode MS"/>
              </a:rPr>
              <a:t>()</a:t>
            </a:r>
            <a:r>
              <a:rPr kumimoji="0" lang="en-US" altLang="en-US" sz="1800" b="0" i="0" u="none" strike="noStrike" cap="none" normalizeH="0" baseline="0" dirty="0">
                <a:ln>
                  <a:noFill/>
                </a:ln>
                <a:solidFill>
                  <a:schemeClr val="tx1"/>
                </a:solidFill>
                <a:effectLst/>
              </a:rPr>
              <a:t>, it will use the appropriate version of the function based on the object type, even if the object is referenced by a pointer of the base type (</a:t>
            </a:r>
            <a:r>
              <a:rPr kumimoji="0" lang="en-US" altLang="en-US" sz="1800" b="0" i="0" u="none" strike="noStrike" cap="none" normalizeH="0" baseline="0" dirty="0">
                <a:ln>
                  <a:noFill/>
                </a:ln>
                <a:solidFill>
                  <a:schemeClr val="tx1"/>
                </a:solidFill>
                <a:effectLst/>
                <a:latin typeface="Arial Unicode MS"/>
              </a:rPr>
              <a:t>Manager*</a:t>
            </a:r>
            <a:r>
              <a:rPr kumimoji="0" lang="en-US" altLang="en-US" sz="1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is an example of </a:t>
            </a:r>
            <a:r>
              <a:rPr kumimoji="0" lang="en-US" altLang="en-US" sz="1800" b="1" i="0" u="none" strike="noStrike" cap="none" normalizeH="0" baseline="0" dirty="0">
                <a:ln>
                  <a:noFill/>
                </a:ln>
                <a:solidFill>
                  <a:schemeClr val="tx1"/>
                </a:solidFill>
                <a:effectLst/>
                <a:latin typeface="Arial" panose="020B0604020202020204" pitchFamily="34" charset="0"/>
              </a:rPr>
              <a:t>runtime polymorphism</a:t>
            </a:r>
            <a:r>
              <a:rPr kumimoji="0" lang="en-US" altLang="en-US" sz="1800" b="0" i="0" u="none" strike="noStrike" cap="none" normalizeH="0" baseline="0" dirty="0">
                <a:ln>
                  <a:noFill/>
                </a:ln>
                <a:solidFill>
                  <a:schemeClr val="tx1"/>
                </a:solidFill>
                <a:effectLst/>
                <a:latin typeface="Arial" panose="020B0604020202020204" pitchFamily="34" charset="0"/>
              </a:rPr>
              <a:t>, where the function that gets executed depends on the type of object that the base class pointer or reference is pointing to.</a:t>
            </a:r>
          </a:p>
          <a:p>
            <a:endParaRPr lang="en-AE" dirty="0"/>
          </a:p>
        </p:txBody>
      </p:sp>
      <p:sp>
        <p:nvSpPr>
          <p:cNvPr id="3" name="Rectangle 2">
            <a:extLst>
              <a:ext uri="{FF2B5EF4-FFF2-40B4-BE49-F238E27FC236}">
                <a16:creationId xmlns:a16="http://schemas.microsoft.com/office/drawing/2014/main" id="{57C99433-2BFE-A305-F79E-6D7EAA2753C9}"/>
              </a:ext>
            </a:extLst>
          </p:cNvPr>
          <p:cNvSpPr/>
          <p:nvPr/>
        </p:nvSpPr>
        <p:spPr>
          <a:xfrm>
            <a:off x="4727848" y="3933056"/>
            <a:ext cx="5976664" cy="23762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a:t>Manager* manager = new CourseManager(); // Base class pointer, derived class object</a:t>
            </a:r>
          </a:p>
          <a:p>
            <a:r>
              <a:rPr lang="en-GB"/>
              <a:t>manager-&gt;addCourse();  // Calls CourseManager's addCourse() method</a:t>
            </a:r>
          </a:p>
          <a:p>
            <a:endParaRPr lang="en-GB"/>
          </a:p>
          <a:p>
            <a:r>
              <a:rPr lang="en-GB"/>
              <a:t>delete manager;  // Clean up dynamically allocated memory</a:t>
            </a:r>
            <a:endParaRPr lang="en-GB" dirty="0"/>
          </a:p>
        </p:txBody>
      </p:sp>
    </p:spTree>
    <p:extLst>
      <p:ext uri="{BB962C8B-B14F-4D97-AF65-F5344CB8AC3E}">
        <p14:creationId xmlns:p14="http://schemas.microsoft.com/office/powerpoint/2010/main" val="13588336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2" name="click.wav"/>
          </p:stSnd>
        </p:sndAc>
      </p:transition>
    </mc:Choice>
    <mc:Fallback>
      <p:transition spd="slow">
        <p:fade/>
        <p:sndAc>
          <p:stSnd>
            <p:snd r:embed="rId2" name="click.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283DD9-0528-610D-86FE-ED5B6A68E9ED}"/>
            </a:ext>
          </a:extLst>
        </p:cNvPr>
        <p:cNvGrpSpPr/>
        <p:nvPr/>
      </p:nvGrpSpPr>
      <p:grpSpPr>
        <a:xfrm>
          <a:off x="0" y="0"/>
          <a:ext cx="0" cy="0"/>
          <a:chOff x="0" y="0"/>
          <a:chExt cx="0" cy="0"/>
        </a:xfrm>
      </p:grpSpPr>
      <p:grpSp>
        <p:nvGrpSpPr>
          <p:cNvPr id="10" name="Group 9">
            <a:extLst>
              <a:ext uri="{FF2B5EF4-FFF2-40B4-BE49-F238E27FC236}">
                <a16:creationId xmlns:a16="http://schemas.microsoft.com/office/drawing/2014/main" id="{D40F4C56-D916-EA3B-57B1-1E1B4DA7DFEA}"/>
              </a:ext>
            </a:extLst>
          </p:cNvPr>
          <p:cNvGrpSpPr/>
          <p:nvPr/>
        </p:nvGrpSpPr>
        <p:grpSpPr>
          <a:xfrm rot="10800000">
            <a:off x="-3913112" y="-315416"/>
            <a:ext cx="7560840" cy="7632848"/>
            <a:chOff x="-3913112" y="-315416"/>
            <a:chExt cx="7560840" cy="7632848"/>
          </a:xfrm>
        </p:grpSpPr>
        <p:sp useBgFill="1">
          <p:nvSpPr>
            <p:cNvPr id="4" name="Flowchart: Summing Junction 3">
              <a:extLst>
                <a:ext uri="{FF2B5EF4-FFF2-40B4-BE49-F238E27FC236}">
                  <a16:creationId xmlns:a16="http://schemas.microsoft.com/office/drawing/2014/main" id="{63ED0B8B-44AA-58DF-4F43-9FD7A18775CD}"/>
                </a:ext>
              </a:extLst>
            </p:cNvPr>
            <p:cNvSpPr/>
            <p:nvPr/>
          </p:nvSpPr>
          <p:spPr>
            <a:xfrm>
              <a:off x="-3913112" y="-315416"/>
              <a:ext cx="7560840" cy="7632848"/>
            </a:xfrm>
            <a:prstGeom prst="flowChartSummingJunction">
              <a:avLst/>
            </a:prstGeom>
            <a:effectLst>
              <a:outerShdw blurRad="152400" dist="50800" dir="5400000" sx="103000" sy="103000" algn="ctr" rotWithShape="0">
                <a:srgbClr val="000000">
                  <a:alpha val="4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5" name="TextBox 4">
              <a:extLst>
                <a:ext uri="{FF2B5EF4-FFF2-40B4-BE49-F238E27FC236}">
                  <a16:creationId xmlns:a16="http://schemas.microsoft.com/office/drawing/2014/main" id="{77ED7046-6E89-8925-E750-C0AC3642DC13}"/>
                </a:ext>
              </a:extLst>
            </p:cNvPr>
            <p:cNvSpPr txBox="1"/>
            <p:nvPr/>
          </p:nvSpPr>
          <p:spPr>
            <a:xfrm>
              <a:off x="-927640" y="692106"/>
              <a:ext cx="1872208" cy="400110"/>
            </a:xfrm>
            <a:prstGeom prst="rect">
              <a:avLst/>
            </a:prstGeom>
            <a:noFill/>
          </p:spPr>
          <p:txBody>
            <a:bodyPr wrap="square" rtlCol="0">
              <a:spAutoFit/>
            </a:bodyPr>
            <a:lstStyle/>
            <a:p>
              <a:r>
                <a:rPr lang="en-US" sz="2000" b="1" u="sng" dirty="0">
                  <a:solidFill>
                    <a:srgbClr val="FFFF00"/>
                  </a:solidFill>
                </a:rPr>
                <a:t>Polymorphism</a:t>
              </a:r>
              <a:endParaRPr lang="en-AE" sz="2000" b="1" u="sng" dirty="0">
                <a:solidFill>
                  <a:srgbClr val="FFFF00"/>
                </a:solidFill>
              </a:endParaRPr>
            </a:p>
          </p:txBody>
        </p:sp>
        <p:sp>
          <p:nvSpPr>
            <p:cNvPr id="6" name="TextBox 5">
              <a:extLst>
                <a:ext uri="{FF2B5EF4-FFF2-40B4-BE49-F238E27FC236}">
                  <a16:creationId xmlns:a16="http://schemas.microsoft.com/office/drawing/2014/main" id="{21030E7D-2FBC-01C0-DE6B-4D5E0EF0D076}"/>
                </a:ext>
              </a:extLst>
            </p:cNvPr>
            <p:cNvSpPr txBox="1"/>
            <p:nvPr/>
          </p:nvSpPr>
          <p:spPr>
            <a:xfrm rot="5400000">
              <a:off x="1384122" y="3516977"/>
              <a:ext cx="1872208" cy="400110"/>
            </a:xfrm>
            <a:prstGeom prst="rect">
              <a:avLst/>
            </a:prstGeom>
            <a:noFill/>
          </p:spPr>
          <p:txBody>
            <a:bodyPr wrap="square" rtlCol="0">
              <a:spAutoFit/>
            </a:bodyPr>
            <a:lstStyle/>
            <a:p>
              <a:r>
                <a:rPr lang="en-US" sz="2000" b="1" u="sng" dirty="0">
                  <a:solidFill>
                    <a:schemeClr val="accent5">
                      <a:lumMod val="75000"/>
                    </a:schemeClr>
                  </a:solidFill>
                </a:rPr>
                <a:t>Abstraction</a:t>
              </a:r>
              <a:endParaRPr lang="en-AE" sz="2000" b="1" u="sng" dirty="0">
                <a:solidFill>
                  <a:schemeClr val="accent5">
                    <a:lumMod val="75000"/>
                  </a:schemeClr>
                </a:solidFill>
              </a:endParaRPr>
            </a:p>
          </p:txBody>
        </p:sp>
        <p:sp>
          <p:nvSpPr>
            <p:cNvPr id="7" name="TextBox 6">
              <a:extLst>
                <a:ext uri="{FF2B5EF4-FFF2-40B4-BE49-F238E27FC236}">
                  <a16:creationId xmlns:a16="http://schemas.microsoft.com/office/drawing/2014/main" id="{10C98E79-43A6-43E4-0BD7-2B6979A2F31A}"/>
                </a:ext>
              </a:extLst>
            </p:cNvPr>
            <p:cNvSpPr txBox="1"/>
            <p:nvPr/>
          </p:nvSpPr>
          <p:spPr>
            <a:xfrm rot="10800000">
              <a:off x="-1059504" y="5843039"/>
              <a:ext cx="1872208" cy="400110"/>
            </a:xfrm>
            <a:prstGeom prst="rect">
              <a:avLst/>
            </a:prstGeom>
            <a:noFill/>
          </p:spPr>
          <p:txBody>
            <a:bodyPr wrap="square" rtlCol="0">
              <a:spAutoFit/>
            </a:bodyPr>
            <a:lstStyle/>
            <a:p>
              <a:r>
                <a:rPr lang="en-US" sz="2000" b="1" u="sng" dirty="0">
                  <a:solidFill>
                    <a:srgbClr val="00B0F0"/>
                  </a:solidFill>
                </a:rPr>
                <a:t>Inheritance</a:t>
              </a:r>
              <a:endParaRPr lang="en-AE" sz="2000" b="1" u="sng" dirty="0">
                <a:solidFill>
                  <a:srgbClr val="00B0F0"/>
                </a:solidFill>
              </a:endParaRPr>
            </a:p>
          </p:txBody>
        </p:sp>
        <p:sp>
          <p:nvSpPr>
            <p:cNvPr id="8" name="TextBox 7">
              <a:extLst>
                <a:ext uri="{FF2B5EF4-FFF2-40B4-BE49-F238E27FC236}">
                  <a16:creationId xmlns:a16="http://schemas.microsoft.com/office/drawing/2014/main" id="{76067EB6-3FE9-01A1-7CFE-BA7D0B300F53}"/>
                </a:ext>
              </a:extLst>
            </p:cNvPr>
            <p:cNvSpPr txBox="1"/>
            <p:nvPr/>
          </p:nvSpPr>
          <p:spPr>
            <a:xfrm rot="16200000">
              <a:off x="-3409056" y="3516977"/>
              <a:ext cx="1872208" cy="400110"/>
            </a:xfrm>
            <a:prstGeom prst="rect">
              <a:avLst/>
            </a:prstGeom>
            <a:noFill/>
          </p:spPr>
          <p:txBody>
            <a:bodyPr wrap="square" rtlCol="0">
              <a:spAutoFit/>
            </a:bodyPr>
            <a:lstStyle/>
            <a:p>
              <a:r>
                <a:rPr lang="en-US" sz="2000" b="1" u="sng" dirty="0">
                  <a:solidFill>
                    <a:srgbClr val="92D050"/>
                  </a:solidFill>
                </a:rPr>
                <a:t>Encapsulation</a:t>
              </a:r>
              <a:endParaRPr lang="en-AE" sz="2000" b="1" u="sng" dirty="0">
                <a:solidFill>
                  <a:srgbClr val="92D050"/>
                </a:solidFill>
              </a:endParaRPr>
            </a:p>
          </p:txBody>
        </p:sp>
      </p:grpSp>
      <p:sp>
        <p:nvSpPr>
          <p:cNvPr id="9" name="Flowchart: Connector 8">
            <a:extLst>
              <a:ext uri="{FF2B5EF4-FFF2-40B4-BE49-F238E27FC236}">
                <a16:creationId xmlns:a16="http://schemas.microsoft.com/office/drawing/2014/main" id="{4A789BB3-692D-732C-9CF7-4A442BDBD650}"/>
              </a:ext>
            </a:extLst>
          </p:cNvPr>
          <p:cNvSpPr/>
          <p:nvPr/>
        </p:nvSpPr>
        <p:spPr>
          <a:xfrm rot="5400000">
            <a:off x="-1239524" y="2420888"/>
            <a:ext cx="2232248" cy="2376264"/>
          </a:xfrm>
          <a:prstGeom prst="flowChartConnector">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blipFill>
                <a:blip r:embed="rId3"/>
                <a:tile tx="0" ty="0" sx="100000" sy="100000" flip="none" algn="tl"/>
              </a:blipFill>
              <a:effectLst>
                <a:outerShdw blurRad="152400" dist="50800" dir="5400000" sx="103000" sy="103000" algn="ctr" rotWithShape="0">
                  <a:srgbClr val="000000">
                    <a:alpha val="40000"/>
                  </a:srgbClr>
                </a:outerShdw>
              </a:effectLst>
            </a:endParaRPr>
          </a:p>
        </p:txBody>
      </p:sp>
      <p:sp>
        <p:nvSpPr>
          <p:cNvPr id="2" name="TextBox 1">
            <a:extLst>
              <a:ext uri="{FF2B5EF4-FFF2-40B4-BE49-F238E27FC236}">
                <a16:creationId xmlns:a16="http://schemas.microsoft.com/office/drawing/2014/main" id="{6BE9A714-5969-D62E-EA7E-8CAD0210B3C3}"/>
              </a:ext>
            </a:extLst>
          </p:cNvPr>
          <p:cNvSpPr txBox="1"/>
          <p:nvPr/>
        </p:nvSpPr>
        <p:spPr>
          <a:xfrm>
            <a:off x="4007768" y="332656"/>
            <a:ext cx="7848872" cy="175432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The </a:t>
            </a:r>
            <a:r>
              <a:rPr kumimoji="0" lang="en-US" altLang="en-US" sz="1800" b="0" i="0" u="none" strike="noStrike" cap="none" normalizeH="0" baseline="0">
                <a:ln>
                  <a:noFill/>
                </a:ln>
                <a:solidFill>
                  <a:schemeClr val="tx1"/>
                </a:solidFill>
                <a:effectLst/>
                <a:latin typeface="Arial Unicode MS"/>
              </a:rPr>
              <a:t>Course</a:t>
            </a:r>
            <a:r>
              <a:rPr kumimoji="0" lang="en-US" altLang="en-US" sz="1800" b="0" i="0" u="none" strike="noStrike" cap="none" normalizeH="0" baseline="0">
                <a:ln>
                  <a:noFill/>
                </a:ln>
                <a:solidFill>
                  <a:schemeClr val="tx1"/>
                </a:solidFill>
                <a:effectLst/>
              </a:rPr>
              <a:t> class encapsulates data such as </a:t>
            </a:r>
            <a:r>
              <a:rPr kumimoji="0" lang="en-US" altLang="en-US" sz="1800" b="0" i="0" u="none" strike="noStrike" cap="none" normalizeH="0" baseline="0">
                <a:ln>
                  <a:noFill/>
                </a:ln>
                <a:solidFill>
                  <a:schemeClr val="tx1"/>
                </a:solidFill>
                <a:effectLst/>
                <a:latin typeface="Arial Unicode MS"/>
              </a:rPr>
              <a:t>courseName</a:t>
            </a:r>
            <a:r>
              <a:rPr kumimoji="0" lang="en-US" altLang="en-US" sz="1800" b="0" i="0" u="none" strike="noStrike" cap="none" normalizeH="0" baseline="0">
                <a:ln>
                  <a:noFill/>
                </a:ln>
                <a:solidFill>
                  <a:schemeClr val="tx1"/>
                </a:solidFill>
                <a:effectLst/>
              </a:rPr>
              <a:t>, </a:t>
            </a:r>
            <a:r>
              <a:rPr kumimoji="0" lang="en-US" altLang="en-US" sz="1800" b="0" i="0" u="none" strike="noStrike" cap="none" normalizeH="0" baseline="0">
                <a:ln>
                  <a:noFill/>
                </a:ln>
                <a:solidFill>
                  <a:schemeClr val="tx1"/>
                </a:solidFill>
                <a:effectLst/>
                <a:latin typeface="Arial Unicode MS"/>
              </a:rPr>
              <a:t>courseCode</a:t>
            </a:r>
            <a:r>
              <a:rPr kumimoji="0" lang="en-US" altLang="en-US" sz="1800" b="0" i="0" u="none" strike="noStrike" cap="none" normalizeH="0" baseline="0">
                <a:ln>
                  <a:noFill/>
                </a:ln>
                <a:solidFill>
                  <a:schemeClr val="tx1"/>
                </a:solidFill>
                <a:effectLst/>
              </a:rPr>
              <a:t>, </a:t>
            </a:r>
            <a:r>
              <a:rPr kumimoji="0" lang="en-US" altLang="en-US" sz="1800" b="0" i="0" u="none" strike="noStrike" cap="none" normalizeH="0" baseline="0">
                <a:ln>
                  <a:noFill/>
                </a:ln>
                <a:solidFill>
                  <a:schemeClr val="tx1"/>
                </a:solidFill>
                <a:effectLst/>
                <a:latin typeface="Arial Unicode MS"/>
              </a:rPr>
              <a:t>creditHours</a:t>
            </a:r>
            <a:r>
              <a:rPr kumimoji="0" lang="en-US" altLang="en-US" sz="1800" b="0" i="0" u="none" strike="noStrike" cap="none" normalizeH="0" baseline="0">
                <a:ln>
                  <a:noFill/>
                </a:ln>
                <a:solidFill>
                  <a:schemeClr val="tx1"/>
                </a:solidFill>
                <a:effectLst/>
              </a:rPr>
              <a:t>, and </a:t>
            </a:r>
            <a:r>
              <a:rPr kumimoji="0" lang="en-US" altLang="en-US" sz="1800" b="0" i="0" u="none" strike="noStrike" cap="none" normalizeH="0" baseline="0">
                <a:ln>
                  <a:noFill/>
                </a:ln>
                <a:solidFill>
                  <a:schemeClr val="tx1"/>
                </a:solidFill>
                <a:effectLst/>
                <a:latin typeface="Arial Unicode MS"/>
              </a:rPr>
              <a:t>instructorName</a:t>
            </a:r>
            <a:r>
              <a:rPr kumimoji="0" lang="en-US" altLang="en-US" sz="1800" b="0" i="0" u="none" strike="noStrike" cap="none" normalizeH="0" baseline="0">
                <a:ln>
                  <a:noFill/>
                </a:ln>
                <a:solidFill>
                  <a:schemeClr val="tx1"/>
                </a:solidFill>
                <a:effectLst/>
              </a:rPr>
              <a:t>. These attributes are private, meaning they cannot be directly accessed from outside the class.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The class provides public methods like </a:t>
            </a:r>
            <a:r>
              <a:rPr kumimoji="0" lang="en-US" altLang="en-US" sz="1800" b="0" i="0" u="none" strike="noStrike" cap="none" normalizeH="0" baseline="0">
                <a:ln>
                  <a:noFill/>
                </a:ln>
                <a:solidFill>
                  <a:schemeClr val="tx1"/>
                </a:solidFill>
                <a:effectLst/>
                <a:latin typeface="Arial Unicode MS"/>
              </a:rPr>
              <a:t>input()</a:t>
            </a:r>
            <a:r>
              <a:rPr kumimoji="0" lang="en-US" altLang="en-US" sz="1800" b="0" i="0" u="none" strike="noStrike" cap="none" normalizeH="0" baseline="0">
                <a:ln>
                  <a:noFill/>
                </a:ln>
                <a:solidFill>
                  <a:schemeClr val="tx1"/>
                </a:solidFill>
                <a:effectLst/>
              </a:rPr>
              <a:t>, </a:t>
            </a:r>
            <a:r>
              <a:rPr kumimoji="0" lang="en-US" altLang="en-US" sz="1800" b="0" i="0" u="none" strike="noStrike" cap="none" normalizeH="0" baseline="0">
                <a:ln>
                  <a:noFill/>
                </a:ln>
                <a:solidFill>
                  <a:schemeClr val="tx1"/>
                </a:solidFill>
                <a:effectLst/>
                <a:latin typeface="Arial Unicode MS"/>
              </a:rPr>
              <a:t>updateInfo()</a:t>
            </a:r>
            <a:r>
              <a:rPr kumimoji="0" lang="en-US" altLang="en-US" sz="1800" b="0" i="0" u="none" strike="noStrike" cap="none" normalizeH="0" baseline="0">
                <a:ln>
                  <a:noFill/>
                </a:ln>
                <a:solidFill>
                  <a:schemeClr val="tx1"/>
                </a:solidFill>
                <a:effectLst/>
              </a:rPr>
              <a:t>, and </a:t>
            </a:r>
            <a:r>
              <a:rPr kumimoji="0" lang="en-US" altLang="en-US" sz="1800" b="0" i="0" u="none" strike="noStrike" cap="none" normalizeH="0" baseline="0">
                <a:ln>
                  <a:noFill/>
                </a:ln>
                <a:solidFill>
                  <a:schemeClr val="tx1"/>
                </a:solidFill>
                <a:effectLst/>
                <a:latin typeface="Arial Unicode MS"/>
              </a:rPr>
              <a:t>display()</a:t>
            </a:r>
            <a:r>
              <a:rPr kumimoji="0" lang="en-US" altLang="en-US" sz="1800" b="0" i="0" u="none" strike="noStrike" cap="none" normalizeH="0" baseline="0">
                <a:ln>
                  <a:noFill/>
                </a:ln>
                <a:solidFill>
                  <a:schemeClr val="tx1"/>
                </a:solidFill>
                <a:effectLst/>
              </a:rPr>
              <a:t> to interact with the encapsulated data, ensuring that the data is accessed and modified in a controlled way.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a:extLst>
              <a:ext uri="{FF2B5EF4-FFF2-40B4-BE49-F238E27FC236}">
                <a16:creationId xmlns:a16="http://schemas.microsoft.com/office/drawing/2014/main" id="{5E0E7192-E86A-80B2-D30C-6CE3E2D81D08}"/>
              </a:ext>
            </a:extLst>
          </p:cNvPr>
          <p:cNvSpPr/>
          <p:nvPr/>
        </p:nvSpPr>
        <p:spPr>
          <a:xfrm>
            <a:off x="4151784" y="2086982"/>
            <a:ext cx="8064895" cy="47263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900" dirty="0"/>
              <a:t>class Course {</a:t>
            </a:r>
          </a:p>
          <a:p>
            <a:r>
              <a:rPr lang="en-US" sz="900" dirty="0"/>
              <a:t>private:</a:t>
            </a:r>
          </a:p>
          <a:p>
            <a:r>
              <a:rPr lang="en-US" sz="900" dirty="0"/>
              <a:t>    string </a:t>
            </a:r>
            <a:r>
              <a:rPr lang="en-US" sz="900" dirty="0" err="1"/>
              <a:t>courseName</a:t>
            </a:r>
            <a:r>
              <a:rPr lang="en-US" sz="900" dirty="0"/>
              <a:t>;  // Private attribute</a:t>
            </a:r>
          </a:p>
          <a:p>
            <a:r>
              <a:rPr lang="en-US" sz="900" dirty="0"/>
              <a:t>    string </a:t>
            </a:r>
            <a:r>
              <a:rPr lang="en-US" sz="900" dirty="0" err="1"/>
              <a:t>courseCode</a:t>
            </a:r>
            <a:r>
              <a:rPr lang="en-US" sz="900" dirty="0"/>
              <a:t>;</a:t>
            </a:r>
          </a:p>
          <a:p>
            <a:r>
              <a:rPr lang="en-US" sz="900" dirty="0"/>
              <a:t>    int </a:t>
            </a:r>
            <a:r>
              <a:rPr lang="en-US" sz="900" dirty="0" err="1"/>
              <a:t>creditHours</a:t>
            </a:r>
            <a:r>
              <a:rPr lang="en-US" sz="900" dirty="0"/>
              <a:t>;</a:t>
            </a:r>
          </a:p>
          <a:p>
            <a:r>
              <a:rPr lang="en-US" sz="900" dirty="0"/>
              <a:t>    string </a:t>
            </a:r>
            <a:r>
              <a:rPr lang="en-US" sz="900" dirty="0" err="1"/>
              <a:t>instructorName</a:t>
            </a:r>
            <a:r>
              <a:rPr lang="en-US" sz="900" dirty="0"/>
              <a:t>;</a:t>
            </a:r>
          </a:p>
          <a:p>
            <a:endParaRPr lang="en-US" sz="900" dirty="0"/>
          </a:p>
          <a:p>
            <a:r>
              <a:rPr lang="en-US" sz="900" dirty="0"/>
              <a:t>public:</a:t>
            </a:r>
          </a:p>
          <a:p>
            <a:r>
              <a:rPr lang="en-US" sz="900" dirty="0"/>
              <a:t>    // Public methods to access and manipulate data</a:t>
            </a:r>
          </a:p>
          <a:p>
            <a:r>
              <a:rPr lang="en-US" sz="900" dirty="0"/>
              <a:t>    void input() {</a:t>
            </a:r>
          </a:p>
          <a:p>
            <a:r>
              <a:rPr lang="en-US" sz="900" dirty="0"/>
              <a:t>        </a:t>
            </a:r>
            <a:r>
              <a:rPr lang="en-US" sz="900" dirty="0" err="1"/>
              <a:t>cin.ignore</a:t>
            </a:r>
            <a:r>
              <a:rPr lang="en-US" sz="900" dirty="0"/>
              <a:t>();</a:t>
            </a:r>
          </a:p>
          <a:p>
            <a:r>
              <a:rPr lang="en-US" sz="900" dirty="0"/>
              <a:t>        </a:t>
            </a:r>
            <a:r>
              <a:rPr lang="en-US" sz="900" dirty="0" err="1"/>
              <a:t>cout</a:t>
            </a:r>
            <a:r>
              <a:rPr lang="en-US" sz="900" dirty="0"/>
              <a:t> &lt;&lt; "Enter Course Name: ";</a:t>
            </a:r>
          </a:p>
          <a:p>
            <a:r>
              <a:rPr lang="en-US" sz="900" dirty="0"/>
              <a:t>        </a:t>
            </a:r>
            <a:r>
              <a:rPr lang="en-US" sz="900" dirty="0" err="1"/>
              <a:t>getline</a:t>
            </a:r>
            <a:r>
              <a:rPr lang="en-US" sz="900" dirty="0"/>
              <a:t>(</a:t>
            </a:r>
            <a:r>
              <a:rPr lang="en-US" sz="900" dirty="0" err="1"/>
              <a:t>cin</a:t>
            </a:r>
            <a:r>
              <a:rPr lang="en-US" sz="900" dirty="0"/>
              <a:t>, </a:t>
            </a:r>
            <a:r>
              <a:rPr lang="en-US" sz="900" dirty="0" err="1"/>
              <a:t>courseName</a:t>
            </a:r>
            <a:r>
              <a:rPr lang="en-US" sz="900" dirty="0"/>
              <a:t>);</a:t>
            </a:r>
          </a:p>
          <a:p>
            <a:endParaRPr lang="en-US" sz="900" dirty="0"/>
          </a:p>
          <a:p>
            <a:r>
              <a:rPr lang="en-US" sz="900" dirty="0"/>
              <a:t>        </a:t>
            </a:r>
            <a:r>
              <a:rPr lang="en-US" sz="900" dirty="0" err="1"/>
              <a:t>cout</a:t>
            </a:r>
            <a:r>
              <a:rPr lang="en-US" sz="900" dirty="0"/>
              <a:t> &lt;&lt; "Enter Course Code: ";</a:t>
            </a:r>
          </a:p>
          <a:p>
            <a:r>
              <a:rPr lang="en-US" sz="900" dirty="0"/>
              <a:t>        </a:t>
            </a:r>
            <a:r>
              <a:rPr lang="en-US" sz="900" dirty="0" err="1"/>
              <a:t>getline</a:t>
            </a:r>
            <a:r>
              <a:rPr lang="en-US" sz="900" dirty="0"/>
              <a:t>(</a:t>
            </a:r>
            <a:r>
              <a:rPr lang="en-US" sz="900" dirty="0" err="1"/>
              <a:t>cin</a:t>
            </a:r>
            <a:r>
              <a:rPr lang="en-US" sz="900" dirty="0"/>
              <a:t>, </a:t>
            </a:r>
            <a:r>
              <a:rPr lang="en-US" sz="900" dirty="0" err="1"/>
              <a:t>courseCode</a:t>
            </a:r>
            <a:r>
              <a:rPr lang="en-US" sz="900" dirty="0"/>
              <a:t>);</a:t>
            </a:r>
          </a:p>
          <a:p>
            <a:endParaRPr lang="en-US" sz="900" dirty="0"/>
          </a:p>
          <a:p>
            <a:r>
              <a:rPr lang="en-US" sz="900" dirty="0"/>
              <a:t>        </a:t>
            </a:r>
            <a:r>
              <a:rPr lang="en-US" sz="900" dirty="0" err="1"/>
              <a:t>cout</a:t>
            </a:r>
            <a:r>
              <a:rPr lang="en-US" sz="900" dirty="0"/>
              <a:t> &lt;&lt; "Enter Credit Hours: ";</a:t>
            </a:r>
          </a:p>
          <a:p>
            <a:r>
              <a:rPr lang="en-US" sz="900" dirty="0"/>
              <a:t>        </a:t>
            </a:r>
            <a:r>
              <a:rPr lang="en-US" sz="900" dirty="0" err="1"/>
              <a:t>cin</a:t>
            </a:r>
            <a:r>
              <a:rPr lang="en-US" sz="900" dirty="0"/>
              <a:t> &gt;&gt; </a:t>
            </a:r>
            <a:r>
              <a:rPr lang="en-US" sz="900" dirty="0" err="1"/>
              <a:t>creditHours</a:t>
            </a:r>
            <a:r>
              <a:rPr lang="en-US" sz="900" dirty="0"/>
              <a:t>;</a:t>
            </a:r>
          </a:p>
          <a:p>
            <a:r>
              <a:rPr lang="en-US" sz="900" dirty="0"/>
              <a:t>        </a:t>
            </a:r>
            <a:r>
              <a:rPr lang="en-US" sz="900" dirty="0" err="1"/>
              <a:t>cin.ignore</a:t>
            </a:r>
            <a:r>
              <a:rPr lang="en-US" sz="900" dirty="0"/>
              <a:t>();</a:t>
            </a:r>
          </a:p>
          <a:p>
            <a:endParaRPr lang="en-US" sz="900" dirty="0"/>
          </a:p>
          <a:p>
            <a:r>
              <a:rPr lang="en-US" sz="900" dirty="0"/>
              <a:t>        </a:t>
            </a:r>
            <a:r>
              <a:rPr lang="en-US" sz="900" dirty="0" err="1"/>
              <a:t>cout</a:t>
            </a:r>
            <a:r>
              <a:rPr lang="en-US" sz="900" dirty="0"/>
              <a:t> &lt;&lt; "Enter Instructor Name: ";</a:t>
            </a:r>
          </a:p>
          <a:p>
            <a:r>
              <a:rPr lang="en-US" sz="900" dirty="0"/>
              <a:t>        </a:t>
            </a:r>
            <a:r>
              <a:rPr lang="en-US" sz="900" dirty="0" err="1"/>
              <a:t>getline</a:t>
            </a:r>
            <a:r>
              <a:rPr lang="en-US" sz="900" dirty="0"/>
              <a:t>(</a:t>
            </a:r>
            <a:r>
              <a:rPr lang="en-US" sz="900" dirty="0" err="1"/>
              <a:t>cin</a:t>
            </a:r>
            <a:r>
              <a:rPr lang="en-US" sz="900" dirty="0"/>
              <a:t>, </a:t>
            </a:r>
            <a:r>
              <a:rPr lang="en-US" sz="900" dirty="0" err="1"/>
              <a:t>instructorName</a:t>
            </a:r>
            <a:r>
              <a:rPr lang="en-US" sz="900" dirty="0"/>
              <a:t>);</a:t>
            </a:r>
          </a:p>
          <a:p>
            <a:r>
              <a:rPr lang="en-US" sz="900" dirty="0"/>
              <a:t>    }</a:t>
            </a:r>
          </a:p>
          <a:p>
            <a:endParaRPr lang="en-US" sz="900" dirty="0"/>
          </a:p>
          <a:p>
            <a:r>
              <a:rPr lang="en-US" sz="900" dirty="0"/>
              <a:t>    void display() const {</a:t>
            </a:r>
          </a:p>
          <a:p>
            <a:r>
              <a:rPr lang="en-US" sz="900" dirty="0"/>
              <a:t>        </a:t>
            </a:r>
            <a:r>
              <a:rPr lang="en-US" sz="900" dirty="0" err="1"/>
              <a:t>cout</a:t>
            </a:r>
            <a:r>
              <a:rPr lang="en-US" sz="900" dirty="0"/>
              <a:t> &lt;&lt; "Course Name: " &lt;&lt; </a:t>
            </a:r>
            <a:r>
              <a:rPr lang="en-US" sz="900" dirty="0" err="1"/>
              <a:t>courseName</a:t>
            </a:r>
            <a:r>
              <a:rPr lang="en-US" sz="900" dirty="0"/>
              <a:t> &lt;&lt; </a:t>
            </a:r>
            <a:r>
              <a:rPr lang="en-US" sz="900" dirty="0" err="1"/>
              <a:t>endl</a:t>
            </a:r>
            <a:r>
              <a:rPr lang="en-US" sz="900" dirty="0"/>
              <a:t>;</a:t>
            </a:r>
          </a:p>
          <a:p>
            <a:r>
              <a:rPr lang="en-US" sz="900" dirty="0"/>
              <a:t>        </a:t>
            </a:r>
            <a:r>
              <a:rPr lang="en-US" sz="900" dirty="0" err="1"/>
              <a:t>cout</a:t>
            </a:r>
            <a:r>
              <a:rPr lang="en-US" sz="900" dirty="0"/>
              <a:t> &lt;&lt; "Course Code: " &lt;&lt; </a:t>
            </a:r>
            <a:r>
              <a:rPr lang="en-US" sz="900" dirty="0" err="1"/>
              <a:t>courseCode</a:t>
            </a:r>
            <a:r>
              <a:rPr lang="en-US" sz="900" dirty="0"/>
              <a:t> &lt;&lt; </a:t>
            </a:r>
            <a:r>
              <a:rPr lang="en-US" sz="900" dirty="0" err="1"/>
              <a:t>endl</a:t>
            </a:r>
            <a:r>
              <a:rPr lang="en-US" sz="900" dirty="0"/>
              <a:t>;</a:t>
            </a:r>
          </a:p>
          <a:p>
            <a:r>
              <a:rPr lang="en-US" sz="900" dirty="0"/>
              <a:t>        </a:t>
            </a:r>
            <a:r>
              <a:rPr lang="en-US" sz="900" dirty="0" err="1"/>
              <a:t>cout</a:t>
            </a:r>
            <a:r>
              <a:rPr lang="en-US" sz="900" dirty="0"/>
              <a:t> &lt;&lt; "Credit Hours: " &lt;&lt; </a:t>
            </a:r>
            <a:r>
              <a:rPr lang="en-US" sz="900" dirty="0" err="1"/>
              <a:t>creditHours</a:t>
            </a:r>
            <a:r>
              <a:rPr lang="en-US" sz="900" dirty="0"/>
              <a:t> &lt;&lt; </a:t>
            </a:r>
            <a:r>
              <a:rPr lang="en-US" sz="900" dirty="0" err="1"/>
              <a:t>endl</a:t>
            </a:r>
            <a:r>
              <a:rPr lang="en-US" sz="900" dirty="0"/>
              <a:t>;</a:t>
            </a:r>
          </a:p>
          <a:p>
            <a:r>
              <a:rPr lang="en-US" sz="900" dirty="0"/>
              <a:t>        </a:t>
            </a:r>
            <a:r>
              <a:rPr lang="en-US" sz="900" dirty="0" err="1"/>
              <a:t>cout</a:t>
            </a:r>
            <a:r>
              <a:rPr lang="en-US" sz="900" dirty="0"/>
              <a:t> &lt;&lt; "Instructor: " &lt;&lt; </a:t>
            </a:r>
            <a:r>
              <a:rPr lang="en-US" sz="900" dirty="0" err="1"/>
              <a:t>instructorName</a:t>
            </a:r>
            <a:r>
              <a:rPr lang="en-US" sz="900" dirty="0"/>
              <a:t> &lt;&lt; </a:t>
            </a:r>
            <a:r>
              <a:rPr lang="en-US" sz="900" dirty="0" err="1"/>
              <a:t>endl</a:t>
            </a:r>
            <a:r>
              <a:rPr lang="en-US" sz="900" dirty="0"/>
              <a:t>;</a:t>
            </a:r>
          </a:p>
          <a:p>
            <a:r>
              <a:rPr lang="en-US" sz="900" dirty="0"/>
              <a:t>        </a:t>
            </a:r>
            <a:r>
              <a:rPr lang="en-US" sz="900" dirty="0" err="1"/>
              <a:t>cout</a:t>
            </a:r>
            <a:r>
              <a:rPr lang="en-US" sz="900" dirty="0"/>
              <a:t> &lt;&lt; "------------------------" &lt;&lt; </a:t>
            </a:r>
            <a:r>
              <a:rPr lang="en-US" sz="900" dirty="0" err="1"/>
              <a:t>endl</a:t>
            </a:r>
            <a:r>
              <a:rPr lang="en-US" sz="900" dirty="0"/>
              <a:t>;</a:t>
            </a:r>
          </a:p>
          <a:p>
            <a:r>
              <a:rPr lang="en-US" sz="900" dirty="0"/>
              <a:t>    }</a:t>
            </a:r>
          </a:p>
          <a:p>
            <a:r>
              <a:rPr lang="en-US" sz="900" dirty="0"/>
              <a:t>};</a:t>
            </a:r>
          </a:p>
        </p:txBody>
      </p:sp>
    </p:spTree>
    <p:extLst>
      <p:ext uri="{BB962C8B-B14F-4D97-AF65-F5344CB8AC3E}">
        <p14:creationId xmlns:p14="http://schemas.microsoft.com/office/powerpoint/2010/main" val="12104222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2" name="click.wav"/>
          </p:stSnd>
        </p:sndAc>
      </p:transition>
    </mc:Choice>
    <mc:Fallback>
      <p:transition spd="slow">
        <p:fade/>
        <p:sndAc>
          <p:stSnd>
            <p:snd r:embed="rId2" name="click.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7F8326-D196-B59B-CCDE-01348AF45022}"/>
            </a:ext>
          </a:extLst>
        </p:cNvPr>
        <p:cNvGrpSpPr/>
        <p:nvPr/>
      </p:nvGrpSpPr>
      <p:grpSpPr>
        <a:xfrm>
          <a:off x="0" y="0"/>
          <a:ext cx="0" cy="0"/>
          <a:chOff x="0" y="0"/>
          <a:chExt cx="0" cy="0"/>
        </a:xfrm>
      </p:grpSpPr>
      <p:grpSp>
        <p:nvGrpSpPr>
          <p:cNvPr id="10" name="Group 9">
            <a:extLst>
              <a:ext uri="{FF2B5EF4-FFF2-40B4-BE49-F238E27FC236}">
                <a16:creationId xmlns:a16="http://schemas.microsoft.com/office/drawing/2014/main" id="{511E61F0-8E57-C016-BF86-A0DAB369FAF1}"/>
              </a:ext>
            </a:extLst>
          </p:cNvPr>
          <p:cNvGrpSpPr/>
          <p:nvPr/>
        </p:nvGrpSpPr>
        <p:grpSpPr>
          <a:xfrm rot="16200000">
            <a:off x="-3913112" y="-315416"/>
            <a:ext cx="7560840" cy="7632848"/>
            <a:chOff x="-3913112" y="-315416"/>
            <a:chExt cx="7560840" cy="7632848"/>
          </a:xfrm>
        </p:grpSpPr>
        <p:sp useBgFill="1">
          <p:nvSpPr>
            <p:cNvPr id="4" name="Flowchart: Summing Junction 3">
              <a:extLst>
                <a:ext uri="{FF2B5EF4-FFF2-40B4-BE49-F238E27FC236}">
                  <a16:creationId xmlns:a16="http://schemas.microsoft.com/office/drawing/2014/main" id="{374B0777-D502-48CE-A0D4-A5F261C95CE9}"/>
                </a:ext>
              </a:extLst>
            </p:cNvPr>
            <p:cNvSpPr/>
            <p:nvPr/>
          </p:nvSpPr>
          <p:spPr>
            <a:xfrm>
              <a:off x="-3913112" y="-315416"/>
              <a:ext cx="7560840" cy="7632848"/>
            </a:xfrm>
            <a:prstGeom prst="flowChartSummingJunction">
              <a:avLst/>
            </a:prstGeom>
            <a:effectLst>
              <a:outerShdw blurRad="152400" dist="50800" dir="5400000" sx="103000" sy="103000" algn="ctr" rotWithShape="0">
                <a:srgbClr val="000000">
                  <a:alpha val="4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5" name="TextBox 4">
              <a:extLst>
                <a:ext uri="{FF2B5EF4-FFF2-40B4-BE49-F238E27FC236}">
                  <a16:creationId xmlns:a16="http://schemas.microsoft.com/office/drawing/2014/main" id="{7EAF8E2B-14FF-F0BD-F345-EA29E9028D25}"/>
                </a:ext>
              </a:extLst>
            </p:cNvPr>
            <p:cNvSpPr txBox="1"/>
            <p:nvPr/>
          </p:nvSpPr>
          <p:spPr>
            <a:xfrm>
              <a:off x="-927640" y="692106"/>
              <a:ext cx="1872208" cy="400110"/>
            </a:xfrm>
            <a:prstGeom prst="rect">
              <a:avLst/>
            </a:prstGeom>
            <a:noFill/>
          </p:spPr>
          <p:txBody>
            <a:bodyPr wrap="square" rtlCol="0">
              <a:spAutoFit/>
            </a:bodyPr>
            <a:lstStyle/>
            <a:p>
              <a:r>
                <a:rPr lang="en-US" sz="2000" b="1" u="sng" dirty="0">
                  <a:solidFill>
                    <a:srgbClr val="FFFF00"/>
                  </a:solidFill>
                </a:rPr>
                <a:t>Polymorphism</a:t>
              </a:r>
              <a:endParaRPr lang="en-AE" sz="2000" b="1" u="sng" dirty="0">
                <a:solidFill>
                  <a:srgbClr val="FFFF00"/>
                </a:solidFill>
              </a:endParaRPr>
            </a:p>
          </p:txBody>
        </p:sp>
        <p:sp>
          <p:nvSpPr>
            <p:cNvPr id="6" name="TextBox 5">
              <a:extLst>
                <a:ext uri="{FF2B5EF4-FFF2-40B4-BE49-F238E27FC236}">
                  <a16:creationId xmlns:a16="http://schemas.microsoft.com/office/drawing/2014/main" id="{19642848-8F62-9863-B597-3A5E0CE1AFC9}"/>
                </a:ext>
              </a:extLst>
            </p:cNvPr>
            <p:cNvSpPr txBox="1"/>
            <p:nvPr/>
          </p:nvSpPr>
          <p:spPr>
            <a:xfrm rot="5400000">
              <a:off x="1384122" y="3516977"/>
              <a:ext cx="1872208" cy="400110"/>
            </a:xfrm>
            <a:prstGeom prst="rect">
              <a:avLst/>
            </a:prstGeom>
            <a:noFill/>
          </p:spPr>
          <p:txBody>
            <a:bodyPr wrap="square" rtlCol="0">
              <a:spAutoFit/>
            </a:bodyPr>
            <a:lstStyle/>
            <a:p>
              <a:r>
                <a:rPr lang="en-US" sz="2000" b="1" u="sng" dirty="0">
                  <a:solidFill>
                    <a:schemeClr val="accent5">
                      <a:lumMod val="75000"/>
                    </a:schemeClr>
                  </a:solidFill>
                </a:rPr>
                <a:t>Abstraction</a:t>
              </a:r>
              <a:endParaRPr lang="en-AE" sz="2000" b="1" u="sng" dirty="0">
                <a:solidFill>
                  <a:schemeClr val="accent5">
                    <a:lumMod val="75000"/>
                  </a:schemeClr>
                </a:solidFill>
              </a:endParaRPr>
            </a:p>
          </p:txBody>
        </p:sp>
        <p:sp>
          <p:nvSpPr>
            <p:cNvPr id="7" name="TextBox 6">
              <a:extLst>
                <a:ext uri="{FF2B5EF4-FFF2-40B4-BE49-F238E27FC236}">
                  <a16:creationId xmlns:a16="http://schemas.microsoft.com/office/drawing/2014/main" id="{0583FA89-ED91-932D-1EBD-55A6CB691698}"/>
                </a:ext>
              </a:extLst>
            </p:cNvPr>
            <p:cNvSpPr txBox="1"/>
            <p:nvPr/>
          </p:nvSpPr>
          <p:spPr>
            <a:xfrm rot="10800000">
              <a:off x="-1059504" y="5843039"/>
              <a:ext cx="1872208" cy="400110"/>
            </a:xfrm>
            <a:prstGeom prst="rect">
              <a:avLst/>
            </a:prstGeom>
            <a:noFill/>
          </p:spPr>
          <p:txBody>
            <a:bodyPr wrap="square" rtlCol="0">
              <a:spAutoFit/>
            </a:bodyPr>
            <a:lstStyle/>
            <a:p>
              <a:r>
                <a:rPr lang="en-US" sz="2000" b="1" u="sng" dirty="0">
                  <a:solidFill>
                    <a:srgbClr val="00B0F0"/>
                  </a:solidFill>
                </a:rPr>
                <a:t>Inheritance</a:t>
              </a:r>
              <a:endParaRPr lang="en-AE" sz="2000" b="1" u="sng" dirty="0">
                <a:solidFill>
                  <a:srgbClr val="00B0F0"/>
                </a:solidFill>
              </a:endParaRPr>
            </a:p>
          </p:txBody>
        </p:sp>
        <p:sp>
          <p:nvSpPr>
            <p:cNvPr id="8" name="TextBox 7">
              <a:extLst>
                <a:ext uri="{FF2B5EF4-FFF2-40B4-BE49-F238E27FC236}">
                  <a16:creationId xmlns:a16="http://schemas.microsoft.com/office/drawing/2014/main" id="{D582565E-56F1-DAE6-081A-A33FF167CE38}"/>
                </a:ext>
              </a:extLst>
            </p:cNvPr>
            <p:cNvSpPr txBox="1"/>
            <p:nvPr/>
          </p:nvSpPr>
          <p:spPr>
            <a:xfrm rot="16200000">
              <a:off x="-3409056" y="3516977"/>
              <a:ext cx="1872208" cy="400110"/>
            </a:xfrm>
            <a:prstGeom prst="rect">
              <a:avLst/>
            </a:prstGeom>
            <a:noFill/>
          </p:spPr>
          <p:txBody>
            <a:bodyPr wrap="square" rtlCol="0">
              <a:spAutoFit/>
            </a:bodyPr>
            <a:lstStyle/>
            <a:p>
              <a:r>
                <a:rPr lang="en-US" sz="2000" b="1" u="sng" dirty="0">
                  <a:solidFill>
                    <a:srgbClr val="92D050"/>
                  </a:solidFill>
                </a:rPr>
                <a:t>Encapsulation</a:t>
              </a:r>
              <a:endParaRPr lang="en-AE" sz="2000" b="1" u="sng" dirty="0">
                <a:solidFill>
                  <a:srgbClr val="92D050"/>
                </a:solidFill>
              </a:endParaRPr>
            </a:p>
          </p:txBody>
        </p:sp>
      </p:grpSp>
      <p:sp>
        <p:nvSpPr>
          <p:cNvPr id="9" name="Flowchart: Connector 8">
            <a:extLst>
              <a:ext uri="{FF2B5EF4-FFF2-40B4-BE49-F238E27FC236}">
                <a16:creationId xmlns:a16="http://schemas.microsoft.com/office/drawing/2014/main" id="{D777C1D0-CE55-2B2B-902B-053FD1DF6D09}"/>
              </a:ext>
            </a:extLst>
          </p:cNvPr>
          <p:cNvSpPr/>
          <p:nvPr/>
        </p:nvSpPr>
        <p:spPr>
          <a:xfrm rot="8020241">
            <a:off x="-1239524" y="2420888"/>
            <a:ext cx="2232248" cy="2376264"/>
          </a:xfrm>
          <a:prstGeom prst="flowChartConnector">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blipFill>
                <a:blip r:embed="rId3"/>
                <a:tile tx="0" ty="0" sx="100000" sy="100000" flip="none" algn="tl"/>
              </a:blipFill>
              <a:effectLst>
                <a:outerShdw blurRad="152400" dist="50800" dir="5400000" sx="103000" sy="103000" algn="ctr" rotWithShape="0">
                  <a:srgbClr val="000000">
                    <a:alpha val="40000"/>
                  </a:srgbClr>
                </a:outerShdw>
              </a:effectLst>
            </a:endParaRPr>
          </a:p>
        </p:txBody>
      </p:sp>
      <p:sp>
        <p:nvSpPr>
          <p:cNvPr id="2" name="TextBox 1">
            <a:extLst>
              <a:ext uri="{FF2B5EF4-FFF2-40B4-BE49-F238E27FC236}">
                <a16:creationId xmlns:a16="http://schemas.microsoft.com/office/drawing/2014/main" id="{6B2D3542-0B95-CCE5-6CF1-7A8CA12B3139}"/>
              </a:ext>
            </a:extLst>
          </p:cNvPr>
          <p:cNvSpPr txBox="1"/>
          <p:nvPr/>
        </p:nvSpPr>
        <p:spPr>
          <a:xfrm>
            <a:off x="3863752" y="404664"/>
            <a:ext cx="8136904" cy="184665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The </a:t>
            </a:r>
            <a:r>
              <a:rPr kumimoji="0" lang="en-US" altLang="en-US" sz="1800" b="0" i="0" u="none" strike="noStrike" cap="none" normalizeH="0" baseline="0">
                <a:ln>
                  <a:noFill/>
                </a:ln>
                <a:solidFill>
                  <a:schemeClr val="tx1"/>
                </a:solidFill>
                <a:effectLst/>
                <a:latin typeface="Arial Unicode MS"/>
              </a:rPr>
              <a:t>CourseManager</a:t>
            </a:r>
            <a:r>
              <a:rPr kumimoji="0" lang="en-US" altLang="en-US" sz="1800" b="0" i="0" u="none" strike="noStrike" cap="none" normalizeH="0" baseline="0">
                <a:ln>
                  <a:noFill/>
                </a:ln>
                <a:solidFill>
                  <a:schemeClr val="tx1"/>
                </a:solidFill>
                <a:effectLst/>
              </a:rPr>
              <a:t> class inherits from the </a:t>
            </a:r>
            <a:r>
              <a:rPr kumimoji="0" lang="en-US" altLang="en-US" sz="1800" b="0" i="0" u="none" strike="noStrike" cap="none" normalizeH="0" baseline="0">
                <a:ln>
                  <a:noFill/>
                </a:ln>
                <a:solidFill>
                  <a:schemeClr val="tx1"/>
                </a:solidFill>
                <a:effectLst/>
                <a:latin typeface="Arial Unicode MS"/>
              </a:rPr>
              <a:t>Manager</a:t>
            </a:r>
            <a:r>
              <a:rPr kumimoji="0" lang="en-US" altLang="en-US" sz="1800" b="0" i="0" u="none" strike="noStrike" cap="none" normalizeH="0" baseline="0">
                <a:ln>
                  <a:noFill/>
                </a:ln>
                <a:solidFill>
                  <a:schemeClr val="tx1"/>
                </a:solidFill>
                <a:effectLst/>
              </a:rPr>
              <a:t> class. This allows </a:t>
            </a:r>
            <a:r>
              <a:rPr kumimoji="0" lang="en-US" altLang="en-US" sz="1800" b="0" i="0" u="none" strike="noStrike" cap="none" normalizeH="0" baseline="0">
                <a:ln>
                  <a:noFill/>
                </a:ln>
                <a:solidFill>
                  <a:schemeClr val="tx1"/>
                </a:solidFill>
                <a:effectLst/>
                <a:latin typeface="Arial Unicode MS"/>
              </a:rPr>
              <a:t>CourseManager</a:t>
            </a:r>
            <a:r>
              <a:rPr kumimoji="0" lang="en-US" altLang="en-US" sz="1800" b="0" i="0" u="none" strike="noStrike" cap="none" normalizeH="0" baseline="0">
                <a:ln>
                  <a:noFill/>
                </a:ln>
                <a:solidFill>
                  <a:schemeClr val="tx1"/>
                </a:solidFill>
                <a:effectLst/>
              </a:rPr>
              <a:t> to use the methods defined in </a:t>
            </a:r>
            <a:r>
              <a:rPr kumimoji="0" lang="en-US" altLang="en-US" sz="1800" b="0" i="0" u="none" strike="noStrike" cap="none" normalizeH="0" baseline="0">
                <a:ln>
                  <a:noFill/>
                </a:ln>
                <a:solidFill>
                  <a:schemeClr val="tx1"/>
                </a:solidFill>
                <a:effectLst/>
                <a:latin typeface="Arial Unicode MS"/>
              </a:rPr>
              <a:t>Manager</a:t>
            </a:r>
            <a:r>
              <a:rPr kumimoji="0" lang="en-US" altLang="en-US" sz="1800" b="0" i="0" u="none" strike="noStrike" cap="none" normalizeH="0" baseline="0">
                <a:ln>
                  <a:noFill/>
                </a:ln>
                <a:solidFill>
                  <a:schemeClr val="tx1"/>
                </a:solidFill>
                <a:effectLst/>
              </a:rPr>
              <a:t> and implement its own version of those methods.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This is an example of </a:t>
            </a:r>
            <a:r>
              <a:rPr kumimoji="0" lang="en-US" altLang="en-US" sz="1800" b="1" i="0" u="none" strike="noStrike" cap="none" normalizeH="0" baseline="0">
                <a:ln>
                  <a:noFill/>
                </a:ln>
                <a:solidFill>
                  <a:schemeClr val="tx1"/>
                </a:solidFill>
                <a:effectLst/>
                <a:latin typeface="Arial" panose="020B0604020202020204" pitchFamily="34" charset="0"/>
              </a:rPr>
              <a:t>single inheritance</a:t>
            </a:r>
            <a:r>
              <a:rPr kumimoji="0" lang="en-US" altLang="en-US" sz="1800" b="0" i="0" u="none" strike="noStrike" cap="none" normalizeH="0" baseline="0">
                <a:ln>
                  <a:noFill/>
                </a:ln>
                <a:solidFill>
                  <a:schemeClr val="tx1"/>
                </a:solidFill>
                <a:effectLst/>
                <a:latin typeface="Arial" panose="020B0604020202020204" pitchFamily="34" charset="0"/>
              </a:rPr>
              <a:t>, where one class inherits from another. In our case, </a:t>
            </a:r>
            <a:r>
              <a:rPr kumimoji="0" lang="en-US" altLang="en-US" sz="1800" b="0" i="0" u="none" strike="noStrike" cap="none" normalizeH="0" baseline="0">
                <a:ln>
                  <a:noFill/>
                </a:ln>
                <a:solidFill>
                  <a:schemeClr val="tx1"/>
                </a:solidFill>
                <a:effectLst/>
                <a:latin typeface="Arial Unicode MS"/>
              </a:rPr>
              <a:t>CourseManager</a:t>
            </a:r>
            <a:r>
              <a:rPr kumimoji="0" lang="en-US" altLang="en-US" sz="1800" b="0" i="0" u="none" strike="noStrike" cap="none" normalizeH="0" baseline="0">
                <a:ln>
                  <a:noFill/>
                </a:ln>
                <a:solidFill>
                  <a:schemeClr val="tx1"/>
                </a:solidFill>
                <a:effectLst/>
              </a:rPr>
              <a:t> extends </a:t>
            </a:r>
            <a:r>
              <a:rPr kumimoji="0" lang="en-US" altLang="en-US" sz="1800" b="0" i="0" u="none" strike="noStrike" cap="none" normalizeH="0" baseline="0">
                <a:ln>
                  <a:noFill/>
                </a:ln>
                <a:solidFill>
                  <a:schemeClr val="tx1"/>
                </a:solidFill>
                <a:effectLst/>
                <a:latin typeface="Arial Unicode MS"/>
              </a:rPr>
              <a:t>Manager</a:t>
            </a:r>
            <a:r>
              <a:rPr kumimoji="0" lang="en-US" altLang="en-US" sz="1800" b="0" i="0" u="none" strike="noStrike" cap="none" normalizeH="0" baseline="0">
                <a:ln>
                  <a:noFill/>
                </a:ln>
                <a:solidFill>
                  <a:schemeClr val="tx1"/>
                </a:solidFill>
                <a:effectLst/>
              </a:rPr>
              <a:t> to provide concrete implementations for course management</a:t>
            </a:r>
            <a:r>
              <a:rPr kumimoji="0" lang="en-US" altLang="en-US" sz="2400" b="0" i="0" u="none" strike="noStrike" cap="none" normalizeH="0" baseline="0">
                <a:ln>
                  <a:noFill/>
                </a:ln>
                <a:solidFill>
                  <a:schemeClr val="tx1"/>
                </a:solidFill>
                <a:effectLst/>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00F9A966-553D-84F8-3827-229473CBF574}"/>
              </a:ext>
            </a:extLst>
          </p:cNvPr>
          <p:cNvSpPr/>
          <p:nvPr/>
        </p:nvSpPr>
        <p:spPr>
          <a:xfrm>
            <a:off x="4295800" y="2423748"/>
            <a:ext cx="7560840" cy="40295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t>class </a:t>
            </a:r>
            <a:r>
              <a:rPr lang="en-US" sz="1600" dirty="0" err="1"/>
              <a:t>CourseManager</a:t>
            </a:r>
            <a:r>
              <a:rPr lang="en-US" sz="1600" dirty="0"/>
              <a:t> : public Manager {</a:t>
            </a:r>
          </a:p>
          <a:p>
            <a:r>
              <a:rPr lang="en-US" sz="1600" dirty="0"/>
              <a:t>public:</a:t>
            </a:r>
          </a:p>
          <a:p>
            <a:r>
              <a:rPr lang="en-US" sz="1600" dirty="0"/>
              <a:t>    void </a:t>
            </a:r>
            <a:r>
              <a:rPr lang="en-US" sz="1600" dirty="0" err="1"/>
              <a:t>addCourse</a:t>
            </a:r>
            <a:r>
              <a:rPr lang="en-US" sz="1600" dirty="0"/>
              <a:t>() override {</a:t>
            </a:r>
          </a:p>
          <a:p>
            <a:r>
              <a:rPr lang="en-US" sz="1600" dirty="0"/>
              <a:t>        // Implementation of adding a course</a:t>
            </a:r>
          </a:p>
          <a:p>
            <a:r>
              <a:rPr lang="en-US" sz="1600" dirty="0"/>
              <a:t>    }</a:t>
            </a:r>
          </a:p>
          <a:p>
            <a:endParaRPr lang="en-US" sz="1600" dirty="0"/>
          </a:p>
          <a:p>
            <a:r>
              <a:rPr lang="en-US" sz="1600" dirty="0"/>
              <a:t>    void </a:t>
            </a:r>
            <a:r>
              <a:rPr lang="en-US" sz="1600" dirty="0" err="1"/>
              <a:t>displayCourses</a:t>
            </a:r>
            <a:r>
              <a:rPr lang="en-US" sz="1600" dirty="0"/>
              <a:t>() override {</a:t>
            </a:r>
          </a:p>
          <a:p>
            <a:r>
              <a:rPr lang="en-US" sz="1600" dirty="0"/>
              <a:t>        // Implementation of displaying all courses</a:t>
            </a:r>
          </a:p>
          <a:p>
            <a:r>
              <a:rPr lang="en-US" sz="1600" dirty="0"/>
              <a:t>    }</a:t>
            </a:r>
          </a:p>
          <a:p>
            <a:endParaRPr lang="en-US" sz="1600" dirty="0"/>
          </a:p>
          <a:p>
            <a:r>
              <a:rPr lang="en-US" sz="1600" dirty="0"/>
              <a:t>    void </a:t>
            </a:r>
            <a:r>
              <a:rPr lang="en-US" sz="1600" dirty="0" err="1"/>
              <a:t>updateCourse</a:t>
            </a:r>
            <a:r>
              <a:rPr lang="en-US" sz="1600" dirty="0"/>
              <a:t>() override {</a:t>
            </a:r>
          </a:p>
          <a:p>
            <a:r>
              <a:rPr lang="en-US" sz="1600" dirty="0"/>
              <a:t>        // Implementation of updating a course</a:t>
            </a:r>
          </a:p>
          <a:p>
            <a:r>
              <a:rPr lang="en-US" sz="1600" dirty="0"/>
              <a:t>    }</a:t>
            </a:r>
          </a:p>
          <a:p>
            <a:r>
              <a:rPr lang="en-US" sz="1600" dirty="0"/>
              <a:t>    </a:t>
            </a:r>
          </a:p>
          <a:p>
            <a:r>
              <a:rPr lang="en-US" sz="1600" dirty="0"/>
              <a:t>    // Other methods inherited from Manager...</a:t>
            </a:r>
          </a:p>
          <a:p>
            <a:r>
              <a:rPr lang="en-US" sz="1600" dirty="0"/>
              <a:t>};</a:t>
            </a:r>
            <a:endParaRPr lang="en-AE" sz="1600" dirty="0"/>
          </a:p>
        </p:txBody>
      </p:sp>
    </p:spTree>
    <p:extLst>
      <p:ext uri="{BB962C8B-B14F-4D97-AF65-F5344CB8AC3E}">
        <p14:creationId xmlns:p14="http://schemas.microsoft.com/office/powerpoint/2010/main" val="3752678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2" name="click.wav"/>
          </p:stSnd>
        </p:sndAc>
      </p:transition>
    </mc:Choice>
    <mc:Fallback>
      <p:transition spd="slow">
        <p:fade/>
        <p:sndAc>
          <p:stSnd>
            <p:snd r:embed="rId2" name="click.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F6F880D-46C3-9AFD-1F75-411AC8DB30DC}"/>
              </a:ext>
            </a:extLst>
          </p:cNvPr>
          <p:cNvSpPr>
            <a:spLocks noGrp="1"/>
          </p:cNvSpPr>
          <p:nvPr>
            <p:ph type="title"/>
          </p:nvPr>
        </p:nvSpPr>
        <p:spPr/>
        <p:txBody>
          <a:bodyPr>
            <a:normAutofit/>
          </a:bodyPr>
          <a:lstStyle/>
          <a:p>
            <a:pPr algn="ctr"/>
            <a:r>
              <a:rPr lang="en-US" sz="6000" dirty="0"/>
              <a:t>The End</a:t>
            </a:r>
            <a:endParaRPr lang="en-AE" sz="6000" dirty="0"/>
          </a:p>
        </p:txBody>
      </p:sp>
    </p:spTree>
    <p:extLst>
      <p:ext uri="{BB962C8B-B14F-4D97-AF65-F5344CB8AC3E}">
        <p14:creationId xmlns:p14="http://schemas.microsoft.com/office/powerpoint/2010/main" val="21161901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sndAc>
          <p:stSnd>
            <p:snd r:embed="rId2" name="click.wav"/>
          </p:stSnd>
        </p:sndAc>
      </p:transition>
    </mc:Choice>
    <mc:Fallback>
      <p:transition spd="slow">
        <p:fade/>
        <p:sndAc>
          <p:stSnd>
            <p:snd r:embed="rId2" name="click.wav"/>
          </p:stSnd>
        </p:sndAc>
      </p:transition>
    </mc:Fallback>
  </mc:AlternateContent>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59</TotalTime>
  <Words>683</Words>
  <Application>Microsoft Office PowerPoint</Application>
  <PresentationFormat>Widescreen</PresentationFormat>
  <Paragraphs>89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 Unicode MS</vt:lpstr>
      <vt:lpstr>Candara</vt:lpstr>
      <vt:lpstr>Consolas</vt:lpstr>
      <vt:lpstr>Tech Computer 16x9</vt:lpstr>
      <vt:lpstr>Course management system By:  Abdul Rehman Asif M. Umar Aslam </vt:lpstr>
      <vt:lpstr>PowerPoint Presentation</vt:lpstr>
      <vt:lpstr>PowerPoint Presentation</vt:lpstr>
      <vt:lpstr>PowerPoint Presentation</vt:lpstr>
      <vt:lpstr>PowerPoint Presentation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u2024027</dc:creator>
  <cp:lastModifiedBy>u2024027</cp:lastModifiedBy>
  <cp:revision>1</cp:revision>
  <dcterms:created xsi:type="dcterms:W3CDTF">2025-04-29T17:04:52Z</dcterms:created>
  <dcterms:modified xsi:type="dcterms:W3CDTF">2025-04-29T18:04:43Z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