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0" r:id="rId25"/>
    <p:sldId id="301" r:id="rId26"/>
    <p:sldId id="302" r:id="rId27"/>
    <p:sldId id="30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AEC27-CF76-450D-8CF8-3F3149F276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2941A-C6F3-4BCB-9552-E85DEBEE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2941A-C6F3-4BCB-9552-E85DEBEE5B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u="sng" dirty="0" smtClean="0"/>
              <a:t/>
            </a:r>
            <a:br>
              <a:rPr lang="en-US" sz="6600" b="1" u="sng" dirty="0" smtClean="0"/>
            </a:br>
            <a:r>
              <a:rPr lang="en-US" sz="6600" b="1" u="sng" dirty="0"/>
              <a:t/>
            </a:r>
            <a:br>
              <a:rPr lang="en-US" sz="6600" b="1" u="sng" dirty="0"/>
            </a:br>
            <a:r>
              <a:rPr lang="en-US" sz="6600" b="1" u="sng" dirty="0" smtClean="0"/>
              <a:t>Design in Software Construction</a:t>
            </a:r>
            <a:endParaRPr lang="en-US" sz="6600" b="1" u="sng" dirty="0"/>
          </a:p>
        </p:txBody>
      </p:sp>
    </p:spTree>
    <p:extLst>
      <p:ext uri="{BB962C8B-B14F-4D97-AF65-F5344CB8AC3E}">
        <p14:creationId xmlns:p14="http://schemas.microsoft.com/office/powerpoint/2010/main" val="33933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Managing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At the software-architecture level, the complexity of a problem is reduced by </a:t>
            </a:r>
            <a:r>
              <a:rPr lang="en-US" dirty="0" smtClean="0"/>
              <a:t>dividing the </a:t>
            </a:r>
            <a:r>
              <a:rPr lang="en-US" dirty="0"/>
              <a:t>system into subsystems.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goal of all </a:t>
            </a:r>
            <a:r>
              <a:rPr lang="en-US" dirty="0" smtClean="0"/>
              <a:t>software-design techniques </a:t>
            </a:r>
            <a:r>
              <a:rPr lang="en-US" dirty="0"/>
              <a:t>is to break a complicated problem into simple pieces.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more </a:t>
            </a:r>
            <a:r>
              <a:rPr lang="en-US" dirty="0" smtClean="0"/>
              <a:t>independent the </a:t>
            </a:r>
            <a:r>
              <a:rPr lang="en-US" dirty="0"/>
              <a:t>subsystems are, the more you make it safe to focus on one bit of </a:t>
            </a:r>
            <a:r>
              <a:rPr lang="en-US" dirty="0" smtClean="0"/>
              <a:t>complexity at </a:t>
            </a:r>
            <a:r>
              <a:rPr lang="en-US" dirty="0"/>
              <a:t>a </a:t>
            </a:r>
            <a:r>
              <a:rPr lang="en-US" dirty="0" smtClean="0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Managing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Overly costly, ineffective designs arise from three </a:t>
            </a:r>
            <a:r>
              <a:rPr lang="en-US" dirty="0" smtClean="0"/>
              <a:t>sources: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complex solution to a simple </a:t>
            </a:r>
            <a:r>
              <a:rPr lang="en-US" dirty="0" smtClean="0"/>
              <a:t>problem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simple, incorrect solution to a complex </a:t>
            </a:r>
            <a:r>
              <a:rPr lang="en-US" dirty="0" smtClean="0"/>
              <a:t>problem</a:t>
            </a:r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inappropriate, complex solution to a complex problem</a:t>
            </a:r>
          </a:p>
        </p:txBody>
      </p:sp>
    </p:spTree>
    <p:extLst>
      <p:ext uri="{BB962C8B-B14F-4D97-AF65-F5344CB8AC3E}">
        <p14:creationId xmlns:p14="http://schemas.microsoft.com/office/powerpoint/2010/main" val="347623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Managing </a:t>
            </a:r>
            <a:r>
              <a:rPr lang="en-US" b="1" u="sng" dirty="0" smtClean="0"/>
              <a:t>Complexity</a:t>
            </a:r>
            <a:br>
              <a:rPr lang="en-US" b="1" u="sng" dirty="0" smtClean="0"/>
            </a:br>
            <a:r>
              <a:rPr lang="en-US" b="1" u="sng" dirty="0" smtClean="0"/>
              <a:t>(How to Attack Complexity)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As </a:t>
            </a:r>
            <a:r>
              <a:rPr lang="en-US" dirty="0" err="1"/>
              <a:t>Dijkstra</a:t>
            </a:r>
            <a:r>
              <a:rPr lang="en-US" dirty="0"/>
              <a:t> pointed out, modern software is inherently complex, and no matter </a:t>
            </a:r>
            <a:r>
              <a:rPr lang="en-US" dirty="0" smtClean="0"/>
              <a:t>how hard </a:t>
            </a:r>
            <a:r>
              <a:rPr lang="en-US" dirty="0"/>
              <a:t>you try, you’ll eventually bump into some level of complexity that’s inherent in </a:t>
            </a:r>
            <a:r>
              <a:rPr lang="en-US" dirty="0" smtClean="0"/>
              <a:t>the real-world </a:t>
            </a:r>
            <a:r>
              <a:rPr lang="en-US" dirty="0"/>
              <a:t>problem itself.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suggests a two-prong approach to managing </a:t>
            </a:r>
            <a:r>
              <a:rPr lang="en-US" dirty="0" smtClean="0"/>
              <a:t>complexity:</a:t>
            </a:r>
          </a:p>
          <a:p>
            <a:pPr lvl="1" algn="just"/>
            <a:r>
              <a:rPr lang="en-US" dirty="0" smtClean="0"/>
              <a:t>Minimize </a:t>
            </a:r>
            <a:r>
              <a:rPr lang="en-US" dirty="0"/>
              <a:t>the amount of essential complexity that anyone’s brain has to </a:t>
            </a:r>
            <a:r>
              <a:rPr lang="en-US" dirty="0" smtClean="0"/>
              <a:t>deal with </a:t>
            </a:r>
            <a:r>
              <a:rPr lang="en-US" dirty="0"/>
              <a:t>at any one </a:t>
            </a:r>
            <a:r>
              <a:rPr lang="en-US" dirty="0" smtClean="0"/>
              <a:t>time.</a:t>
            </a:r>
          </a:p>
          <a:p>
            <a:pPr lvl="1" algn="just"/>
            <a:r>
              <a:rPr lang="en-US" dirty="0" smtClean="0"/>
              <a:t>Keep </a:t>
            </a:r>
            <a:r>
              <a:rPr lang="en-US" dirty="0"/>
              <a:t>accidental complexity from needlessly proliferating.</a:t>
            </a:r>
          </a:p>
          <a:p>
            <a:pPr algn="just"/>
            <a:r>
              <a:rPr lang="en-US" dirty="0"/>
              <a:t>Once </a:t>
            </a:r>
            <a:r>
              <a:rPr lang="en-US" dirty="0" smtClean="0"/>
              <a:t>it is understood </a:t>
            </a:r>
            <a:r>
              <a:rPr lang="en-US" dirty="0"/>
              <a:t>that all other technical goals in software are secondary to </a:t>
            </a:r>
            <a:r>
              <a:rPr lang="en-US" dirty="0" smtClean="0"/>
              <a:t>managing complexity</a:t>
            </a:r>
            <a:r>
              <a:rPr lang="en-US" dirty="0"/>
              <a:t>, many design considerations become straightforward.</a:t>
            </a:r>
          </a:p>
        </p:txBody>
      </p:sp>
    </p:spTree>
    <p:extLst>
      <p:ext uri="{BB962C8B-B14F-4D97-AF65-F5344CB8AC3E}">
        <p14:creationId xmlns:p14="http://schemas.microsoft.com/office/powerpoint/2010/main" val="53154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Desirable Characteristics of a 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high-quality design has several general characteristics.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could achieve all </a:t>
            </a:r>
            <a:r>
              <a:rPr lang="en-US" dirty="0" smtClean="0"/>
              <a:t>these goals</a:t>
            </a:r>
            <a:r>
              <a:rPr lang="en-US" dirty="0"/>
              <a:t>, your design would be very good indeed.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goals contradict other goals, </a:t>
            </a:r>
            <a:r>
              <a:rPr lang="en-US" dirty="0" smtClean="0"/>
              <a:t>but that’s </a:t>
            </a:r>
            <a:r>
              <a:rPr lang="en-US" dirty="0"/>
              <a:t>the challenge of design—creating a good set of tradeoffs from </a:t>
            </a:r>
            <a:r>
              <a:rPr lang="en-US" dirty="0" smtClean="0"/>
              <a:t>competing objectives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008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Desirable Characteristics of 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Here’s a list of </a:t>
            </a:r>
            <a:r>
              <a:rPr lang="en-US" dirty="0" smtClean="0"/>
              <a:t>required design characteristics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(details from book Pg. 80, 81)</a:t>
            </a:r>
            <a:endParaRPr lang="en-US" dirty="0" smtClean="0"/>
          </a:p>
          <a:p>
            <a:pPr lvl="1"/>
            <a:r>
              <a:rPr lang="en-US" dirty="0" smtClean="0"/>
              <a:t>Minimal Complexity</a:t>
            </a:r>
          </a:p>
          <a:p>
            <a:pPr lvl="1"/>
            <a:r>
              <a:rPr lang="en-US" dirty="0" smtClean="0"/>
              <a:t>Ease of Maintenance</a:t>
            </a:r>
          </a:p>
          <a:p>
            <a:pPr lvl="1"/>
            <a:r>
              <a:rPr lang="en-US" dirty="0" smtClean="0"/>
              <a:t>Loose Coupling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High Fan-in</a:t>
            </a:r>
          </a:p>
          <a:p>
            <a:pPr lvl="1"/>
            <a:r>
              <a:rPr lang="en-US" dirty="0" smtClean="0"/>
              <a:t>Low to medium fan-out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Leanness</a:t>
            </a:r>
          </a:p>
          <a:p>
            <a:pPr lvl="1"/>
            <a:r>
              <a:rPr lang="en-US" dirty="0" smtClean="0"/>
              <a:t>Stratification</a:t>
            </a:r>
          </a:p>
          <a:p>
            <a:pPr lvl="1"/>
            <a:r>
              <a:rPr lang="en-US" dirty="0" smtClean="0"/>
              <a:t>Standard Techniques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9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Levels </a:t>
            </a:r>
            <a:br>
              <a:rPr lang="en-US" b="1" u="sng" dirty="0" smtClean="0"/>
            </a:br>
            <a:r>
              <a:rPr lang="en-US" b="1" u="sng" dirty="0" smtClean="0"/>
              <a:t>of 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Design is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needed at </a:t>
            </a:r>
          </a:p>
          <a:p>
            <a:pPr marL="0" indent="0" algn="just">
              <a:buNone/>
            </a:pPr>
            <a:r>
              <a:rPr lang="en-US" dirty="0" smtClean="0"/>
              <a:t>several </a:t>
            </a:r>
          </a:p>
          <a:p>
            <a:pPr marL="0" indent="0" algn="just">
              <a:buNone/>
            </a:pPr>
            <a:r>
              <a:rPr lang="en-US" dirty="0" smtClean="0"/>
              <a:t>different levels </a:t>
            </a:r>
          </a:p>
          <a:p>
            <a:pPr marL="0" indent="0" algn="just">
              <a:buNone/>
            </a:pPr>
            <a:r>
              <a:rPr lang="en-US" dirty="0" smtClean="0"/>
              <a:t>of </a:t>
            </a:r>
            <a:r>
              <a:rPr lang="en-US" dirty="0"/>
              <a:t>detail in a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software </a:t>
            </a:r>
          </a:p>
          <a:p>
            <a:pPr marL="0" indent="0" algn="just">
              <a:buNone/>
            </a:pPr>
            <a:r>
              <a:rPr lang="en-US" dirty="0" smtClean="0"/>
              <a:t>system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400"/>
            <a:ext cx="6019800" cy="65532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941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Levels of Design</a:t>
            </a:r>
            <a:br>
              <a:rPr lang="en-US" b="1" u="sng" dirty="0" smtClean="0"/>
            </a:br>
            <a:r>
              <a:rPr lang="en-US" sz="4000" b="1" u="sng" dirty="0"/>
              <a:t>Level 1: Software System</a:t>
            </a:r>
            <a:br>
              <a:rPr lang="en-US" sz="4000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first level is the entire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Some programmers jump right from the </a:t>
            </a:r>
            <a:r>
              <a:rPr lang="en-US" dirty="0" smtClean="0"/>
              <a:t>system level </a:t>
            </a:r>
            <a:r>
              <a:rPr lang="en-US" dirty="0"/>
              <a:t>into designing classes, but it’s usually beneficial to think through higher </a:t>
            </a:r>
            <a:r>
              <a:rPr lang="en-US" dirty="0" smtClean="0"/>
              <a:t>level combinations </a:t>
            </a:r>
            <a:r>
              <a:rPr lang="en-US" dirty="0"/>
              <a:t>of classes, such as subsystems or packages.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sz="3600" b="1" u="sng" dirty="0"/>
              <a:t>Level </a:t>
            </a:r>
            <a:r>
              <a:rPr lang="en-US" sz="3600" b="1" u="sng" dirty="0" smtClean="0"/>
              <a:t>2: Division into Sub Systems/Packages</a:t>
            </a:r>
            <a:r>
              <a:rPr lang="en-US" sz="3600" b="1" u="sng" dirty="0"/>
              <a:t/>
            </a:r>
            <a:br>
              <a:rPr lang="en-US" sz="36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main product of design at this level is the identification of all major subsystems.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major design activity at this level is deciding how to </a:t>
            </a:r>
            <a:r>
              <a:rPr lang="en-US" dirty="0" smtClean="0"/>
              <a:t>partition the </a:t>
            </a:r>
            <a:r>
              <a:rPr lang="en-US" dirty="0"/>
              <a:t>program into major subsystems and defining how each subsystem is allowed </a:t>
            </a:r>
            <a:r>
              <a:rPr lang="en-US" dirty="0" smtClean="0"/>
              <a:t>to use </a:t>
            </a:r>
            <a:r>
              <a:rPr lang="en-US" dirty="0"/>
              <a:t>each other subsystem. </a:t>
            </a:r>
            <a:endParaRPr lang="en-US" dirty="0" smtClean="0"/>
          </a:p>
          <a:p>
            <a:pPr algn="just"/>
            <a:r>
              <a:rPr lang="en-US" dirty="0" smtClean="0"/>
              <a:t>Division </a:t>
            </a:r>
            <a:r>
              <a:rPr lang="en-US" dirty="0"/>
              <a:t>at this level is typically needed on any project </a:t>
            </a:r>
            <a:r>
              <a:rPr lang="en-US" dirty="0" smtClean="0"/>
              <a:t>that takes </a:t>
            </a:r>
            <a:r>
              <a:rPr lang="en-US" dirty="0"/>
              <a:t>longer than a few weeks. </a:t>
            </a:r>
            <a:endParaRPr lang="en-US" dirty="0" smtClean="0"/>
          </a:p>
          <a:p>
            <a:pPr algn="just"/>
            <a:r>
              <a:rPr lang="en-US" dirty="0" smtClean="0"/>
              <a:t>Within </a:t>
            </a:r>
            <a:r>
              <a:rPr lang="en-US" dirty="0"/>
              <a:t>each subsystem, different methods of </a:t>
            </a:r>
            <a:r>
              <a:rPr lang="en-US" dirty="0" smtClean="0"/>
              <a:t>design might </a:t>
            </a:r>
            <a:r>
              <a:rPr lang="en-US" dirty="0"/>
              <a:t>be used—choosing the approach that best fits each part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69871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sz="3600" b="1" u="sng" dirty="0"/>
              <a:t>Level 2: Division into Sub Systems/Packages</a:t>
            </a:r>
            <a:br>
              <a:rPr lang="en-US" sz="36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Of particular importance at this level are the rules about how the various </a:t>
            </a:r>
            <a:r>
              <a:rPr lang="en-US" dirty="0" smtClean="0"/>
              <a:t>subsystems can </a:t>
            </a:r>
            <a:r>
              <a:rPr lang="en-US" dirty="0"/>
              <a:t>communicate.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all subsystems can communicate with all other subsystems, </a:t>
            </a:r>
            <a:r>
              <a:rPr lang="en-US" dirty="0" smtClean="0"/>
              <a:t>you lose </a:t>
            </a:r>
            <a:r>
              <a:rPr lang="en-US" dirty="0"/>
              <a:t>the benefit of separating them at all. </a:t>
            </a:r>
            <a:endParaRPr lang="en-US" dirty="0" smtClean="0"/>
          </a:p>
          <a:p>
            <a:pPr algn="just"/>
            <a:r>
              <a:rPr lang="en-US" dirty="0" smtClean="0"/>
              <a:t>Make </a:t>
            </a:r>
            <a:r>
              <a:rPr lang="en-US" dirty="0"/>
              <a:t>each subsystem meaningful by </a:t>
            </a:r>
            <a:r>
              <a:rPr lang="en-US" dirty="0" smtClean="0"/>
              <a:t>restricting communications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77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sz="3600" b="1" u="sng" dirty="0"/>
              <a:t>Level 2: Division into Sub Systems/Packages</a:t>
            </a:r>
            <a:br>
              <a:rPr lang="en-US" sz="36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example. A system is divided into six sub systems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43198"/>
            <a:ext cx="5473662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r>
              <a:rPr lang="en-US" dirty="0"/>
              <a:t>Design </a:t>
            </a:r>
            <a:r>
              <a:rPr lang="en-US" dirty="0" smtClean="0"/>
              <a:t>Challenges</a:t>
            </a:r>
          </a:p>
          <a:p>
            <a:r>
              <a:rPr lang="en-US" dirty="0" smtClean="0"/>
              <a:t>Key </a:t>
            </a:r>
            <a:r>
              <a:rPr lang="en-US" dirty="0"/>
              <a:t>Design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Building Blocks: </a:t>
            </a:r>
            <a:r>
              <a:rPr lang="en-US" dirty="0" smtClean="0"/>
              <a:t>Heuristics</a:t>
            </a:r>
            <a:endParaRPr lang="en-US" dirty="0"/>
          </a:p>
          <a:p>
            <a:r>
              <a:rPr lang="en-US" dirty="0" smtClean="0"/>
              <a:t>Design Practices</a:t>
            </a:r>
            <a:endParaRPr lang="en-US" dirty="0"/>
          </a:p>
          <a:p>
            <a:r>
              <a:rPr lang="en-US" dirty="0" smtClean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2103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sz="3600" b="1" u="sng" dirty="0"/>
              <a:t>Level 2: Division into Sub Systems/Packages</a:t>
            </a:r>
            <a:br>
              <a:rPr lang="en-US" sz="36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happen when there is no restriction on inter subsystems communication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5747304" cy="35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2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sz="3600" b="1" u="sng" dirty="0"/>
              <a:t>Level 2: Division into Sub Systems/Packages</a:t>
            </a:r>
            <a:br>
              <a:rPr lang="en-US" sz="36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subsystem ends up communicating directly with every </a:t>
            </a:r>
            <a:r>
              <a:rPr lang="en-US" dirty="0" smtClean="0"/>
              <a:t>other subsystem</a:t>
            </a:r>
            <a:r>
              <a:rPr lang="en-US" dirty="0"/>
              <a:t>, which raises some important </a:t>
            </a:r>
            <a:r>
              <a:rPr lang="en-US" dirty="0" smtClean="0"/>
              <a:t>questions:</a:t>
            </a:r>
          </a:p>
          <a:p>
            <a:pPr lvl="1" algn="just"/>
            <a:r>
              <a:rPr lang="en-US" dirty="0" smtClean="0"/>
              <a:t>How </a:t>
            </a:r>
            <a:r>
              <a:rPr lang="en-US" dirty="0"/>
              <a:t>many different parts of the system does a developer need to understand </a:t>
            </a:r>
            <a:r>
              <a:rPr lang="en-US" dirty="0" smtClean="0"/>
              <a:t>at least </a:t>
            </a:r>
            <a:r>
              <a:rPr lang="en-US" dirty="0"/>
              <a:t>a little bit to change something in the graphics </a:t>
            </a:r>
            <a:r>
              <a:rPr lang="en-US" dirty="0" smtClean="0"/>
              <a:t>subsystem?</a:t>
            </a:r>
          </a:p>
          <a:p>
            <a:pPr lvl="1" algn="just"/>
            <a:r>
              <a:rPr lang="en-US" dirty="0" smtClean="0"/>
              <a:t>What </a:t>
            </a:r>
            <a:r>
              <a:rPr lang="en-US" dirty="0"/>
              <a:t>happens when you try to use the business rules in another </a:t>
            </a:r>
            <a:r>
              <a:rPr lang="en-US" dirty="0" smtClean="0"/>
              <a:t>system?</a:t>
            </a:r>
          </a:p>
          <a:p>
            <a:pPr lvl="1" algn="just"/>
            <a:r>
              <a:rPr lang="en-US" dirty="0" smtClean="0"/>
              <a:t>What </a:t>
            </a:r>
            <a:r>
              <a:rPr lang="en-US" dirty="0"/>
              <a:t>happens when you want to put a new user interface on the system, </a:t>
            </a:r>
            <a:r>
              <a:rPr lang="en-US" dirty="0" smtClean="0"/>
              <a:t>perhaps a </a:t>
            </a:r>
            <a:r>
              <a:rPr lang="en-US" dirty="0"/>
              <a:t>command-line UI for test </a:t>
            </a:r>
            <a:r>
              <a:rPr lang="en-US" dirty="0" smtClean="0"/>
              <a:t>purposes?</a:t>
            </a:r>
          </a:p>
          <a:p>
            <a:pPr lvl="1" algn="just"/>
            <a:r>
              <a:rPr lang="en-US" dirty="0" smtClean="0"/>
              <a:t>What </a:t>
            </a:r>
            <a:r>
              <a:rPr lang="en-US" dirty="0"/>
              <a:t>happens when you want to put data storage on a remote machine?</a:t>
            </a:r>
          </a:p>
        </p:txBody>
      </p:sp>
    </p:spTree>
    <p:extLst>
      <p:ext uri="{BB962C8B-B14F-4D97-AF65-F5344CB8AC3E}">
        <p14:creationId xmlns:p14="http://schemas.microsoft.com/office/powerpoint/2010/main" val="160392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sz="3600" b="1" u="sng" dirty="0"/>
              <a:t>Level 2: Division into Sub Systems/Packages</a:t>
            </a:r>
            <a:br>
              <a:rPr lang="en-US" sz="36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</a:t>
            </a:r>
            <a:r>
              <a:rPr lang="en-US" sz="2400" dirty="0" smtClean="0"/>
              <a:t>ll </a:t>
            </a:r>
            <a:r>
              <a:rPr lang="en-US" sz="2400" dirty="0"/>
              <a:t>of these issues can be addressed with little extra work. </a:t>
            </a:r>
            <a:endParaRPr lang="en-US" sz="2400" dirty="0" smtClean="0"/>
          </a:p>
          <a:p>
            <a:pPr algn="just"/>
            <a:r>
              <a:rPr lang="en-US" sz="2400" dirty="0" smtClean="0"/>
              <a:t>Allow</a:t>
            </a:r>
            <a:r>
              <a:rPr lang="en-US" sz="2400" dirty="0"/>
              <a:t> </a:t>
            </a:r>
            <a:r>
              <a:rPr lang="en-US" sz="2400" dirty="0" smtClean="0"/>
              <a:t>communication between subsystems only </a:t>
            </a:r>
            <a:r>
              <a:rPr lang="en-US" sz="2400" dirty="0"/>
              <a:t>on a “need to know”  </a:t>
            </a:r>
            <a:r>
              <a:rPr lang="en-US" sz="2400" dirty="0" smtClean="0"/>
              <a:t>basis.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95600"/>
            <a:ext cx="5867400" cy="32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sz="3600" b="1" u="sng" dirty="0"/>
              <a:t>Level 2: Division into Sub Systems/Packages</a:t>
            </a:r>
            <a:br>
              <a:rPr lang="en-US" sz="36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To keep the connections easy to understand and maintain, </a:t>
            </a:r>
            <a:r>
              <a:rPr lang="en-US" dirty="0" smtClean="0"/>
              <a:t>consider the following inter subsystem </a:t>
            </a:r>
            <a:r>
              <a:rPr lang="en-US" dirty="0"/>
              <a:t>relations.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simplest relationship is to have one subsystem call </a:t>
            </a:r>
            <a:r>
              <a:rPr lang="en-US" dirty="0" smtClean="0"/>
              <a:t>routines in </a:t>
            </a:r>
            <a:r>
              <a:rPr lang="en-US" dirty="0"/>
              <a:t>another.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more involved relationship is to have one subsystem </a:t>
            </a:r>
            <a:r>
              <a:rPr lang="en-US" dirty="0" smtClean="0"/>
              <a:t>contain classes </a:t>
            </a:r>
            <a:r>
              <a:rPr lang="en-US" dirty="0"/>
              <a:t>from another.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most involved relationship is to have classes in one </a:t>
            </a:r>
            <a:r>
              <a:rPr lang="en-US" dirty="0" smtClean="0"/>
              <a:t>subsystem inherit </a:t>
            </a:r>
            <a:r>
              <a:rPr lang="en-US" dirty="0"/>
              <a:t>from classes in another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good general rule is that a system-level diagram </a:t>
            </a:r>
            <a:r>
              <a:rPr lang="en-US" dirty="0" smtClean="0"/>
              <a:t>should </a:t>
            </a:r>
            <a:r>
              <a:rPr lang="en-US" dirty="0"/>
              <a:t>be an </a:t>
            </a:r>
            <a:r>
              <a:rPr lang="en-US" dirty="0" smtClean="0"/>
              <a:t>acyclic graph</a:t>
            </a:r>
            <a:r>
              <a:rPr lang="en-US" dirty="0"/>
              <a:t>. In other words, a program shouldn’t contain any circular relationships </a:t>
            </a:r>
            <a:r>
              <a:rPr lang="en-US" dirty="0" smtClean="0"/>
              <a:t>in which </a:t>
            </a:r>
            <a:r>
              <a:rPr lang="en-US" dirty="0"/>
              <a:t>Class A uses Class B, Class B uses Class C, and Class C uses Class A.</a:t>
            </a:r>
          </a:p>
        </p:txBody>
      </p:sp>
    </p:spTree>
    <p:extLst>
      <p:ext uri="{BB962C8B-B14F-4D97-AF65-F5344CB8AC3E}">
        <p14:creationId xmlns:p14="http://schemas.microsoft.com/office/powerpoint/2010/main" val="378203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Levels </a:t>
            </a:r>
            <a:r>
              <a:rPr lang="en-US" b="1" u="sng" dirty="0"/>
              <a:t>of Design</a:t>
            </a:r>
            <a:br>
              <a:rPr lang="en-US" b="1" u="sng" dirty="0"/>
            </a:br>
            <a:r>
              <a:rPr lang="en-US" b="1" u="sng" dirty="0"/>
              <a:t>Level </a:t>
            </a:r>
            <a:r>
              <a:rPr lang="en-US" b="1" u="sng" dirty="0" smtClean="0"/>
              <a:t>3: </a:t>
            </a:r>
            <a:r>
              <a:rPr lang="en-US" b="1" u="sng" dirty="0"/>
              <a:t>Division into </a:t>
            </a:r>
            <a:r>
              <a:rPr lang="en-US" b="1" u="sng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Design at this level includes identifying all classes in the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Details of the ways in which each class interacts with the rest of the system are </a:t>
            </a:r>
            <a:r>
              <a:rPr lang="en-US" dirty="0" smtClean="0"/>
              <a:t>also specified </a:t>
            </a:r>
            <a:r>
              <a:rPr lang="en-US" dirty="0"/>
              <a:t>as the classes are specified.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particular, the class’s interface is defined.</a:t>
            </a:r>
          </a:p>
          <a:p>
            <a:pPr algn="just"/>
            <a:r>
              <a:rPr lang="en-US" dirty="0"/>
              <a:t>Overall, the major design activity at this level is making sure that all the </a:t>
            </a:r>
            <a:r>
              <a:rPr lang="en-US" dirty="0" smtClean="0"/>
              <a:t>subsystems have </a:t>
            </a:r>
            <a:r>
              <a:rPr lang="en-US" dirty="0"/>
              <a:t>been decomposed to a level of detail fine enough that you can implement </a:t>
            </a:r>
            <a:r>
              <a:rPr lang="en-US" dirty="0" smtClean="0"/>
              <a:t>their parts </a:t>
            </a:r>
            <a:r>
              <a:rPr lang="en-US" dirty="0"/>
              <a:t>as individual classes.</a:t>
            </a:r>
          </a:p>
        </p:txBody>
      </p:sp>
    </p:spTree>
    <p:extLst>
      <p:ext uri="{BB962C8B-B14F-4D97-AF65-F5344CB8AC3E}">
        <p14:creationId xmlns:p14="http://schemas.microsoft.com/office/powerpoint/2010/main" val="68172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b="1" u="sng" dirty="0"/>
              <a:t>Level </a:t>
            </a:r>
            <a:r>
              <a:rPr lang="en-US" b="1" u="sng" dirty="0" smtClean="0"/>
              <a:t>4: </a:t>
            </a:r>
            <a:r>
              <a:rPr lang="en-US" b="1" u="sng" dirty="0"/>
              <a:t>Division into </a:t>
            </a:r>
            <a:r>
              <a:rPr lang="en-US" b="1" u="sng" dirty="0" smtClean="0"/>
              <a:t>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Design at this level includes dividing each class into routines.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class </a:t>
            </a:r>
            <a:r>
              <a:rPr lang="en-US" dirty="0" smtClean="0"/>
              <a:t>interface defined </a:t>
            </a:r>
            <a:r>
              <a:rPr lang="en-US" dirty="0"/>
              <a:t>at Level 3 will define some of the routines. </a:t>
            </a:r>
            <a:endParaRPr lang="en-US" dirty="0" smtClean="0"/>
          </a:p>
          <a:p>
            <a:pPr algn="just"/>
            <a:r>
              <a:rPr lang="en-US" dirty="0" smtClean="0"/>
              <a:t>Design </a:t>
            </a:r>
            <a:r>
              <a:rPr lang="en-US" dirty="0"/>
              <a:t>at Level 4 will detail </a:t>
            </a:r>
            <a:r>
              <a:rPr lang="en-US" dirty="0" smtClean="0"/>
              <a:t>the class’s </a:t>
            </a:r>
            <a:r>
              <a:rPr lang="en-US" dirty="0"/>
              <a:t>private routines.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you examine the details of the routines inside a </a:t>
            </a:r>
            <a:r>
              <a:rPr lang="en-US" dirty="0" smtClean="0"/>
              <a:t>class, you </a:t>
            </a:r>
            <a:r>
              <a:rPr lang="en-US" dirty="0"/>
              <a:t>can see that many routines are simple </a:t>
            </a:r>
            <a:r>
              <a:rPr lang="en-US" dirty="0" smtClean="0"/>
              <a:t>boxes.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b="1" u="sng" dirty="0"/>
              <a:t>Level 4: Division into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act of fully defining the class’s routines often results in a better understanding </a:t>
            </a:r>
            <a:r>
              <a:rPr lang="en-US" dirty="0" smtClean="0"/>
              <a:t>of the </a:t>
            </a:r>
            <a:r>
              <a:rPr lang="en-US" dirty="0"/>
              <a:t>class’s interface, and that causes corresponding changes to the interface—that </a:t>
            </a:r>
            <a:r>
              <a:rPr lang="en-US" dirty="0" smtClean="0"/>
              <a:t>is, changes </a:t>
            </a:r>
            <a:r>
              <a:rPr lang="en-US" dirty="0"/>
              <a:t>back at Level 3.</a:t>
            </a:r>
          </a:p>
          <a:p>
            <a:pPr algn="just"/>
            <a:r>
              <a:rPr lang="en-US" dirty="0"/>
              <a:t>This level of decomposition and design is often left up to the individual </a:t>
            </a:r>
            <a:r>
              <a:rPr lang="en-US" dirty="0" smtClean="0"/>
              <a:t>programmer, and </a:t>
            </a:r>
            <a:r>
              <a:rPr lang="en-US" dirty="0"/>
              <a:t>it’s needed on any project that takes more than a few hours.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doesn’t need to </a:t>
            </a:r>
            <a:r>
              <a:rPr lang="en-US" dirty="0" smtClean="0"/>
              <a:t>be done </a:t>
            </a:r>
            <a:r>
              <a:rPr lang="en-US" dirty="0"/>
              <a:t>formally, but it at least needs to be done mentally.</a:t>
            </a:r>
          </a:p>
        </p:txBody>
      </p:sp>
    </p:spTree>
    <p:extLst>
      <p:ext uri="{BB962C8B-B14F-4D97-AF65-F5344CB8AC3E}">
        <p14:creationId xmlns:p14="http://schemas.microsoft.com/office/powerpoint/2010/main" val="189877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Levels of Design</a:t>
            </a:r>
            <a:br>
              <a:rPr lang="en-US" b="1" u="sng" dirty="0"/>
            </a:br>
            <a:r>
              <a:rPr lang="en-US" b="1" u="sng" dirty="0"/>
              <a:t>Level </a:t>
            </a:r>
            <a:r>
              <a:rPr lang="en-US" b="1" u="sng" dirty="0" smtClean="0"/>
              <a:t>5: Internal routine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Design at the routine level consists of laying out the detailed functionality of the </a:t>
            </a:r>
            <a:r>
              <a:rPr lang="en-US" dirty="0" smtClean="0"/>
              <a:t>individual routines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Internal </a:t>
            </a:r>
            <a:r>
              <a:rPr lang="en-US" dirty="0"/>
              <a:t>routine design is typically left to the individual </a:t>
            </a:r>
            <a:r>
              <a:rPr lang="en-US" dirty="0" smtClean="0"/>
              <a:t>programmer working </a:t>
            </a:r>
            <a:r>
              <a:rPr lang="en-US" dirty="0"/>
              <a:t>on an individual routine.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design consists of activities such as </a:t>
            </a:r>
            <a:r>
              <a:rPr lang="en-US" dirty="0" smtClean="0"/>
              <a:t>writing pseudo code</a:t>
            </a:r>
            <a:r>
              <a:rPr lang="en-US" dirty="0"/>
              <a:t>, looking up algorithms in reference books, deciding how to organize </a:t>
            </a:r>
            <a:r>
              <a:rPr lang="en-US" dirty="0" smtClean="0"/>
              <a:t>the paragraphs </a:t>
            </a:r>
            <a:r>
              <a:rPr lang="en-US" dirty="0"/>
              <a:t>of code in a routine, and writing programming-language code.</a:t>
            </a:r>
          </a:p>
        </p:txBody>
      </p:sp>
    </p:spTree>
    <p:extLst>
      <p:ext uri="{BB962C8B-B14F-4D97-AF65-F5344CB8AC3E}">
        <p14:creationId xmlns:p14="http://schemas.microsoft.com/office/powerpoint/2010/main" val="1441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Some people might argue that design isn’t really a construction activity, but on </a:t>
            </a:r>
            <a:r>
              <a:rPr lang="en-US" dirty="0" smtClean="0"/>
              <a:t>small projects</a:t>
            </a:r>
            <a:r>
              <a:rPr lang="en-US" dirty="0"/>
              <a:t>, many activities are thought of as construction, often including design. </a:t>
            </a:r>
            <a:endParaRPr lang="en-US" dirty="0" smtClean="0"/>
          </a:p>
          <a:p>
            <a:pPr algn="just"/>
            <a:r>
              <a:rPr lang="en-US" dirty="0" smtClean="0"/>
              <a:t>Even in some </a:t>
            </a:r>
            <a:r>
              <a:rPr lang="en-US" dirty="0"/>
              <a:t>larger projects, a formal architecture might address only the system-level </a:t>
            </a:r>
            <a:r>
              <a:rPr lang="en-US" dirty="0" smtClean="0"/>
              <a:t>issues and </a:t>
            </a:r>
            <a:r>
              <a:rPr lang="en-US" dirty="0"/>
              <a:t>much design work might intentionally be left for construction.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110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“Design” might be </a:t>
            </a:r>
            <a:endParaRPr lang="en-US" dirty="0" smtClean="0"/>
          </a:p>
          <a:p>
            <a:pPr lvl="1" algn="just"/>
            <a:r>
              <a:rPr lang="en-US" dirty="0" smtClean="0"/>
              <a:t>just </a:t>
            </a:r>
            <a:r>
              <a:rPr lang="en-US" dirty="0"/>
              <a:t>writing a class interface in </a:t>
            </a:r>
            <a:r>
              <a:rPr lang="en-US" dirty="0" smtClean="0"/>
              <a:t>pseudo code </a:t>
            </a:r>
            <a:r>
              <a:rPr lang="en-US" dirty="0"/>
              <a:t>before </a:t>
            </a:r>
            <a:r>
              <a:rPr lang="en-US" dirty="0" smtClean="0"/>
              <a:t>writing the </a:t>
            </a:r>
            <a:r>
              <a:rPr lang="en-US" dirty="0"/>
              <a:t>details. </a:t>
            </a:r>
            <a:endParaRPr lang="en-US" dirty="0" smtClean="0"/>
          </a:p>
          <a:p>
            <a:pPr lvl="1" algn="just"/>
            <a:r>
              <a:rPr lang="en-US" dirty="0" smtClean="0"/>
              <a:t>Drawing </a:t>
            </a:r>
            <a:r>
              <a:rPr lang="en-US" dirty="0"/>
              <a:t>diagrams of a few class relationships before </a:t>
            </a:r>
            <a:r>
              <a:rPr lang="en-US" dirty="0" smtClean="0"/>
              <a:t>coding them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Asking </a:t>
            </a:r>
            <a:r>
              <a:rPr lang="en-US" dirty="0"/>
              <a:t>another programmer which design pattern seems like a </a:t>
            </a:r>
            <a:r>
              <a:rPr lang="en-US" dirty="0" smtClean="0"/>
              <a:t>better choice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Regardless </a:t>
            </a:r>
            <a:r>
              <a:rPr lang="en-US" dirty="0"/>
              <a:t>of how it’s done, small projects benefit from careful design </a:t>
            </a:r>
            <a:r>
              <a:rPr lang="en-US" dirty="0" smtClean="0"/>
              <a:t>just as </a:t>
            </a:r>
            <a:r>
              <a:rPr lang="en-US" dirty="0"/>
              <a:t>larger projects </a:t>
            </a:r>
            <a:r>
              <a:rPr lang="en-US" dirty="0" smtClean="0"/>
              <a:t>do.</a:t>
            </a:r>
          </a:p>
          <a:p>
            <a:pPr algn="just"/>
            <a:r>
              <a:rPr lang="en-US" dirty="0" smtClean="0"/>
              <a:t>Recognizing </a:t>
            </a:r>
            <a:r>
              <a:rPr lang="en-US" dirty="0"/>
              <a:t>design as an explicit activity maximizes the </a:t>
            </a:r>
            <a:r>
              <a:rPr lang="en-US" dirty="0" smtClean="0"/>
              <a:t>benefit you </a:t>
            </a:r>
            <a:r>
              <a:rPr lang="en-US" dirty="0"/>
              <a:t>will receive from it.</a:t>
            </a:r>
          </a:p>
        </p:txBody>
      </p:sp>
    </p:spTree>
    <p:extLst>
      <p:ext uri="{BB962C8B-B14F-4D97-AF65-F5344CB8AC3E}">
        <p14:creationId xmlns:p14="http://schemas.microsoft.com/office/powerpoint/2010/main" val="66351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Design Challenges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phrase “software design” means the </a:t>
            </a:r>
            <a:r>
              <a:rPr lang="en-US" dirty="0" smtClean="0"/>
              <a:t>conception</a:t>
            </a:r>
            <a:r>
              <a:rPr lang="en-US" dirty="0"/>
              <a:t> </a:t>
            </a:r>
            <a:r>
              <a:rPr lang="en-US" dirty="0" smtClean="0"/>
              <a:t>and invention of a scheme </a:t>
            </a:r>
            <a:r>
              <a:rPr lang="en-US" dirty="0"/>
              <a:t>for turning a specification for computer software into operational software.</a:t>
            </a:r>
          </a:p>
          <a:p>
            <a:pPr algn="just"/>
            <a:r>
              <a:rPr lang="en-US" dirty="0"/>
              <a:t>Design is the activity that links requirements to coding and debugging. </a:t>
            </a:r>
            <a:endParaRPr lang="en-US" dirty="0" smtClean="0"/>
          </a:p>
          <a:p>
            <a:pPr algn="just"/>
            <a:r>
              <a:rPr lang="en-US" dirty="0" smtClean="0"/>
              <a:t>Good </a:t>
            </a:r>
            <a:r>
              <a:rPr lang="en-US" dirty="0"/>
              <a:t>design is useful </a:t>
            </a:r>
            <a:r>
              <a:rPr lang="en-US" dirty="0" smtClean="0"/>
              <a:t>for </a:t>
            </a:r>
            <a:r>
              <a:rPr lang="en-US" dirty="0"/>
              <a:t>small projects and </a:t>
            </a:r>
            <a:r>
              <a:rPr lang="en-US" dirty="0" smtClean="0"/>
              <a:t>essential for larger </a:t>
            </a:r>
            <a:r>
              <a:rPr lang="en-US" dirty="0"/>
              <a:t>projects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9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Design is marked by numerous challenges, which </a:t>
            </a:r>
            <a:r>
              <a:rPr lang="en-US" dirty="0" smtClean="0"/>
              <a:t>are (details from book Pg. 74-76)</a:t>
            </a:r>
          </a:p>
          <a:p>
            <a:pPr lvl="1" algn="just"/>
            <a:r>
              <a:rPr lang="en-US" dirty="0" smtClean="0"/>
              <a:t>Design is a wicked problem</a:t>
            </a:r>
          </a:p>
          <a:p>
            <a:pPr lvl="1" algn="just"/>
            <a:r>
              <a:rPr lang="en-US" dirty="0" smtClean="0"/>
              <a:t>Design is  a sloppy process</a:t>
            </a:r>
          </a:p>
          <a:p>
            <a:pPr lvl="1" algn="just"/>
            <a:r>
              <a:rPr lang="en-US" dirty="0" smtClean="0"/>
              <a:t>Design is about tradeoffs and priorities</a:t>
            </a:r>
          </a:p>
          <a:p>
            <a:pPr lvl="1" algn="just"/>
            <a:r>
              <a:rPr lang="en-US" dirty="0"/>
              <a:t>Design Involves </a:t>
            </a:r>
            <a:r>
              <a:rPr lang="en-US" dirty="0" smtClean="0"/>
              <a:t>Restrictions</a:t>
            </a:r>
          </a:p>
          <a:p>
            <a:pPr lvl="1" algn="just"/>
            <a:r>
              <a:rPr lang="en-US" dirty="0"/>
              <a:t>Design Is </a:t>
            </a:r>
            <a:r>
              <a:rPr lang="en-US" dirty="0" smtClean="0"/>
              <a:t>Nondeterministic</a:t>
            </a:r>
          </a:p>
          <a:p>
            <a:pPr lvl="1" algn="just"/>
            <a:r>
              <a:rPr lang="en-US" dirty="0"/>
              <a:t>Design Is a Heuristic </a:t>
            </a:r>
            <a:r>
              <a:rPr lang="en-US" dirty="0" smtClean="0"/>
              <a:t>Process</a:t>
            </a:r>
          </a:p>
          <a:p>
            <a:pPr lvl="1" algn="just"/>
            <a:r>
              <a:rPr lang="en-US" dirty="0"/>
              <a:t>Design Is Emergent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Key Design Concepts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Good design depends on understanding a handful of key concepts. </a:t>
            </a:r>
            <a:endParaRPr lang="en-US" dirty="0" smtClean="0"/>
          </a:p>
          <a:p>
            <a:pPr algn="just"/>
            <a:r>
              <a:rPr lang="en-US" dirty="0" smtClean="0"/>
              <a:t>Some of these key concepts are</a:t>
            </a:r>
            <a:endParaRPr lang="en-US" dirty="0"/>
          </a:p>
          <a:p>
            <a:pPr lvl="1" algn="just"/>
            <a:r>
              <a:rPr lang="en-US" dirty="0"/>
              <a:t>R</a:t>
            </a:r>
            <a:r>
              <a:rPr lang="en-US" dirty="0" smtClean="0"/>
              <a:t>ole </a:t>
            </a:r>
            <a:r>
              <a:rPr lang="en-US" dirty="0"/>
              <a:t>of </a:t>
            </a:r>
            <a:r>
              <a:rPr lang="en-US" dirty="0" smtClean="0"/>
              <a:t>complexity</a:t>
            </a:r>
          </a:p>
          <a:p>
            <a:pPr lvl="1" algn="just"/>
            <a:r>
              <a:rPr lang="en-US" dirty="0"/>
              <a:t>D</a:t>
            </a:r>
            <a:r>
              <a:rPr lang="en-US" dirty="0" smtClean="0"/>
              <a:t>esirable </a:t>
            </a:r>
            <a:r>
              <a:rPr lang="en-US" dirty="0"/>
              <a:t>characteristics of </a:t>
            </a:r>
            <a:r>
              <a:rPr lang="en-US" dirty="0" smtClean="0"/>
              <a:t>designs</a:t>
            </a:r>
          </a:p>
          <a:p>
            <a:pPr lvl="1" algn="just"/>
            <a:r>
              <a:rPr lang="en-US" dirty="0"/>
              <a:t>L</a:t>
            </a:r>
            <a:r>
              <a:rPr lang="en-US" dirty="0" smtClean="0"/>
              <a:t>evels </a:t>
            </a:r>
            <a:r>
              <a:rPr lang="en-US" dirty="0"/>
              <a:t>of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9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Managing Complexity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When software-project surveys </a:t>
            </a:r>
            <a:r>
              <a:rPr lang="en-US" dirty="0" smtClean="0"/>
              <a:t>describe the </a:t>
            </a:r>
            <a:r>
              <a:rPr lang="en-US" dirty="0"/>
              <a:t>causes of project failure, they rarely </a:t>
            </a:r>
            <a:r>
              <a:rPr lang="en-US" dirty="0" smtClean="0"/>
              <a:t>identify technical </a:t>
            </a:r>
            <a:r>
              <a:rPr lang="en-US" dirty="0"/>
              <a:t>reasons as the primary causes of project failure. </a:t>
            </a:r>
            <a:endParaRPr lang="en-US" dirty="0" smtClean="0"/>
          </a:p>
          <a:p>
            <a:pPr algn="just"/>
            <a:r>
              <a:rPr lang="en-US" dirty="0" smtClean="0"/>
              <a:t>Projects </a:t>
            </a:r>
            <a:r>
              <a:rPr lang="en-US" dirty="0"/>
              <a:t>fail most </a:t>
            </a:r>
            <a:r>
              <a:rPr lang="en-US" dirty="0" smtClean="0"/>
              <a:t>often because </a:t>
            </a:r>
            <a:r>
              <a:rPr lang="en-US" dirty="0"/>
              <a:t>of poor requirements, poor planning, or poor management. </a:t>
            </a:r>
            <a:endParaRPr lang="en-US" dirty="0" smtClean="0"/>
          </a:p>
          <a:p>
            <a:pPr algn="just"/>
            <a:r>
              <a:rPr lang="en-US" dirty="0" smtClean="0"/>
              <a:t>But when projects </a:t>
            </a:r>
            <a:r>
              <a:rPr lang="en-US" dirty="0"/>
              <a:t>do fail for reasons that are primarily technical, the reason is often </a:t>
            </a:r>
            <a:r>
              <a:rPr lang="en-US" dirty="0" smtClean="0"/>
              <a:t>uncontrolled complexity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software is allowed to grow so complex that no one </a:t>
            </a:r>
            <a:r>
              <a:rPr lang="en-US" dirty="0" smtClean="0"/>
              <a:t>really knows </a:t>
            </a:r>
            <a:r>
              <a:rPr lang="en-US" dirty="0"/>
              <a:t>what it does.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project reaches the point at which no one </a:t>
            </a:r>
            <a:r>
              <a:rPr lang="en-US" dirty="0" smtClean="0"/>
              <a:t>completely understands </a:t>
            </a:r>
            <a:r>
              <a:rPr lang="en-US" dirty="0"/>
              <a:t>the impact that code changes in one area will have on other </a:t>
            </a:r>
            <a:r>
              <a:rPr lang="en-US" dirty="0" smtClean="0"/>
              <a:t>areas, progress </a:t>
            </a:r>
            <a:r>
              <a:rPr lang="en-US" dirty="0"/>
              <a:t>grinds to a halt.</a:t>
            </a:r>
          </a:p>
        </p:txBody>
      </p:sp>
    </p:spTree>
    <p:extLst>
      <p:ext uri="{BB962C8B-B14F-4D97-AF65-F5344CB8AC3E}">
        <p14:creationId xmlns:p14="http://schemas.microsoft.com/office/powerpoint/2010/main" val="371602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Managing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Managing complexity is the most important technical topic in software development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Dijkstra</a:t>
            </a:r>
            <a:r>
              <a:rPr lang="en-US" dirty="0"/>
              <a:t> </a:t>
            </a:r>
            <a:r>
              <a:rPr lang="en-US" dirty="0" smtClean="0"/>
              <a:t>(Computing Pioneer) pointed </a:t>
            </a:r>
            <a:r>
              <a:rPr lang="en-US" dirty="0"/>
              <a:t>out that no one’s skull is really big enough to contain a </a:t>
            </a:r>
            <a:r>
              <a:rPr lang="en-US" dirty="0" smtClean="0"/>
              <a:t>modern computer program, </a:t>
            </a:r>
            <a:r>
              <a:rPr lang="en-US" dirty="0"/>
              <a:t>which means that we as software </a:t>
            </a:r>
            <a:r>
              <a:rPr lang="en-US" dirty="0" smtClean="0"/>
              <a:t>developers shouldn’t </a:t>
            </a:r>
            <a:r>
              <a:rPr lang="en-US" dirty="0"/>
              <a:t>try to cram whole programs into our skulls at </a:t>
            </a:r>
            <a:r>
              <a:rPr lang="en-US" dirty="0" smtClean="0"/>
              <a:t>once.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should try to </a:t>
            </a:r>
            <a:r>
              <a:rPr lang="en-US" dirty="0" smtClean="0"/>
              <a:t>organize our </a:t>
            </a:r>
            <a:r>
              <a:rPr lang="en-US" dirty="0"/>
              <a:t>programs in such a way that we can safely focus on one part of it at a time.</a:t>
            </a:r>
          </a:p>
          <a:p>
            <a:pPr algn="just"/>
            <a:r>
              <a:rPr lang="en-US" dirty="0"/>
              <a:t>The goal is to minimize the amount of a program you have to think about at any </a:t>
            </a:r>
            <a:r>
              <a:rPr lang="en-US" dirty="0" smtClean="0"/>
              <a:t>one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15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1657</Words>
  <Application>Microsoft Office PowerPoint</Application>
  <PresentationFormat>On-screen Show (4:3)</PresentationFormat>
  <Paragraphs>138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  Design in Software Construction</vt:lpstr>
      <vt:lpstr>Contents</vt:lpstr>
      <vt:lpstr>Introduction</vt:lpstr>
      <vt:lpstr>Introduction</vt:lpstr>
      <vt:lpstr>Design Challenges</vt:lpstr>
      <vt:lpstr>Design Challenges</vt:lpstr>
      <vt:lpstr>Key Design Concepts</vt:lpstr>
      <vt:lpstr>Managing Complexity</vt:lpstr>
      <vt:lpstr>Managing Complexity</vt:lpstr>
      <vt:lpstr>Managing Complexity</vt:lpstr>
      <vt:lpstr>Managing Complexity</vt:lpstr>
      <vt:lpstr>Managing Complexity (How to Attack Complexity)</vt:lpstr>
      <vt:lpstr>Desirable Characteristics of a Design</vt:lpstr>
      <vt:lpstr>Desirable Characteristics of a Design</vt:lpstr>
      <vt:lpstr>Levels  of Design</vt:lpstr>
      <vt:lpstr> Levels of Design Level 1: Software System </vt:lpstr>
      <vt:lpstr> Levels of Design Level 2: Division into Sub Systems/Packages </vt:lpstr>
      <vt:lpstr> Levels of Design Level 2: Division into Sub Systems/Packages </vt:lpstr>
      <vt:lpstr> Levels of Design Level 2: Division into Sub Systems/Packages </vt:lpstr>
      <vt:lpstr> Levels of Design Level 2: Division into Sub Systems/Packages </vt:lpstr>
      <vt:lpstr> Levels of Design Level 2: Division into Sub Systems/Packages </vt:lpstr>
      <vt:lpstr> Levels of Design Level 2: Division into Sub Systems/Packages </vt:lpstr>
      <vt:lpstr> Levels of Design Level 2: Division into Sub Systems/Packages </vt:lpstr>
      <vt:lpstr>Levels of Design Level 3: Division into Classes</vt:lpstr>
      <vt:lpstr>Levels of Design Level 4: Division into Routines</vt:lpstr>
      <vt:lpstr>Levels of Design Level 4: Division into Routines</vt:lpstr>
      <vt:lpstr>Levels of Design Level 5: Internal routine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Construction</dc:title>
  <dc:creator>hp</dc:creator>
  <cp:lastModifiedBy>Dr. Israr</cp:lastModifiedBy>
  <cp:revision>242</cp:revision>
  <dcterms:created xsi:type="dcterms:W3CDTF">2006-08-16T00:00:00Z</dcterms:created>
  <dcterms:modified xsi:type="dcterms:W3CDTF">2023-10-12T05:19:05Z</dcterms:modified>
</cp:coreProperties>
</file>