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0"/>
  </p:notesMasterIdLst>
  <p:sldIdLst>
    <p:sldId id="452" r:id="rId2"/>
    <p:sldId id="257" r:id="rId3"/>
    <p:sldId id="437" r:id="rId4"/>
    <p:sldId id="438" r:id="rId5"/>
    <p:sldId id="439" r:id="rId6"/>
    <p:sldId id="440" r:id="rId7"/>
    <p:sldId id="441" r:id="rId8"/>
    <p:sldId id="444" r:id="rId9"/>
    <p:sldId id="381" r:id="rId10"/>
    <p:sldId id="382" r:id="rId11"/>
    <p:sldId id="384" r:id="rId12"/>
    <p:sldId id="388" r:id="rId13"/>
    <p:sldId id="385" r:id="rId14"/>
    <p:sldId id="448" r:id="rId15"/>
    <p:sldId id="386" r:id="rId16"/>
    <p:sldId id="387" r:id="rId17"/>
    <p:sldId id="445" r:id="rId18"/>
    <p:sldId id="456" r:id="rId19"/>
    <p:sldId id="457" r:id="rId20"/>
    <p:sldId id="419" r:id="rId21"/>
    <p:sldId id="391" r:id="rId22"/>
    <p:sldId id="392" r:id="rId23"/>
    <p:sldId id="450" r:id="rId24"/>
    <p:sldId id="411" r:id="rId25"/>
    <p:sldId id="454" r:id="rId26"/>
    <p:sldId id="434" r:id="rId27"/>
    <p:sldId id="435" r:id="rId28"/>
    <p:sldId id="45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9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2B4AD-A7C9-41AD-B22D-D2C020D92AFB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95A69-4E25-4BAB-9549-4552ADBB2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 altLang="nb-NO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01569CA-2591-42F6-8848-A9D811C6E871}" type="slidenum">
              <a:rPr lang="en-US" altLang="nb-NO" sz="1200"/>
              <a:pPr>
                <a:spcBef>
                  <a:spcPct val="0"/>
                </a:spcBef>
              </a:pPr>
              <a:t>1</a:t>
            </a:fld>
            <a:endParaRPr lang="en-US" altLang="nb-NO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ZF=1</a:t>
            </a:r>
            <a:br>
              <a:rPr lang="en-US" dirty="0" smtClean="0"/>
            </a:br>
            <a:r>
              <a:rPr lang="en-US" dirty="0" smtClean="0"/>
              <a:t>ZF=0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95A69-4E25-4BAB-9549-4552ADBB2C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3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ZF=1</a:t>
            </a:r>
            <a:br>
              <a:rPr lang="en-US" dirty="0" smtClean="0"/>
            </a:br>
            <a:r>
              <a:rPr lang="en-US" dirty="0" smtClean="0"/>
              <a:t>ZF=0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95A69-4E25-4BAB-9549-4552ADBB2C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3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20D50-8A0C-4272-B458-6F2DB91C5E3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C7472-A993-4D22-A9EE-B104D9654E4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10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353F7-D8AB-4BFD-9939-9BF2CB1567D8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3A9FF63-D51A-48AE-A207-7890F0879BBF}" type="datetime1">
              <a:rPr lang="en-US" smtClean="0"/>
              <a:t>9/26/2020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AA89-B790-48A3-A0BD-F40CD404868E}" type="datetime1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73B0-8871-43F5-8B3E-7E05DA5191E2}" type="datetime1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F5F9A0-7B67-4056-B232-7DA33EE0622D}" type="datetime1">
              <a:rPr lang="en-US" smtClean="0"/>
              <a:t>9/26/2020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518678-6B2F-40F7-87CB-EAF3C6BD6B53}" type="datetime1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2053-80DF-43BB-B9CD-B2C107AC048D}" type="datetime1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747-AFE1-41BF-B1FC-6FA6FE4B22FD}" type="datetime1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918B34-480E-4D0A-A727-C62FBBC28A1B}" type="datetime1">
              <a:rPr lang="en-US" smtClean="0"/>
              <a:t>9/26/2020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4AE9-8F66-4D09-8CF3-6355FAE8FA55}" type="datetime1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EBEFCD-7A6F-4F84-9DCF-B1A3C5DDF80A}" type="datetime1">
              <a:rPr lang="en-US" smtClean="0"/>
              <a:t>9/26/2020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D1CCC7-AE6F-4077-9598-1E75FCB255F7}" type="datetime1">
              <a:rPr lang="en-US" smtClean="0"/>
              <a:t>9/26/2020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938795-18FB-4338-B96D-82098F03443E}" type="datetime1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Conditional Structures</a:t>
            </a:r>
            <a:endParaRPr lang="en-US" sz="54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2743200"/>
            <a:ext cx="6096000" cy="3124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nb-NO" sz="2800" smtClean="0"/>
              <a:t>Computer Organization and Assembly Language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nb-NO" smtClean="0"/>
              <a:t>Computer Science Department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nb-NO" smtClean="0"/>
              <a:t>National University of Computer and Emerging Sciences Islamabad</a:t>
            </a:r>
          </a:p>
        </p:txBody>
      </p:sp>
    </p:spTree>
    <p:extLst>
      <p:ext uri="{BB962C8B-B14F-4D97-AF65-F5344CB8AC3E}">
        <p14:creationId xmlns:p14="http://schemas.microsoft.com/office/powerpoint/2010/main" val="1914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92162"/>
          </a:xfrm>
        </p:spPr>
        <p:txBody>
          <a:bodyPr/>
          <a:lstStyle/>
          <a:p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245210"/>
          </a:xfrm>
        </p:spPr>
        <p:txBody>
          <a:bodyPr>
            <a:normAutofit/>
          </a:bodyPr>
          <a:lstStyle/>
          <a:p>
            <a:r>
              <a:rPr lang="en-US" dirty="0" smtClean="0"/>
              <a:t>Backward </a:t>
            </a:r>
            <a:r>
              <a:rPr lang="en-US" dirty="0"/>
              <a:t>jump</a:t>
            </a:r>
          </a:p>
          <a:p>
            <a:pPr lvl="1"/>
            <a:r>
              <a:rPr lang="en-US" dirty="0" err="1"/>
              <a:t>StartLoop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; statements</a:t>
            </a:r>
          </a:p>
          <a:p>
            <a:pPr lvl="1"/>
            <a:r>
              <a:rPr lang="en-US" dirty="0"/>
              <a:t>JMP </a:t>
            </a:r>
            <a:r>
              <a:rPr lang="en-US" dirty="0" err="1"/>
              <a:t>StartLoop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Forward </a:t>
            </a:r>
            <a:r>
              <a:rPr lang="en-US" dirty="0"/>
              <a:t>jump</a:t>
            </a:r>
          </a:p>
          <a:p>
            <a:pPr lvl="1"/>
            <a:r>
              <a:rPr lang="en-US" dirty="0"/>
              <a:t>JMP </a:t>
            </a:r>
            <a:r>
              <a:rPr lang="en-US" dirty="0" err="1"/>
              <a:t>EndLoop</a:t>
            </a:r>
            <a:endParaRPr lang="en-US" dirty="0"/>
          </a:p>
          <a:p>
            <a:pPr lvl="1">
              <a:buNone/>
            </a:pPr>
            <a:r>
              <a:rPr lang="en-US" dirty="0"/>
              <a:t>; statements</a:t>
            </a:r>
          </a:p>
          <a:p>
            <a:pPr lvl="1"/>
            <a:r>
              <a:rPr lang="en-US" dirty="0" err="1"/>
              <a:t>EndLoop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urved Right Arrow 4"/>
          <p:cNvSpPr/>
          <p:nvPr/>
        </p:nvSpPr>
        <p:spPr>
          <a:xfrm rot="9905991">
            <a:off x="3083472" y="1524322"/>
            <a:ext cx="694115" cy="9593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278682">
            <a:off x="3392320" y="3718542"/>
            <a:ext cx="75982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Transfers Control if condition is satisfied.</a:t>
            </a:r>
          </a:p>
          <a:p>
            <a:r>
              <a:rPr lang="en-US" dirty="0" smtClean="0"/>
              <a:t>Jumps based on unsigned data</a:t>
            </a:r>
          </a:p>
          <a:p>
            <a:r>
              <a:rPr lang="en-US" dirty="0" smtClean="0"/>
              <a:t>Jumps to label if equal</a:t>
            </a:r>
          </a:p>
          <a:p>
            <a:pPr lvl="1"/>
            <a:r>
              <a:rPr lang="en-US" dirty="0" smtClean="0"/>
              <a:t>JE [label]</a:t>
            </a:r>
          </a:p>
          <a:p>
            <a:r>
              <a:rPr lang="en-US" dirty="0" smtClean="0"/>
              <a:t>Jump if not equal</a:t>
            </a:r>
          </a:p>
          <a:p>
            <a:pPr lvl="1"/>
            <a:r>
              <a:rPr lang="en-US" dirty="0" smtClean="0"/>
              <a:t>JNE [label]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Jumps Based on Equality</a:t>
            </a:r>
            <a:endParaRPr lang="en-US" dirty="0"/>
          </a:p>
        </p:txBody>
      </p:sp>
      <p:pic>
        <p:nvPicPr>
          <p:cNvPr id="4" name="Content Placeholder 3" descr="16-425da19a85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2438400"/>
            <a:ext cx="7085687" cy="259159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Compares value of two operands and set flags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CMP opr1,opr2</a:t>
            </a:r>
          </a:p>
          <a:p>
            <a:pPr lvl="1"/>
            <a:r>
              <a:rPr lang="en-US" dirty="0" smtClean="0"/>
              <a:t>Opr1 = </a:t>
            </a:r>
            <a:r>
              <a:rPr lang="en-US" dirty="0" err="1" smtClean="0"/>
              <a:t>reg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/>
              <a:t>Opr2 = </a:t>
            </a:r>
            <a:r>
              <a:rPr lang="en-US" dirty="0" err="1" smtClean="0"/>
              <a:t>reg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r>
              <a:rPr lang="en-US" dirty="0" smtClean="0"/>
              <a:t>/</a:t>
            </a:r>
            <a:r>
              <a:rPr lang="en-US" dirty="0" err="1" smtClean="0"/>
              <a:t>imme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CMP </a:t>
            </a:r>
            <a:r>
              <a:rPr lang="en-US" dirty="0" err="1" smtClean="0"/>
              <a:t>ax,bx</a:t>
            </a:r>
            <a:endParaRPr lang="en-US" dirty="0" smtClean="0"/>
          </a:p>
          <a:p>
            <a:pPr lvl="1"/>
            <a:r>
              <a:rPr lang="en-US" dirty="0" smtClean="0"/>
              <a:t>CMP </a:t>
            </a:r>
            <a:r>
              <a:rPr lang="en-US" dirty="0" err="1" smtClean="0"/>
              <a:t>ah,al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jaZia\Desktop\assembly-language-8086-12-7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2400"/>
            <a:ext cx="8331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2">
              <a:buNone/>
            </a:pPr>
            <a:r>
              <a:rPr lang="en-US" dirty="0" smtClean="0"/>
              <a:t>…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smtClean="0"/>
              <a:t> al,5</a:t>
            </a:r>
          </a:p>
          <a:p>
            <a:pPr lvl="2"/>
            <a:r>
              <a:rPr lang="en-US" dirty="0" err="1" smtClean="0"/>
              <a:t>Cmp</a:t>
            </a:r>
            <a:r>
              <a:rPr lang="en-US" dirty="0" smtClean="0"/>
              <a:t> al,5</a:t>
            </a:r>
          </a:p>
          <a:p>
            <a:pPr lvl="2"/>
            <a:r>
              <a:rPr lang="en-US" dirty="0" smtClean="0"/>
              <a:t>Je label1</a:t>
            </a:r>
          </a:p>
          <a:p>
            <a:pPr lvl="2"/>
            <a:r>
              <a:rPr lang="en-US" dirty="0" err="1" smtClean="0"/>
              <a:t>Jmp</a:t>
            </a:r>
            <a:r>
              <a:rPr lang="en-US" dirty="0" smtClean="0"/>
              <a:t> exit</a:t>
            </a:r>
          </a:p>
          <a:p>
            <a:pPr lvl="1"/>
            <a:r>
              <a:rPr lang="en-US" dirty="0" smtClean="0"/>
              <a:t>Label1: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ax,bx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Exit:	…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48512"/>
          </a:xfrm>
        </p:spPr>
        <p:txBody>
          <a:bodyPr/>
          <a:lstStyle/>
          <a:p>
            <a:r>
              <a:rPr lang="en-US" dirty="0" smtClean="0"/>
              <a:t>Jumps Based on Flags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5805699" cy="357962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48512"/>
          </a:xfrm>
        </p:spPr>
        <p:txBody>
          <a:bodyPr/>
          <a:lstStyle/>
          <a:p>
            <a:r>
              <a:rPr lang="en-US" dirty="0" smtClean="0"/>
              <a:t>Jumps Based on Conditions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981200"/>
            <a:ext cx="8305800" cy="3547898"/>
          </a:xfrm>
          <a:prstGeom prst="rect">
            <a:avLst/>
          </a:prstGeom>
          <a:noFill/>
          <a:ln w="38100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1688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9372271" cy="1143000"/>
          </a:xfrm>
        </p:spPr>
        <p:txBody>
          <a:bodyPr/>
          <a:lstStyle/>
          <a:p>
            <a:r>
              <a:rPr lang="en-US" sz="3600" dirty="0" smtClean="0"/>
              <a:t>Some </a:t>
            </a:r>
            <a:r>
              <a:rPr lang="en-US" sz="3600" dirty="0"/>
              <a:t>Conditional </a:t>
            </a:r>
            <a:r>
              <a:rPr lang="en-US" sz="3600" dirty="0" smtClean="0"/>
              <a:t>Jumps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372271" cy="4873752"/>
          </a:xfrm>
        </p:spPr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27609" y="2608953"/>
            <a:ext cx="7029204" cy="181588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Ja    –    jump if </a:t>
            </a:r>
            <a:r>
              <a:rPr lang="en-US" sz="1600" dirty="0" err="1"/>
              <a:t>dest</a:t>
            </a:r>
            <a:r>
              <a:rPr lang="en-US" sz="1600" dirty="0"/>
              <a:t> above </a:t>
            </a:r>
            <a:r>
              <a:rPr lang="en-US" sz="1600" dirty="0" err="1"/>
              <a:t>src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Jb</a:t>
            </a:r>
            <a:r>
              <a:rPr lang="en-US" sz="1600" dirty="0"/>
              <a:t>  </a:t>
            </a:r>
            <a:r>
              <a:rPr lang="en-US" sz="1600" dirty="0"/>
              <a:t>–    jump </a:t>
            </a:r>
            <a:r>
              <a:rPr lang="en-US" sz="1600" dirty="0"/>
              <a:t>if </a:t>
            </a:r>
            <a:r>
              <a:rPr lang="en-US" sz="1600" dirty="0" err="1"/>
              <a:t>dest</a:t>
            </a:r>
            <a:r>
              <a:rPr lang="en-US" sz="1600" dirty="0"/>
              <a:t> below </a:t>
            </a:r>
            <a:r>
              <a:rPr lang="en-US" sz="1600" dirty="0" err="1"/>
              <a:t>src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dirty="0"/>
              <a:t>Unsigned integers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18484" y="2722453"/>
            <a:ext cx="206811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ZF = 0 and CF = 0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04209" y="3232200"/>
            <a:ext cx="206811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CF =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63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710396" cy="1143000"/>
          </a:xfrm>
        </p:spPr>
        <p:txBody>
          <a:bodyPr/>
          <a:lstStyle/>
          <a:p>
            <a:r>
              <a:rPr lang="en-US" sz="3600" dirty="0" smtClean="0"/>
              <a:t>Some </a:t>
            </a:r>
            <a:r>
              <a:rPr lang="en-US" sz="3600" dirty="0"/>
              <a:t>Conditional </a:t>
            </a:r>
            <a:r>
              <a:rPr lang="en-US" sz="3600" dirty="0" smtClean="0"/>
              <a:t>Jumps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710396" cy="4873752"/>
          </a:xfrm>
        </p:spPr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27608" y="2608953"/>
            <a:ext cx="8032797" cy="181588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Jl</a:t>
            </a:r>
            <a:r>
              <a:rPr lang="en-US" sz="1600" dirty="0"/>
              <a:t>    </a:t>
            </a:r>
            <a:r>
              <a:rPr lang="en-US" sz="1600" dirty="0"/>
              <a:t>–    jump if </a:t>
            </a:r>
            <a:r>
              <a:rPr lang="en-US" sz="1600" dirty="0" err="1"/>
              <a:t>Sdest</a:t>
            </a:r>
            <a:r>
              <a:rPr lang="en-US" sz="1600" dirty="0"/>
              <a:t> lower than </a:t>
            </a:r>
            <a:r>
              <a:rPr lang="en-US" sz="1600" dirty="0" err="1"/>
              <a:t>Ssrc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Jg</a:t>
            </a:r>
            <a:r>
              <a:rPr lang="en-US" sz="1600" dirty="0"/>
              <a:t>  </a:t>
            </a:r>
            <a:r>
              <a:rPr lang="en-US" sz="1600" dirty="0"/>
              <a:t>–    jump </a:t>
            </a:r>
            <a:r>
              <a:rPr lang="en-US" sz="1600" dirty="0"/>
              <a:t>if </a:t>
            </a:r>
            <a:r>
              <a:rPr lang="en-US" sz="1600" dirty="0" err="1"/>
              <a:t>dest</a:t>
            </a:r>
            <a:r>
              <a:rPr lang="en-US" sz="1600" dirty="0"/>
              <a:t> greater than </a:t>
            </a:r>
            <a:r>
              <a:rPr lang="en-US" sz="1600" dirty="0" err="1"/>
              <a:t>src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dirty="0"/>
              <a:t>Signed integers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18484" y="2722453"/>
            <a:ext cx="23633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ZF ≠  CF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04209" y="3232200"/>
            <a:ext cx="23633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Z</a:t>
            </a:r>
            <a:r>
              <a:rPr lang="en-US" sz="1600" u="sng" dirty="0"/>
              <a:t>F = 0 and SF = OF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0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Instructions</a:t>
            </a:r>
          </a:p>
          <a:p>
            <a:r>
              <a:rPr lang="en-US" dirty="0" smtClean="0"/>
              <a:t>Labels</a:t>
            </a:r>
          </a:p>
          <a:p>
            <a:r>
              <a:rPr lang="en-US" dirty="0" smtClean="0"/>
              <a:t>Conditional and Unconditional Flow of Program</a:t>
            </a:r>
          </a:p>
          <a:p>
            <a:r>
              <a:rPr lang="en-US" dirty="0" smtClean="0"/>
              <a:t>JMP instruction</a:t>
            </a:r>
          </a:p>
          <a:p>
            <a:r>
              <a:rPr lang="en-US" dirty="0" smtClean="0"/>
              <a:t>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altLang="zh-TW" dirty="0"/>
              <a:t>Your turn . . .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438400"/>
            <a:ext cx="8569325" cy="9493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dirty="0"/>
              <a:t>Implement the following </a:t>
            </a:r>
            <a:r>
              <a:rPr lang="en-US" altLang="zh-TW" dirty="0" err="1" smtClean="0"/>
              <a:t>pseudocode</a:t>
            </a:r>
            <a:r>
              <a:rPr lang="en-US" altLang="zh-TW" dirty="0" smtClean="0"/>
              <a:t> </a:t>
            </a:r>
            <a:r>
              <a:rPr lang="en-US" altLang="zh-TW" dirty="0"/>
              <a:t>in assembly language. All values are unsigned:</a:t>
            </a:r>
            <a:endParaRPr lang="en-US" altLang="zh-TW" sz="24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37701" name="Text Box 5"/>
          <p:cNvSpPr txBox="1">
            <a:spLocks noChangeArrowheads="1"/>
          </p:cNvSpPr>
          <p:nvPr/>
        </p:nvSpPr>
        <p:spPr bwMode="auto">
          <a:xfrm>
            <a:off x="2846388" y="3505200"/>
            <a:ext cx="3200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 smtClean="0">
                <a:latin typeface="Courier New" pitchFamily="49" charset="0"/>
              </a:rPr>
              <a:t>if( </a:t>
            </a:r>
            <a:r>
              <a:rPr kumimoji="0" lang="en-US" altLang="zh-TW" sz="1800" b="1" dirty="0" err="1" smtClean="0">
                <a:latin typeface="Courier New" pitchFamily="49" charset="0"/>
              </a:rPr>
              <a:t>bx</a:t>
            </a:r>
            <a:r>
              <a:rPr kumimoji="0" lang="en-US" altLang="zh-TW" sz="1800" b="1" dirty="0" smtClean="0">
                <a:latin typeface="Courier New" pitchFamily="49" charset="0"/>
              </a:rPr>
              <a:t> &lt;= ax </a:t>
            </a:r>
            <a:endParaRPr kumimoji="0" lang="en-US" altLang="zh-TW" sz="1800" b="1" dirty="0">
              <a:latin typeface="Courier New" pitchFamily="49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	</a:t>
            </a:r>
            <a:r>
              <a:rPr kumimoji="0" lang="en-US" altLang="zh-TW" sz="1800" b="1" dirty="0" smtClean="0">
                <a:latin typeface="Courier New" pitchFamily="49" charset="0"/>
              </a:rPr>
              <a:t>&amp;&amp; </a:t>
            </a:r>
            <a:r>
              <a:rPr kumimoji="0" lang="en-US" altLang="zh-TW" sz="1800" b="1" dirty="0" err="1" smtClean="0">
                <a:latin typeface="Courier New" pitchFamily="49" charset="0"/>
              </a:rPr>
              <a:t>cx</a:t>
            </a:r>
            <a:r>
              <a:rPr kumimoji="0" lang="en-US" altLang="zh-TW" sz="1800" b="1" dirty="0" smtClean="0">
                <a:latin typeface="Courier New" pitchFamily="49" charset="0"/>
              </a:rPr>
              <a:t> &gt; </a:t>
            </a:r>
            <a:r>
              <a:rPr kumimoji="0" lang="en-US" altLang="zh-TW" sz="1800" b="1" dirty="0" err="1" smtClean="0">
                <a:latin typeface="Courier New" pitchFamily="49" charset="0"/>
              </a:rPr>
              <a:t>dx</a:t>
            </a:r>
            <a:r>
              <a:rPr kumimoji="0" lang="en-US" altLang="zh-TW" sz="1800" b="1" dirty="0" smtClean="0">
                <a:latin typeface="Courier New" pitchFamily="49" charset="0"/>
              </a:rPr>
              <a:t> </a:t>
            </a:r>
            <a:r>
              <a:rPr kumimoji="0" lang="en-US" altLang="zh-TW" sz="1800" b="1" dirty="0">
                <a:latin typeface="Courier New" pitchFamily="49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{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</a:t>
            </a:r>
            <a:r>
              <a:rPr kumimoji="0" lang="en-US" altLang="zh-TW" sz="1800" b="1" dirty="0" smtClean="0">
                <a:latin typeface="Courier New" pitchFamily="49" charset="0"/>
              </a:rPr>
              <a:t>ax </a:t>
            </a:r>
            <a:r>
              <a:rPr kumimoji="0" lang="en-US" altLang="zh-TW" sz="1800" b="1" dirty="0">
                <a:latin typeface="Courier New" pitchFamily="49" charset="0"/>
              </a:rPr>
              <a:t>= 5;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</a:t>
            </a:r>
            <a:r>
              <a:rPr kumimoji="0" lang="en-US" altLang="zh-TW" sz="1800" b="1" dirty="0" err="1" smtClean="0">
                <a:latin typeface="Courier New" pitchFamily="49" charset="0"/>
              </a:rPr>
              <a:t>dx</a:t>
            </a:r>
            <a:r>
              <a:rPr kumimoji="0" lang="en-US" altLang="zh-TW" sz="1800" b="1" dirty="0" smtClean="0">
                <a:latin typeface="Courier New" pitchFamily="49" charset="0"/>
              </a:rPr>
              <a:t> </a:t>
            </a:r>
            <a:r>
              <a:rPr kumimoji="0" lang="en-US" altLang="zh-TW" sz="1800" b="1" dirty="0">
                <a:latin typeface="Courier New" pitchFamily="49" charset="0"/>
              </a:rPr>
              <a:t>= 6;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 smtClean="0">
                <a:latin typeface="Courier New" pitchFamily="49" charset="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1800" b="1" dirty="0">
              <a:latin typeface="Courier New" pitchFamily="49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zh-TW" altLang="en-US" sz="1800" b="1" dirty="0">
              <a:latin typeface="Courier New" pitchFamily="49" charset="0"/>
            </a:endParaRPr>
          </a:p>
        </p:txBody>
      </p:sp>
      <p:sp>
        <p:nvSpPr>
          <p:cNvPr id="1437702" name="Text Box 6"/>
          <p:cNvSpPr txBox="1">
            <a:spLocks noChangeArrowheads="1"/>
          </p:cNvSpPr>
          <p:nvPr/>
        </p:nvSpPr>
        <p:spPr bwMode="auto">
          <a:xfrm>
            <a:off x="827088" y="56388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 dirty="0"/>
              <a:t>(There are multiple correct solutions to this problem.)</a:t>
            </a:r>
          </a:p>
        </p:txBody>
      </p:sp>
    </p:spTree>
    <p:extLst>
      <p:ext uri="{BB962C8B-B14F-4D97-AF65-F5344CB8AC3E}">
        <p14:creationId xmlns:p14="http://schemas.microsoft.com/office/powerpoint/2010/main" val="33397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Block-Structured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Assembly language programmers can easily translate logical statements written in C++/Java into assembly language. For example:</a:t>
            </a:r>
            <a:endParaRPr lang="en-US" altLang="zh-TW" sz="2800" b="1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9600" y="4000500"/>
            <a:ext cx="3276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 err="1">
                <a:latin typeface="Courier New" pitchFamily="49" charset="0"/>
              </a:rPr>
              <a:t>mov</a:t>
            </a:r>
            <a:r>
              <a:rPr kumimoji="0" lang="en-US" altLang="zh-TW" sz="1800" b="1" dirty="0">
                <a:latin typeface="Courier New" pitchFamily="49" charset="0"/>
              </a:rPr>
              <a:t> </a:t>
            </a:r>
            <a:r>
              <a:rPr kumimoji="0" lang="en-US" altLang="zh-TW" sz="1800" b="1" dirty="0" smtClean="0">
                <a:latin typeface="Courier New" pitchFamily="49" charset="0"/>
              </a:rPr>
              <a:t>ax,op1</a:t>
            </a:r>
            <a:endParaRPr kumimoji="0" lang="en-US" altLang="zh-TW" sz="1800" b="1" dirty="0">
              <a:latin typeface="Courier New" pitchFamily="49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 err="1">
                <a:latin typeface="Courier New" pitchFamily="49" charset="0"/>
              </a:rPr>
              <a:t>cmp</a:t>
            </a:r>
            <a:r>
              <a:rPr kumimoji="0" lang="en-US" altLang="zh-TW" sz="1800" b="1" dirty="0">
                <a:latin typeface="Courier New" pitchFamily="49" charset="0"/>
              </a:rPr>
              <a:t> </a:t>
            </a:r>
            <a:r>
              <a:rPr kumimoji="0" lang="en-US" altLang="zh-TW" sz="1800" b="1" dirty="0" smtClean="0">
                <a:latin typeface="Courier New" pitchFamily="49" charset="0"/>
              </a:rPr>
              <a:t>ax,op2</a:t>
            </a:r>
            <a:endParaRPr kumimoji="0" lang="en-US" altLang="zh-TW" sz="1800" b="1" dirty="0">
              <a:latin typeface="Courier New" pitchFamily="49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 err="1">
                <a:latin typeface="Courier New" pitchFamily="49" charset="0"/>
              </a:rPr>
              <a:t>jne</a:t>
            </a:r>
            <a:r>
              <a:rPr kumimoji="0" lang="en-US" altLang="zh-TW" sz="1800" b="1" dirty="0">
                <a:latin typeface="Courier New" pitchFamily="49" charset="0"/>
              </a:rPr>
              <a:t>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 err="1">
                <a:latin typeface="Courier New" pitchFamily="49" charset="0"/>
              </a:rPr>
              <a:t>mov</a:t>
            </a:r>
            <a:r>
              <a:rPr kumimoji="0" lang="en-US" altLang="zh-TW" sz="1800" b="1" dirty="0">
                <a:latin typeface="Courier New" pitchFamily="49" charset="0"/>
              </a:rPr>
              <a:t> X,1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 err="1">
                <a:latin typeface="Courier New" pitchFamily="49" charset="0"/>
              </a:rPr>
              <a:t>jmp</a:t>
            </a:r>
            <a:r>
              <a:rPr kumimoji="0" lang="en-US" altLang="zh-TW" sz="1800" b="1" dirty="0">
                <a:latin typeface="Courier New" pitchFamily="49" charset="0"/>
              </a:rPr>
              <a:t>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L1</a:t>
            </a:r>
            <a:r>
              <a:rPr kumimoji="0" lang="en-US" altLang="zh-TW" sz="1800" b="1" dirty="0" smtClean="0">
                <a:latin typeface="Courier New" pitchFamily="49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	</a:t>
            </a:r>
            <a:r>
              <a:rPr kumimoji="0" lang="en-US" altLang="zh-TW" sz="1800" b="1" dirty="0" err="1">
                <a:latin typeface="Courier New" pitchFamily="49" charset="0"/>
              </a:rPr>
              <a:t>mov</a:t>
            </a:r>
            <a:r>
              <a:rPr kumimoji="0" lang="en-US" altLang="zh-TW" sz="1800" b="1" dirty="0">
                <a:latin typeface="Courier New" pitchFamily="49" charset="0"/>
              </a:rPr>
              <a:t> 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L2: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zh-TW" altLang="en-US" sz="1800" b="1" dirty="0">
              <a:latin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51186" y="4000500"/>
            <a:ext cx="3048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if( op1 == op2 )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X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X = 2;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zh-TW" alt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TW" dirty="0"/>
              <a:t>Your turn . . .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369983"/>
            <a:ext cx="8569325" cy="9066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dirty="0" smtClean="0"/>
              <a:t>Implement </a:t>
            </a:r>
            <a:r>
              <a:rPr lang="en-US" altLang="zh-TW" dirty="0"/>
              <a:t>the following </a:t>
            </a:r>
            <a:r>
              <a:rPr lang="en-US" altLang="zh-TW" dirty="0" smtClean="0"/>
              <a:t>pseudo code </a:t>
            </a:r>
            <a:r>
              <a:rPr lang="en-US" altLang="zh-TW" dirty="0"/>
              <a:t>in assembly language. All </a:t>
            </a:r>
            <a:r>
              <a:rPr lang="en-US" altLang="zh-TW" dirty="0" smtClean="0"/>
              <a:t>values </a:t>
            </a:r>
            <a:r>
              <a:rPr lang="en-US" altLang="zh-TW" dirty="0"/>
              <a:t>are </a:t>
            </a:r>
            <a:r>
              <a:rPr lang="en-US" altLang="zh-TW" dirty="0" smtClean="0"/>
              <a:t>16-bit </a:t>
            </a:r>
            <a:r>
              <a:rPr lang="en-US" altLang="zh-TW" dirty="0"/>
              <a:t>signed integers:</a:t>
            </a:r>
            <a:endParaRPr lang="en-US" altLang="zh-TW" sz="24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9509" name="Text Box 5"/>
          <p:cNvSpPr txBox="1">
            <a:spLocks noChangeArrowheads="1"/>
          </p:cNvSpPr>
          <p:nvPr/>
        </p:nvSpPr>
        <p:spPr bwMode="auto">
          <a:xfrm>
            <a:off x="2551208" y="3276600"/>
            <a:ext cx="3200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if( var1 </a:t>
            </a:r>
            <a:r>
              <a:rPr kumimoji="0" lang="en-US" altLang="zh-TW" sz="1800" b="1" dirty="0" smtClean="0">
                <a:latin typeface="Courier New" pitchFamily="49" charset="0"/>
              </a:rPr>
              <a:t>== </a:t>
            </a:r>
            <a:r>
              <a:rPr kumimoji="0" lang="en-US" altLang="zh-TW" sz="1800" b="1" dirty="0">
                <a:latin typeface="Courier New" pitchFamily="49" charset="0"/>
              </a:rPr>
              <a:t>var2 )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var3 = 10;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else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{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var3 = 6;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var4 = 7;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1429510" name="Text Box 6"/>
          <p:cNvSpPr txBox="1">
            <a:spLocks noChangeArrowheads="1"/>
          </p:cNvSpPr>
          <p:nvPr/>
        </p:nvSpPr>
        <p:spPr bwMode="auto">
          <a:xfrm>
            <a:off x="611188" y="5715000"/>
            <a:ext cx="7239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 dirty="0" smtClean="0"/>
              <a:t>(</a:t>
            </a:r>
            <a:r>
              <a:rPr kumimoji="0" lang="en-US" altLang="zh-TW" sz="2100" dirty="0"/>
              <a:t>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1030" name="Picture 6" descr="C:\Users\RajaZia\Desktop\ass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62" y="2057400"/>
            <a:ext cx="38647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31" name="Picture 7" descr="C:\Users\RajaZia\Desktop\as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62400"/>
            <a:ext cx="631915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133600"/>
            <a:ext cx="3048000" cy="304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Another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endParaRPr lang="en-US" altLang="zh-TW" sz="18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endParaRPr lang="en-US" altLang="zh-TW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endParaRPr lang="en-US" altLang="zh-TW" sz="18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1800" b="1" dirty="0" err="1" smtClean="0">
                <a:latin typeface="Courier New" pitchFamily="49" charset="0"/>
              </a:rPr>
              <a:t>mov</a:t>
            </a:r>
            <a:r>
              <a:rPr lang="en-US" altLang="zh-TW" sz="1800" b="1" dirty="0" smtClean="0">
                <a:latin typeface="Courier New" pitchFamily="49" charset="0"/>
              </a:rPr>
              <a:t> </a:t>
            </a:r>
            <a:r>
              <a:rPr lang="en-US" altLang="zh-TW" sz="1800" b="1" dirty="0">
                <a:latin typeface="Courier New" pitchFamily="49" charset="0"/>
              </a:rPr>
              <a:t>ax,var1</a:t>
            </a:r>
          </a:p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1800" b="1" dirty="0" err="1">
                <a:latin typeface="Courier New" pitchFamily="49" charset="0"/>
              </a:rPr>
              <a:t>cmp</a:t>
            </a:r>
            <a:r>
              <a:rPr lang="en-US" altLang="zh-TW" sz="1800" b="1" dirty="0">
                <a:latin typeface="Courier New" pitchFamily="49" charset="0"/>
              </a:rPr>
              <a:t> ax,var2</a:t>
            </a:r>
          </a:p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1800" b="1" dirty="0">
                <a:latin typeface="Courier New" pitchFamily="49" charset="0"/>
              </a:rPr>
              <a:t>je L1</a:t>
            </a:r>
          </a:p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1800" b="1" dirty="0" err="1">
                <a:latin typeface="Courier New" pitchFamily="49" charset="0"/>
              </a:rPr>
              <a:t>mov</a:t>
            </a:r>
            <a:r>
              <a:rPr lang="en-US" altLang="zh-TW" sz="1800" b="1" dirty="0">
                <a:latin typeface="Courier New" pitchFamily="49" charset="0"/>
              </a:rPr>
              <a:t> var3,6</a:t>
            </a:r>
          </a:p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1800" b="1" dirty="0" err="1">
                <a:latin typeface="Courier New" pitchFamily="49" charset="0"/>
              </a:rPr>
              <a:t>mov</a:t>
            </a:r>
            <a:r>
              <a:rPr lang="en-US" altLang="zh-TW" sz="1800" b="1" dirty="0">
                <a:latin typeface="Courier New" pitchFamily="49" charset="0"/>
              </a:rPr>
              <a:t> var4,7</a:t>
            </a:r>
          </a:p>
          <a:p>
            <a:pPr marL="365760" lvl="1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1800" b="1" dirty="0" err="1">
                <a:latin typeface="Courier New" pitchFamily="49" charset="0"/>
              </a:rPr>
              <a:t>jmp</a:t>
            </a:r>
            <a:r>
              <a:rPr lang="en-US" altLang="zh-TW" sz="1800" b="1" dirty="0">
                <a:latin typeface="Courier New" pitchFamily="49" charset="0"/>
              </a:rPr>
              <a:t> L2</a:t>
            </a: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smtClean="0">
                <a:latin typeface="Courier New" pitchFamily="49" charset="0"/>
              </a:rPr>
              <a:t> 	L1: </a:t>
            </a:r>
            <a:r>
              <a:rPr lang="en-US" altLang="zh-TW" sz="1800" b="1" dirty="0" err="1" smtClean="0">
                <a:latin typeface="Courier New" pitchFamily="49" charset="0"/>
              </a:rPr>
              <a:t>mov</a:t>
            </a:r>
            <a:r>
              <a:rPr lang="en-US" altLang="zh-TW" sz="1800" b="1" dirty="0" smtClean="0">
                <a:latin typeface="Courier New" pitchFamily="49" charset="0"/>
              </a:rPr>
              <a:t> </a:t>
            </a:r>
            <a:r>
              <a:rPr lang="en-US" altLang="zh-TW" sz="1800" b="1" dirty="0">
                <a:latin typeface="Courier New" pitchFamily="49" charset="0"/>
              </a:rPr>
              <a:t>var3,10</a:t>
            </a: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1800" b="1" dirty="0" smtClean="0">
                <a:latin typeface="Courier New" pitchFamily="49" charset="0"/>
              </a:rPr>
              <a:t>	L2</a:t>
            </a:r>
            <a:r>
              <a:rPr lang="en-US" altLang="zh-TW" sz="1800" b="1" dirty="0">
                <a:latin typeface="Courier New" pitchFamily="49" charset="0"/>
              </a:rPr>
              <a:t>:</a:t>
            </a:r>
          </a:p>
          <a:p>
            <a:endParaRPr lang="en-US" dirty="0"/>
          </a:p>
        </p:txBody>
      </p:sp>
      <p:sp>
        <p:nvSpPr>
          <p:cNvPr id="6" name="Text Box 5"/>
          <p:cNvSpPr txBox="1">
            <a:spLocks noGrp="1" noChangeArrowheads="1"/>
          </p:cNvSpPr>
          <p:nvPr>
            <p:ph sz="quarter" idx="2"/>
          </p:nvPr>
        </p:nvSpPr>
        <p:spPr bwMode="auto">
          <a:xfrm>
            <a:off x="4270248" y="2199564"/>
            <a:ext cx="3273552" cy="3058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if( var1 </a:t>
            </a:r>
            <a:r>
              <a:rPr kumimoji="0" lang="en-US" altLang="zh-TW" sz="1800" b="1" dirty="0" smtClean="0">
                <a:latin typeface="Courier New" pitchFamily="49" charset="0"/>
              </a:rPr>
              <a:t>== </a:t>
            </a:r>
            <a:r>
              <a:rPr kumimoji="0" lang="en-US" altLang="zh-TW" sz="1800" b="1" dirty="0">
                <a:latin typeface="Courier New" pitchFamily="49" charset="0"/>
              </a:rPr>
              <a:t>var2 )</a:t>
            </a:r>
          </a:p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var3 = 10;</a:t>
            </a:r>
          </a:p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else</a:t>
            </a:r>
          </a:p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{</a:t>
            </a:r>
          </a:p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var3 = 6;</a:t>
            </a:r>
          </a:p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  var4 = 7;</a:t>
            </a:r>
          </a:p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1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Execution of Another example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35969" y="2286000"/>
            <a:ext cx="249674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;;Assembly language code</a:t>
            </a:r>
          </a:p>
          <a:p>
            <a:endParaRPr lang="en-US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ax , 15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bx , 15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cx , 0</a:t>
            </a:r>
          </a:p>
          <a:p>
            <a:endParaRPr lang="en-US" sz="1600" dirty="0"/>
          </a:p>
          <a:p>
            <a:r>
              <a:rPr lang="en-US" sz="1600" dirty="0" err="1"/>
              <a:t>cmp</a:t>
            </a:r>
            <a:r>
              <a:rPr lang="en-US" sz="1600" dirty="0"/>
              <a:t> ax , bx</a:t>
            </a:r>
          </a:p>
          <a:p>
            <a:r>
              <a:rPr lang="en-US" sz="1600" dirty="0" err="1"/>
              <a:t>jne</a:t>
            </a:r>
            <a:r>
              <a:rPr lang="en-US" sz="1600" dirty="0"/>
              <a:t> lable1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cx , ax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jmp</a:t>
            </a:r>
            <a:r>
              <a:rPr lang="en-US" sz="1600" dirty="0"/>
              <a:t> end</a:t>
            </a:r>
          </a:p>
          <a:p>
            <a:endParaRPr lang="en-US" sz="1600" dirty="0"/>
          </a:p>
          <a:p>
            <a:r>
              <a:rPr lang="en-US" sz="1600" dirty="0"/>
              <a:t>lable1: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 cx , bx</a:t>
            </a:r>
          </a:p>
          <a:p>
            <a:endParaRPr lang="en-US" sz="1600" dirty="0"/>
          </a:p>
          <a:p>
            <a:r>
              <a:rPr lang="en-US" sz="1600" dirty="0"/>
              <a:t>end: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557838" y="2286000"/>
            <a:ext cx="2496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;;Assembly language code</a:t>
            </a:r>
          </a:p>
          <a:p>
            <a:endParaRPr lang="en-US" sz="1600" dirty="0"/>
          </a:p>
          <a:p>
            <a:r>
              <a:rPr lang="en-US" sz="1600" dirty="0" err="1"/>
              <a:t>mov</a:t>
            </a:r>
            <a:r>
              <a:rPr lang="en-US" sz="1600" dirty="0"/>
              <a:t> ax , 15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bx , 10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cx , 0</a:t>
            </a:r>
          </a:p>
          <a:p>
            <a:endParaRPr lang="en-US" sz="1600" dirty="0"/>
          </a:p>
          <a:p>
            <a:r>
              <a:rPr lang="en-US" sz="1600" dirty="0" err="1"/>
              <a:t>cmp</a:t>
            </a:r>
            <a:r>
              <a:rPr lang="en-US" sz="1600" dirty="0"/>
              <a:t> ax , bx</a:t>
            </a:r>
          </a:p>
          <a:p>
            <a:r>
              <a:rPr lang="en-US" sz="1600" dirty="0" err="1"/>
              <a:t>jne</a:t>
            </a:r>
            <a:r>
              <a:rPr lang="en-US" sz="1600" dirty="0"/>
              <a:t> lable1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cx , ax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jmp</a:t>
            </a:r>
            <a:r>
              <a:rPr lang="en-US" sz="1600" dirty="0"/>
              <a:t> end</a:t>
            </a:r>
          </a:p>
          <a:p>
            <a:endParaRPr lang="en-US" sz="1600" dirty="0"/>
          </a:p>
          <a:p>
            <a:r>
              <a:rPr lang="en-US" sz="1600" dirty="0"/>
              <a:t>lable1: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 cx , bx</a:t>
            </a:r>
          </a:p>
          <a:p>
            <a:endParaRPr lang="en-US" sz="1600" dirty="0"/>
          </a:p>
          <a:p>
            <a:r>
              <a:rPr lang="en-US" sz="1600" dirty="0"/>
              <a:t>end:</a:t>
            </a: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1107877" y="3200773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ight Arrow 6"/>
          <p:cNvSpPr/>
          <p:nvPr/>
        </p:nvSpPr>
        <p:spPr>
          <a:xfrm>
            <a:off x="1101723" y="3454376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ight Arrow 7"/>
          <p:cNvSpPr/>
          <p:nvPr/>
        </p:nvSpPr>
        <p:spPr>
          <a:xfrm>
            <a:off x="1101722" y="3689952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ight Arrow 8"/>
          <p:cNvSpPr/>
          <p:nvPr/>
        </p:nvSpPr>
        <p:spPr>
          <a:xfrm>
            <a:off x="1093195" y="4171490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ight Arrow 9"/>
          <p:cNvSpPr/>
          <p:nvPr/>
        </p:nvSpPr>
        <p:spPr>
          <a:xfrm>
            <a:off x="1087039" y="4371515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ight Arrow 10"/>
          <p:cNvSpPr/>
          <p:nvPr/>
        </p:nvSpPr>
        <p:spPr>
          <a:xfrm>
            <a:off x="1839154" y="4666110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ight Arrow 11"/>
          <p:cNvSpPr/>
          <p:nvPr/>
        </p:nvSpPr>
        <p:spPr>
          <a:xfrm>
            <a:off x="1839153" y="4866135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ight Arrow 12"/>
          <p:cNvSpPr/>
          <p:nvPr/>
        </p:nvSpPr>
        <p:spPr>
          <a:xfrm>
            <a:off x="1080642" y="6042319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ight Arrow 13"/>
          <p:cNvSpPr/>
          <p:nvPr/>
        </p:nvSpPr>
        <p:spPr>
          <a:xfrm>
            <a:off x="4698003" y="3126403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ight Arrow 14"/>
          <p:cNvSpPr/>
          <p:nvPr/>
        </p:nvSpPr>
        <p:spPr>
          <a:xfrm>
            <a:off x="4680948" y="3315712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ight Arrow 15"/>
          <p:cNvSpPr/>
          <p:nvPr/>
        </p:nvSpPr>
        <p:spPr>
          <a:xfrm>
            <a:off x="4698003" y="3558431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ight Arrow 16"/>
          <p:cNvSpPr/>
          <p:nvPr/>
        </p:nvSpPr>
        <p:spPr>
          <a:xfrm>
            <a:off x="4669911" y="4153608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ight Arrow 17"/>
          <p:cNvSpPr/>
          <p:nvPr/>
        </p:nvSpPr>
        <p:spPr>
          <a:xfrm>
            <a:off x="4654836" y="4374896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ight Arrow 18"/>
          <p:cNvSpPr/>
          <p:nvPr/>
        </p:nvSpPr>
        <p:spPr>
          <a:xfrm>
            <a:off x="4666823" y="5321122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ight Arrow 19"/>
          <p:cNvSpPr/>
          <p:nvPr/>
        </p:nvSpPr>
        <p:spPr>
          <a:xfrm>
            <a:off x="4663358" y="5642120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ight Arrow 20"/>
          <p:cNvSpPr/>
          <p:nvPr/>
        </p:nvSpPr>
        <p:spPr>
          <a:xfrm>
            <a:off x="4647580" y="6117329"/>
            <a:ext cx="830269" cy="15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987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 used as Counter</a:t>
            </a:r>
          </a:p>
          <a:p>
            <a:r>
              <a:rPr lang="en-US" dirty="0" smtClean="0"/>
              <a:t>Automatically Decremented after every iteration</a:t>
            </a:r>
          </a:p>
          <a:p>
            <a:r>
              <a:rPr lang="en-US" dirty="0" smtClean="0"/>
              <a:t>Label is used to jump</a:t>
            </a:r>
          </a:p>
          <a:p>
            <a:r>
              <a:rPr lang="en-US" dirty="0" smtClean="0"/>
              <a:t>Ends when counter reaches zero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MOV cx,10	;loop runs 10 times</a:t>
            </a:r>
          </a:p>
          <a:p>
            <a:pPr lvl="1"/>
            <a:r>
              <a:rPr lang="en-US" dirty="0" smtClean="0"/>
              <a:t>Loop1: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Loop Loop1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TW" dirty="0"/>
              <a:t>WHILE Loops</a:t>
            </a:r>
            <a:endParaRPr lang="en-US" altLang="zh-TW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43843" name="Text Box 3"/>
          <p:cNvSpPr txBox="1">
            <a:spLocks noChangeArrowheads="1"/>
          </p:cNvSpPr>
          <p:nvPr/>
        </p:nvSpPr>
        <p:spPr bwMode="auto">
          <a:xfrm>
            <a:off x="2477614" y="3124200"/>
            <a:ext cx="3886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while( </a:t>
            </a:r>
            <a:r>
              <a:rPr kumimoji="0" lang="en-US" altLang="zh-TW" sz="1800" b="1" dirty="0" smtClean="0">
                <a:latin typeface="Courier New" pitchFamily="49" charset="0"/>
              </a:rPr>
              <a:t>ax </a:t>
            </a:r>
            <a:r>
              <a:rPr kumimoji="0" lang="en-US" altLang="zh-TW" sz="1800" b="1" dirty="0">
                <a:latin typeface="Courier New" pitchFamily="49" charset="0"/>
              </a:rPr>
              <a:t>&lt; </a:t>
            </a:r>
            <a:r>
              <a:rPr kumimoji="0" lang="en-US" altLang="zh-TW" sz="1800" b="1" dirty="0" err="1" smtClean="0">
                <a:latin typeface="Courier New" pitchFamily="49" charset="0"/>
              </a:rPr>
              <a:t>bx</a:t>
            </a:r>
            <a:r>
              <a:rPr kumimoji="0" lang="en-US" altLang="zh-TW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1800" b="1" dirty="0">
                <a:latin typeface="Courier New" pitchFamily="49" charset="0"/>
              </a:rPr>
              <a:t>	</a:t>
            </a:r>
            <a:r>
              <a:rPr kumimoji="0" lang="en-US" altLang="zh-TW" sz="1800" b="1" dirty="0" smtClean="0">
                <a:latin typeface="Courier New" pitchFamily="49" charset="0"/>
              </a:rPr>
              <a:t>ax </a:t>
            </a:r>
            <a:r>
              <a:rPr kumimoji="0" lang="en-US" altLang="zh-TW" sz="1800" b="1" dirty="0">
                <a:latin typeface="Courier New" pitchFamily="49" charset="0"/>
              </a:rPr>
              <a:t>= </a:t>
            </a:r>
            <a:r>
              <a:rPr kumimoji="0" lang="en-US" altLang="zh-TW" sz="1800" b="1" dirty="0" smtClean="0">
                <a:latin typeface="Courier New" pitchFamily="49" charset="0"/>
              </a:rPr>
              <a:t>ax </a:t>
            </a:r>
            <a:r>
              <a:rPr kumimoji="0" lang="en-US" altLang="zh-TW" sz="1800" b="1" dirty="0">
                <a:latin typeface="Courier New" pitchFamily="49" charset="0"/>
              </a:rPr>
              <a:t>+ 1;</a:t>
            </a:r>
          </a:p>
        </p:txBody>
      </p:sp>
      <p:sp>
        <p:nvSpPr>
          <p:cNvPr id="1443844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79930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dirty="0"/>
              <a:t>A WHILE loop is really an IF statement followed by the body of the loop, followed by an unconditional jump to the top of the loop. Consider the following example: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429" y="4138506"/>
            <a:ext cx="7327739" cy="2438400"/>
            <a:chOff x="291" y="2160"/>
            <a:chExt cx="4704" cy="1440"/>
          </a:xfrm>
        </p:grpSpPr>
        <p:sp>
          <p:nvSpPr>
            <p:cNvPr id="1443846" name="Text Box 6"/>
            <p:cNvSpPr txBox="1">
              <a:spLocks noChangeArrowheads="1"/>
            </p:cNvSpPr>
            <p:nvPr/>
          </p:nvSpPr>
          <p:spPr bwMode="auto">
            <a:xfrm>
              <a:off x="291" y="2544"/>
              <a:ext cx="470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kumimoji="0" lang="en-US" altLang="zh-TW" sz="1800" b="1" dirty="0">
                  <a:latin typeface="Courier New" pitchFamily="49" charset="0"/>
                </a:rPr>
                <a:t>top:	</a:t>
              </a:r>
              <a:r>
                <a:rPr kumimoji="0" lang="en-US" altLang="zh-TW" sz="1800" b="1" dirty="0" err="1">
                  <a:latin typeface="Courier New" pitchFamily="49" charset="0"/>
                </a:rPr>
                <a:t>cmp</a:t>
              </a:r>
              <a:r>
                <a:rPr kumimoji="0" lang="en-US" altLang="zh-TW" sz="1800" b="1" dirty="0">
                  <a:latin typeface="Courier New" pitchFamily="49" charset="0"/>
                </a:rPr>
                <a:t> </a:t>
              </a:r>
              <a:r>
                <a:rPr kumimoji="0" lang="en-US" altLang="zh-TW" sz="1800" b="1" dirty="0" err="1" smtClean="0">
                  <a:latin typeface="Courier New" pitchFamily="49" charset="0"/>
                </a:rPr>
                <a:t>ax,bx</a:t>
              </a:r>
              <a:r>
                <a:rPr kumimoji="0" lang="en-US" altLang="zh-TW" sz="1800" b="1" dirty="0">
                  <a:latin typeface="Courier New" pitchFamily="49" charset="0"/>
                </a:rPr>
                <a:t>	; check loop condition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kumimoji="0" lang="en-US" altLang="zh-TW" sz="1800" b="1" dirty="0">
                  <a:latin typeface="Courier New" pitchFamily="49" charset="0"/>
                </a:rPr>
                <a:t>	</a:t>
              </a:r>
              <a:r>
                <a:rPr kumimoji="0" lang="en-US" altLang="zh-TW" sz="1800" b="1" dirty="0" err="1">
                  <a:latin typeface="Courier New" pitchFamily="49" charset="0"/>
                </a:rPr>
                <a:t>jae</a:t>
              </a:r>
              <a:r>
                <a:rPr kumimoji="0" lang="en-US" altLang="zh-TW" sz="1800" b="1" dirty="0">
                  <a:latin typeface="Courier New" pitchFamily="49" charset="0"/>
                </a:rPr>
                <a:t> next	; false? exit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kumimoji="0" lang="en-US" altLang="zh-TW" sz="1800" b="1" dirty="0">
                  <a:latin typeface="Courier New" pitchFamily="49" charset="0"/>
                </a:rPr>
                <a:t>	inc </a:t>
              </a:r>
              <a:r>
                <a:rPr kumimoji="0" lang="en-US" altLang="zh-TW" sz="1800" b="1" dirty="0" smtClean="0">
                  <a:latin typeface="Courier New" pitchFamily="49" charset="0"/>
                </a:rPr>
                <a:t>ax</a:t>
              </a:r>
              <a:r>
                <a:rPr kumimoji="0" lang="en-US" altLang="zh-TW" sz="1800" b="1" dirty="0">
                  <a:latin typeface="Courier New" pitchFamily="49" charset="0"/>
                </a:rPr>
                <a:t>	; body of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kumimoji="0" lang="en-US" altLang="zh-TW" sz="1800" b="1" dirty="0">
                  <a:latin typeface="Courier New" pitchFamily="49" charset="0"/>
                </a:rPr>
                <a:t>	</a:t>
              </a:r>
              <a:r>
                <a:rPr kumimoji="0" lang="en-US" altLang="zh-TW" sz="1800" b="1" dirty="0" err="1">
                  <a:latin typeface="Courier New" pitchFamily="49" charset="0"/>
                </a:rPr>
                <a:t>jmp</a:t>
              </a:r>
              <a:r>
                <a:rPr kumimoji="0" lang="en-US" altLang="zh-TW" sz="1800" b="1" dirty="0">
                  <a:latin typeface="Courier New" pitchFamily="49" charset="0"/>
                </a:rPr>
                <a:t> top	; repeat the loop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571500" algn="l"/>
                  <a:tab pos="3657600" algn="l"/>
                </a:tabLst>
              </a:pPr>
              <a:r>
                <a:rPr kumimoji="0" lang="en-US" altLang="zh-TW" sz="1800" b="1" dirty="0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1443847" name="Text Box 7"/>
            <p:cNvSpPr txBox="1">
              <a:spLocks noChangeArrowheads="1"/>
            </p:cNvSpPr>
            <p:nvPr/>
          </p:nvSpPr>
          <p:spPr bwMode="auto">
            <a:xfrm>
              <a:off x="528" y="2160"/>
              <a:ext cx="4080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2100"/>
                <a:t>This is a possible implementation: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5" name="Picture 10" descr="C:\Users\RajaZia\Desktop\as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070" y="1823836"/>
            <a:ext cx="7145130" cy="450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 </a:t>
            </a:r>
            <a:r>
              <a:rPr lang="en-US" i="1" dirty="0" smtClean="0"/>
              <a:t>operand1</a:t>
            </a:r>
          </a:p>
          <a:p>
            <a:pPr lvl="1"/>
            <a:r>
              <a:rPr lang="en-US" dirty="0" smtClean="0"/>
              <a:t>operand1 is 8-bit (type BYTE): multiply with contents placed in register AL, result will be in AX.</a:t>
            </a:r>
          </a:p>
          <a:p>
            <a:pPr lvl="1"/>
            <a:r>
              <a:rPr lang="en-US" dirty="0"/>
              <a:t>operand1 is </a:t>
            </a:r>
            <a:r>
              <a:rPr lang="en-US" dirty="0" smtClean="0"/>
              <a:t>16-bit </a:t>
            </a:r>
            <a:r>
              <a:rPr lang="en-US" dirty="0"/>
              <a:t>(type </a:t>
            </a:r>
            <a:r>
              <a:rPr lang="en-US" dirty="0" smtClean="0"/>
              <a:t>WORD): </a:t>
            </a:r>
            <a:r>
              <a:rPr lang="en-US" dirty="0"/>
              <a:t>multiply with contents placed in register </a:t>
            </a:r>
            <a:r>
              <a:rPr lang="en-US" dirty="0" smtClean="0"/>
              <a:t>AX, </a:t>
            </a:r>
            <a:r>
              <a:rPr lang="en-US" dirty="0"/>
              <a:t>result will be in </a:t>
            </a:r>
            <a:r>
              <a:rPr lang="en-US" dirty="0" smtClean="0"/>
              <a:t>DX:AX.</a:t>
            </a:r>
            <a:endParaRPr lang="en-US" dirty="0"/>
          </a:p>
          <a:p>
            <a:pPr lvl="1"/>
            <a:r>
              <a:rPr lang="en-US" dirty="0"/>
              <a:t>operand1 is </a:t>
            </a:r>
            <a:r>
              <a:rPr lang="en-US" dirty="0" smtClean="0"/>
              <a:t>32-bit </a:t>
            </a:r>
            <a:r>
              <a:rPr lang="en-US" dirty="0"/>
              <a:t>(type </a:t>
            </a:r>
            <a:r>
              <a:rPr lang="en-US" dirty="0" smtClean="0"/>
              <a:t>DWORD): </a:t>
            </a:r>
            <a:r>
              <a:rPr lang="en-US" dirty="0"/>
              <a:t>multiply with contents placed in register </a:t>
            </a:r>
            <a:r>
              <a:rPr lang="en-US" dirty="0" smtClean="0"/>
              <a:t>DX:AX, </a:t>
            </a:r>
            <a:r>
              <a:rPr lang="en-US" dirty="0"/>
              <a:t>result will be in </a:t>
            </a:r>
            <a:r>
              <a:rPr lang="en-US" dirty="0" smtClean="0"/>
              <a:t>EDX:EAX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MOV AL, 200 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MOV BL, 4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MUL BL ;</a:t>
            </a:r>
          </a:p>
          <a:p>
            <a:pPr lvl="1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 Instruction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467600" cy="13199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DIV </a:t>
            </a:r>
            <a:r>
              <a:rPr lang="en-US" sz="1800" i="1" dirty="0"/>
              <a:t>operand1</a:t>
            </a:r>
          </a:p>
          <a:p>
            <a:pPr lvl="1"/>
            <a:r>
              <a:rPr lang="en-US" sz="1800" dirty="0"/>
              <a:t>when operand is a </a:t>
            </a:r>
            <a:r>
              <a:rPr lang="en-US" sz="1800" dirty="0" smtClean="0"/>
              <a:t>BYTE:  </a:t>
            </a:r>
            <a:r>
              <a:rPr lang="en-US" sz="1800" dirty="0"/>
              <a:t>AL = AX / operand  then  </a:t>
            </a:r>
          </a:p>
          <a:p>
            <a:pPr lvl="2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AL =Quotient</a:t>
            </a:r>
          </a:p>
          <a:p>
            <a:pPr lvl="2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AH = remainder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Example</a:t>
            </a:r>
            <a:endParaRPr lang="en-US" sz="1800" dirty="0"/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MOV AX, 203; 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	MOV BL, 4;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DIV BL </a:t>
            </a:r>
            <a:r>
              <a:rPr lang="en-US" sz="2000" dirty="0"/>
              <a:t>;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AL = 50 , AH =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pPr lvl="1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 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1800" dirty="0"/>
              <a:t>when operand is a word: AX = (DX AX) / operand then</a:t>
            </a:r>
          </a:p>
          <a:p>
            <a:pPr lvl="2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AX = Quotient</a:t>
            </a:r>
          </a:p>
          <a:p>
            <a:pPr lvl="2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DX = remainder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86200"/>
            <a:ext cx="6781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Divide </a:t>
            </a:r>
            <a:r>
              <a:rPr lang="en-US" b="1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division operand produces quotient that is larger than storage then divide </a:t>
            </a:r>
            <a:r>
              <a:rPr lang="en-US" dirty="0" smtClean="0"/>
              <a:t>overflow condition </a:t>
            </a:r>
            <a:r>
              <a:rPr lang="en-US" dirty="0"/>
              <a:t>occurs and the program terminates.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MOV AX,1000h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MOV BL,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10h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DIV BL                   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FF0000"/>
                </a:solidFill>
              </a:rPr>
              <a:t>AL </a:t>
            </a:r>
            <a:r>
              <a:rPr lang="en-US" dirty="0">
                <a:solidFill>
                  <a:srgbClr val="FF0000"/>
                </a:solidFill>
              </a:rPr>
              <a:t>cannot hold </a:t>
            </a:r>
            <a:r>
              <a:rPr lang="en-US" dirty="0" smtClean="0">
                <a:solidFill>
                  <a:srgbClr val="FF0000"/>
                </a:solidFill>
              </a:rPr>
              <a:t>100h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Similarly when you divide by zero program terminates.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label is an identifier that is followed by a colon.</a:t>
            </a:r>
          </a:p>
          <a:p>
            <a:r>
              <a:rPr lang="en-US" dirty="0" smtClean="0"/>
              <a:t>Names suffixed with colons (:) are symbolic labels.</a:t>
            </a:r>
          </a:p>
          <a:p>
            <a:r>
              <a:rPr lang="en-US" dirty="0" smtClean="0"/>
              <a:t>The labels do not create code.</a:t>
            </a:r>
          </a:p>
          <a:p>
            <a:r>
              <a:rPr lang="en-US" dirty="0" smtClean="0"/>
              <a:t>They are simply a way to tell the assembler that those locations have symbolic names.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Label1:</a:t>
            </a:r>
          </a:p>
          <a:p>
            <a:pPr lvl="1"/>
            <a:r>
              <a:rPr lang="en-US" dirty="0" smtClean="0"/>
              <a:t>Above:</a:t>
            </a:r>
          </a:p>
          <a:p>
            <a:pPr lvl="1"/>
            <a:r>
              <a:rPr lang="en-US" dirty="0" smtClean="0"/>
              <a:t>Start: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3581400"/>
          </a:xfrm>
        </p:spPr>
        <p:txBody>
          <a:bodyPr/>
          <a:lstStyle/>
          <a:p>
            <a:r>
              <a:rPr lang="en-US" dirty="0" smtClean="0"/>
              <a:t>Unconditional jump</a:t>
            </a:r>
          </a:p>
          <a:p>
            <a:r>
              <a:rPr lang="en-US" dirty="0" smtClean="0"/>
              <a:t>Jumps to the given label[Address]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JMP [Label] 	;PC will jump to the address of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3980</TotalTime>
  <Words>937</Words>
  <Application>Microsoft Office PowerPoint</Application>
  <PresentationFormat>On-screen Show (4:3)</PresentationFormat>
  <Paragraphs>256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新細明體</vt:lpstr>
      <vt:lpstr>Arial</vt:lpstr>
      <vt:lpstr>Calibri</vt:lpstr>
      <vt:lpstr>Century Schoolbook</vt:lpstr>
      <vt:lpstr>Courier New</vt:lpstr>
      <vt:lpstr>Wingdings</vt:lpstr>
      <vt:lpstr>Wingdings 2</vt:lpstr>
      <vt:lpstr>Oriel</vt:lpstr>
      <vt:lpstr>Conditional Structures</vt:lpstr>
      <vt:lpstr>Agenda for today</vt:lpstr>
      <vt:lpstr>Arithmetic Instructions</vt:lpstr>
      <vt:lpstr>MUL Instruction</vt:lpstr>
      <vt:lpstr>Arithmetic Instructions</vt:lpstr>
      <vt:lpstr>DIV Instruction</vt:lpstr>
      <vt:lpstr>Divide overflow</vt:lpstr>
      <vt:lpstr>Labels in Assembly</vt:lpstr>
      <vt:lpstr>JMP Instruction</vt:lpstr>
      <vt:lpstr>Examples</vt:lpstr>
      <vt:lpstr>Conditional Jumps</vt:lpstr>
      <vt:lpstr>Jumps Based on Equality</vt:lpstr>
      <vt:lpstr>CMP Instruction</vt:lpstr>
      <vt:lpstr>PowerPoint Presentation</vt:lpstr>
      <vt:lpstr>PowerPoint Presentation</vt:lpstr>
      <vt:lpstr>Jumps Based on Flags</vt:lpstr>
      <vt:lpstr>Jumps Based on Conditions</vt:lpstr>
      <vt:lpstr>Some Conditional Jumps </vt:lpstr>
      <vt:lpstr>Some Conditional Jumps </vt:lpstr>
      <vt:lpstr>Your turn . . .</vt:lpstr>
      <vt:lpstr>Block-Structured IF Statements</vt:lpstr>
      <vt:lpstr>Your turn . . .</vt:lpstr>
      <vt:lpstr>Another Example</vt:lpstr>
      <vt:lpstr>And Another</vt:lpstr>
      <vt:lpstr>Execution of Another example </vt:lpstr>
      <vt:lpstr>Loop Instruction</vt:lpstr>
      <vt:lpstr>WHILE Loops</vt:lpstr>
      <vt:lpstr>Another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 01 Computer Organization and Assembly Language</dc:title>
  <dc:creator>Nauman</dc:creator>
  <cp:lastModifiedBy>Farwa</cp:lastModifiedBy>
  <cp:revision>585</cp:revision>
  <dcterms:created xsi:type="dcterms:W3CDTF">2006-08-16T00:00:00Z</dcterms:created>
  <dcterms:modified xsi:type="dcterms:W3CDTF">2020-09-26T09:36:11Z</dcterms:modified>
</cp:coreProperties>
</file>