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82" r:id="rId1"/>
  </p:sldMasterIdLst>
  <p:notesMasterIdLst>
    <p:notesMasterId r:id="rId28"/>
  </p:notesMasterIdLst>
  <p:handoutMasterIdLst>
    <p:handoutMasterId r:id="rId29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</p:sldIdLst>
  <p:sldSz cx="9144000" cy="6858000" type="screen4x3"/>
  <p:notesSz cx="7315200" cy="96012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baseline="0">
        <a:solidFill>
          <a:schemeClr val="dk1"/>
        </a:solidFill>
        <a:latin typeface="Arial" charset="0"/>
        <a:ea typeface="Arial" charset="0"/>
        <a:sym typeface="Arial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8" autoAdjust="0"/>
  </p:normalViewPr>
  <p:slideViewPr>
    <p:cSldViewPr>
      <p:cViewPr>
        <p:scale>
          <a:sx n="61" d="100"/>
          <a:sy n="61" d="100"/>
        </p:scale>
        <p:origin x="-2970" y="-12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Header Placeholder 104886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1427" tIns="45714" rIns="91427" bIns="45714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865" name="Date Placeholder 1048864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1427" tIns="45714" rIns="91427" bIns="45714"/>
          <a:lstStyle/>
          <a:p>
            <a:pPr lvl="0" algn="r" eaLnBrk="1" latinLnBrk="1" hangingPunct="1"/>
            <a:fld id="{566ABCEB-ACFC-4714-9973-3DA970169C29}" type="datetime1">
              <a:rPr lang="en-US" altLang="en-US" sz="1200"/>
              <a:pPr lvl="0" algn="r" eaLnBrk="1" latinLnBrk="1" hangingPunct="1"/>
              <a:t>5/1/2020</a:t>
            </a:fld>
            <a:endParaRPr lang="en-US" altLang="en-US" sz="1200"/>
          </a:p>
        </p:txBody>
      </p:sp>
      <p:sp>
        <p:nvSpPr>
          <p:cNvPr id="1048866" name="Footer Placeholder 1048865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1427" tIns="45714" rIns="91427" bIns="45714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867" name="Slide Number Placeholder 1048866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1427" tIns="45714" rIns="91427" bIns="45714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2027471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Header Placeholder 10488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/>
          <a:lstStyle/>
          <a:p>
            <a:pPr lvl="0" eaLnBrk="1" latinLnBrk="1" hangingPunct="1"/>
            <a:endParaRPr lang="en-US" altLang="en-US" sz="1300"/>
          </a:p>
        </p:txBody>
      </p:sp>
      <p:sp>
        <p:nvSpPr>
          <p:cNvPr id="1048859" name="Date Placeholder 1048858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/>
          <a:lstStyle/>
          <a:p>
            <a:pPr lvl="0" algn="r" eaLnBrk="1" latinLnBrk="1" hangingPunct="1"/>
            <a:endParaRPr lang="en-US" altLang="en-US" sz="1300"/>
          </a:p>
        </p:txBody>
      </p:sp>
      <p:sp>
        <p:nvSpPr>
          <p:cNvPr id="1048860" name="Slide Image Placeholder 10488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861" name="Notes Placeholder 1048860"/>
          <p:cNvSpPr>
            <a:spLocks noGrp="1"/>
          </p:cNvSpPr>
          <p:nvPr>
            <p:ph type="body" sz="quarter" idx="3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862" name="Footer Placeholder 1048861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eaLnBrk="1" latinLnBrk="1" hangingPunct="1"/>
            <a:endParaRPr lang="en-US" altLang="en-US" sz="1300"/>
          </a:p>
        </p:txBody>
      </p:sp>
      <p:sp>
        <p:nvSpPr>
          <p:cNvPr id="1048863" name="Slide Number Placeholder 1048862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/>
            <a:fld id="{566ABCEB-ACFC-4714-9973-3DA970169C29}" type="slidenum">
              <a:rPr lang="en-US" altLang="en-US" sz="1300"/>
              <a:pPr lvl="0" algn="r" eaLnBrk="1" latinLnBrk="1" hangingPunct="1"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45473054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baseline="0">
        <a:solidFill>
          <a:schemeClr val="dk1"/>
        </a:solidFill>
        <a:latin typeface="Arial" charset="0"/>
        <a:ea typeface="Arial" charset="0"/>
        <a:sym typeface="Arial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04860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10" name="Notes Placeholder 1048609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  <p:sp>
        <p:nvSpPr>
          <p:cNvPr id="1048611" name="TextBox 1048610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1048692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48694" name="Slide Image Placeholder 1048693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95" name="Notes Placeholder 1048694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pPr lvl="0"/>
            <a:r>
              <a:rPr lang="en-US" altLang="en-US" dirty="0"/>
              <a:t>.6328125-&gt; binary( 101000100000)</a:t>
            </a:r>
          </a:p>
          <a:p>
            <a:pPr lvl="0"/>
            <a:r>
              <a:rPr lang="en-US" altLang="en-US" dirty="0"/>
              <a:t>Bias=  2</a:t>
            </a:r>
            <a:r>
              <a:rPr lang="en-US" altLang="en-US" baseline="30000" dirty="0"/>
              <a:t>k-1</a:t>
            </a:r>
            <a:r>
              <a:rPr lang="en-US" altLang="en-US" dirty="0"/>
              <a:t>-1</a:t>
            </a:r>
          </a:p>
          <a:p>
            <a:pPr lvl="0"/>
            <a:r>
              <a:rPr lang="en-US" altLang="en-US" dirty="0"/>
              <a:t>K=8</a:t>
            </a:r>
          </a:p>
          <a:p>
            <a:pPr lvl="0"/>
            <a:r>
              <a:rPr lang="en-US" altLang="en-US" dirty="0"/>
              <a:t>Bias=2</a:t>
            </a:r>
            <a:r>
              <a:rPr lang="en-US" altLang="en-US" baseline="30000" dirty="0"/>
              <a:t>7</a:t>
            </a:r>
            <a:r>
              <a:rPr lang="en-US" altLang="en-US" dirty="0"/>
              <a:t>-1=127</a:t>
            </a:r>
          </a:p>
          <a:p>
            <a:pPr lvl="0"/>
            <a:r>
              <a:rPr lang="en-US" altLang="en-US" dirty="0"/>
              <a:t>Base=20</a:t>
            </a:r>
          </a:p>
          <a:p>
            <a:pPr lvl="0"/>
            <a:r>
              <a:rPr lang="en-US" altLang="en-US" dirty="0"/>
              <a:t>Add Bias= 147=10010011</a:t>
            </a:r>
          </a:p>
          <a:p>
            <a:pPr lvl="0"/>
            <a:r>
              <a:rPr lang="en-US" altLang="en-US" dirty="0"/>
              <a:t>For 1.6328125x2</a:t>
            </a:r>
            <a:r>
              <a:rPr lang="en-US" altLang="en-US" baseline="30000" dirty="0"/>
              <a:t>-20 </a:t>
            </a:r>
          </a:p>
          <a:p>
            <a:pPr lvl="0"/>
            <a:r>
              <a:rPr lang="en-US" altLang="en-US" dirty="0"/>
              <a:t>Bias= -20+127=107=(01101011)</a:t>
            </a:r>
            <a:r>
              <a:rPr lang="en-US" altLang="en-US" baseline="-25000" dirty="0"/>
              <a:t>2</a:t>
            </a:r>
          </a:p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extBox 1048697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048699" name="Slide Image Placeholder 104869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00" name="Notes Placeholder 1048699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extBox 1048701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048703" name="Slide Image Placeholder 1048702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04" name="Notes Placeholder 1048703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Slide Image Placeholder 1048705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707" name="Notes Placeholder 1048706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  <p:sp>
        <p:nvSpPr>
          <p:cNvPr id="1048708" name="TextBox 1048707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extBox 1048710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048712" name="Slide Image Placeholder 104871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5139" tIns="49472" rIns="95139" bIns="49472" anchor="ctr"/>
          <a:lstStyle/>
          <a:p>
            <a:endParaRPr/>
          </a:p>
        </p:txBody>
      </p:sp>
      <p:sp>
        <p:nvSpPr>
          <p:cNvPr id="1048713" name="Notes Placeholder 1048712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extBox 1048716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1048718" name="Slide Image Placeholder 1048717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19" name="Notes Placeholder 1048718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extBox 1048721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1048723" name="Slide Image Placeholder 1048722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24" name="Notes Placeholder 1048723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Box 1048725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1048727" name="Slide Image Placeholder 1048726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28" name="Notes Placeholder 1048727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extBox 1048729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048731" name="Slide Image Placeholder 1048730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32" name="Notes Placeholder 1048731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extBox 1048734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048736" name="Slide Image Placeholder 1048735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737" name="Notes Placeholder 1048736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1048615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48617" name="Slide Image Placeholder 1048616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18" name="Notes Placeholder 1048617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1048620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48622" name="Slide Image Placeholder 1048621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23" name="Notes Placeholder 1048622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048625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48627" name="Slide Image Placeholder 1048626"/>
          <p:cNvSpPr>
            <a:spLocks noGrp="1" noRot="1" noChangeAspec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28" name="Notes Placeholder 1048627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048635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48637" name="Slide Image Placeholder 1048636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38" name="Notes Placeholder 1048637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pPr lvl="0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1048646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48648" name="Slide Image Placeholder 1048647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49" name="Notes Placeholder 1048648"/>
          <p:cNvSpPr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1048651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48653" name="Slide Image Placeholder 1048652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54" name="Notes Placeholder 1048653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pPr lvl="0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extBox 1048656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48658" name="Slide Image Placeholder 1048657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59" name="Notes Placeholder 1048658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pPr lvl="0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extBox 1048663"/>
          <p:cNvSpPr txBox="1"/>
          <p:nvPr/>
        </p:nvSpPr>
        <p:spPr>
          <a:xfrm>
            <a:off x="4143375" y="9120188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b"/>
          <a:lstStyle/>
          <a:p>
            <a:pPr lvl="0" algn="r" eaLnBrk="1" latinLnBrk="1" hangingPunct="1">
              <a:spcBef>
                <a:spcPct val="0"/>
              </a:spcBef>
            </a:pPr>
            <a:fld id="{566ABCEB-ACFC-4714-9973-3DA970169C29}" type="slidenum">
              <a:rPr lang="en-US" altLang="en-US" sz="1300"/>
              <a:pPr lvl="0" algn="r" eaLnBrk="1" latin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48665" name="Slide Image Placeholder 1048664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47" tIns="48324" rIns="96647" bIns="48324" anchor="ctr"/>
          <a:lstStyle/>
          <a:p>
            <a:endParaRPr/>
          </a:p>
        </p:txBody>
      </p:sp>
      <p:sp>
        <p:nvSpPr>
          <p:cNvPr id="1048666" name="Notes Placeholder 1048665"/>
          <p:cNvSpPr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47" tIns="48324" rIns="96647" bIns="48324" anchor="t"/>
          <a:lstStyle/>
          <a:p>
            <a:pPr lvl="0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04858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D3EF">
              <a:alpha val="5411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5" name="Rectangle 1048584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CE3F5">
              <a:alpha val="36078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6" name="Rectangle 1048585"/>
          <p:cNvSpPr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CE3F5">
              <a:alpha val="70195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7" name="Rectangle 1048586"/>
          <p:cNvSpPr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7F1FA">
              <a:alpha val="70979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8" name="Straight Connector 1048587"/>
          <p:cNvSpPr/>
          <p:nvPr/>
        </p:nvSpPr>
        <p:spPr>
          <a:xfrm>
            <a:off x="106362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ABD3EF">
                <a:alpha val="72940"/>
              </a:srgbClr>
            </a:solidFill>
            <a:prstDash val="solid"/>
            <a:round/>
          </a:ln>
        </p:spPr>
      </p:sp>
      <p:sp>
        <p:nvSpPr>
          <p:cNvPr id="1048589" name="Straight Connector 1048588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E7F1FA">
                <a:alpha val="83136"/>
              </a:srgbClr>
            </a:solidFill>
            <a:prstDash val="solid"/>
            <a:round/>
          </a:ln>
        </p:spPr>
      </p:sp>
      <p:sp>
        <p:nvSpPr>
          <p:cNvPr id="1048590" name="Straight Connector 1048589"/>
          <p:cNvSpPr/>
          <p:nvPr/>
        </p:nvSpPr>
        <p:spPr>
          <a:xfrm>
            <a:off x="854075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591" name="Straight Connector 1048590"/>
          <p:cNvSpPr/>
          <p:nvPr/>
        </p:nvSpPr>
        <p:spPr>
          <a:xfrm>
            <a:off x="1727200" y="0"/>
            <a:ext cx="0" cy="6858000"/>
          </a:xfrm>
          <a:prstGeom prst="line">
            <a:avLst/>
          </a:prstGeom>
          <a:noFill/>
          <a:ln w="28575" cap="flat" cmpd="sng">
            <a:solidFill>
              <a:srgbClr val="ABD3EF">
                <a:alpha val="81960"/>
              </a:srgbClr>
            </a:solidFill>
            <a:prstDash val="solid"/>
            <a:round/>
          </a:ln>
        </p:spPr>
      </p:sp>
      <p:sp>
        <p:nvSpPr>
          <p:cNvPr id="1048592" name="Straight Connector 1048591"/>
          <p:cNvSpPr/>
          <p:nvPr/>
        </p:nvSpPr>
        <p:spPr>
          <a:xfrm>
            <a:off x="1066800" y="0"/>
            <a:ext cx="0" cy="6858000"/>
          </a:xfrm>
          <a:prstGeom prst="line">
            <a:avLst/>
          </a:prstGeom>
          <a:noFill/>
          <a:ln w="9525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593" name="Straight Connector 1048592"/>
          <p:cNvSpPr/>
          <p:nvPr/>
        </p:nvSpPr>
        <p:spPr>
          <a:xfrm>
            <a:off x="9113838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594" name="Rectangle 104859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D3EF">
              <a:alpha val="50980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5" name="Oval 104859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6" name="Oval 1048595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7" name="Oval 1048596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8" name="Oval 1048597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9" name="Oval 104859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02" name="Date Placeholder 1048601"/>
          <p:cNvSpPr>
            <a:spLocks noGrp="1"/>
          </p:cNvSpPr>
          <p:nvPr>
            <p:ph type="dt" sz="half" idx="2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603" name="Footer Placeholder 1048602"/>
          <p:cNvSpPr>
            <a:spLocks noGrp="1"/>
          </p:cNvSpPr>
          <p:nvPr>
            <p:ph type="ftr" sz="quarter" idx="3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604" name="Slide Number Placeholder 1048603"/>
          <p:cNvSpPr>
            <a:spLocks noGrp="1"/>
          </p:cNvSpPr>
          <p:nvPr>
            <p:ph type="sldNum" sz="quarter" idx="4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606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5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Straight Connector 1048737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739" name="Straight Connector 1048738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40" name="Straight Connector 1048739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41" name="Rectangle 104874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42" name="Straight Connector 1048741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43" name="TextBox 1048742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746" name="Date Placeholder 104874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747" name="Footer Placeholder 1048746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748" name="Slide Number Placeholder 1048747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Straight Connector 1048828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830" name="Straight Connector 1048829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831" name="Straight Connector 1048830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32" name="Rectangle 104883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33" name="Straight Connector 1048832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34" name="TextBox 1048833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837" name="Date Placeholder 104883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838" name="Footer Placeholder 1048837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839" name="Slide Number Placeholder 1048838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8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6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Rectangle 104877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D3EF">
              <a:alpha val="5411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1" name="Rectangle 1048780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CE3F5">
              <a:alpha val="36078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2" name="Rectangle 1048781"/>
          <p:cNvSpPr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CE3F5">
              <a:alpha val="70195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3" name="Rectangle 1048782"/>
          <p:cNvSpPr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7F1FA">
              <a:alpha val="70979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4" name="Straight Connector 1048783"/>
          <p:cNvSpPr/>
          <p:nvPr/>
        </p:nvSpPr>
        <p:spPr>
          <a:xfrm>
            <a:off x="106362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ABD3EF">
                <a:alpha val="72940"/>
              </a:srgbClr>
            </a:solidFill>
            <a:prstDash val="solid"/>
            <a:round/>
          </a:ln>
        </p:spPr>
      </p:sp>
      <p:sp>
        <p:nvSpPr>
          <p:cNvPr id="1048785" name="Straight Connector 1048784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E7F1FA">
                <a:alpha val="83136"/>
              </a:srgbClr>
            </a:solidFill>
            <a:prstDash val="solid"/>
            <a:round/>
          </a:ln>
        </p:spPr>
      </p:sp>
      <p:sp>
        <p:nvSpPr>
          <p:cNvPr id="1048786" name="Straight Connector 1048785"/>
          <p:cNvSpPr/>
          <p:nvPr/>
        </p:nvSpPr>
        <p:spPr>
          <a:xfrm>
            <a:off x="854075" y="0"/>
            <a:ext cx="0" cy="6858000"/>
          </a:xfrm>
          <a:prstGeom prst="line">
            <a:avLst/>
          </a:prstGeom>
          <a:noFill/>
          <a:ln w="57150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87" name="Straight Connector 1048786"/>
          <p:cNvSpPr/>
          <p:nvPr/>
        </p:nvSpPr>
        <p:spPr>
          <a:xfrm>
            <a:off x="1727200" y="0"/>
            <a:ext cx="0" cy="6858000"/>
          </a:xfrm>
          <a:prstGeom prst="line">
            <a:avLst/>
          </a:prstGeom>
          <a:noFill/>
          <a:ln w="28575" cap="flat" cmpd="sng">
            <a:solidFill>
              <a:srgbClr val="ABD3EF">
                <a:alpha val="81960"/>
              </a:srgbClr>
            </a:solidFill>
            <a:prstDash val="solid"/>
            <a:round/>
          </a:ln>
        </p:spPr>
      </p:sp>
      <p:sp>
        <p:nvSpPr>
          <p:cNvPr id="1048788" name="Straight Connector 1048787"/>
          <p:cNvSpPr/>
          <p:nvPr/>
        </p:nvSpPr>
        <p:spPr>
          <a:xfrm>
            <a:off x="1066800" y="0"/>
            <a:ext cx="0" cy="6858000"/>
          </a:xfrm>
          <a:prstGeom prst="line">
            <a:avLst/>
          </a:prstGeom>
          <a:noFill/>
          <a:ln w="9525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89" name="Rectangle 104878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D3EF">
              <a:alpha val="50980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0" name="Oval 104878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1" name="Oval 1048790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2" name="Oval 104879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3" name="Oval 1048792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4" name="Oval 1048793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95" name="Straight Connector 1048794"/>
          <p:cNvSpPr/>
          <p:nvPr/>
        </p:nvSpPr>
        <p:spPr>
          <a:xfrm>
            <a:off x="9097962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98" name="Date Placeholder 1048797"/>
          <p:cNvSpPr>
            <a:spLocks noGrp="1"/>
          </p:cNvSpPr>
          <p:nvPr>
            <p:ph type="dt" sz="half" idx="2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799" name="Footer Placeholder 1048798"/>
          <p:cNvSpPr>
            <a:spLocks noGrp="1"/>
          </p:cNvSpPr>
          <p:nvPr>
            <p:ph type="ftr" sz="quarter" idx="3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800" name="Slide Number Placeholder 1048799"/>
          <p:cNvSpPr>
            <a:spLocks noGrp="1"/>
          </p:cNvSpPr>
          <p:nvPr>
            <p:ph type="sldNum" sz="quarter" idx="4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802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Straight Connector 1048765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767" name="Straight Connector 1048766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68" name="Straight Connector 104876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69" name="Rectangle 104876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70" name="Straight Connector 104876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71" name="TextBox 1048770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774" name="Date Placeholder 104877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775" name="Footer Placeholder 1048774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776" name="Slide Number Placeholder 1048775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779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8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Straight Connector 1048841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843" name="Straight Connector 1048842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844" name="Straight Connector 1048843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45" name="Rectangle 10488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46" name="Straight Connector 104884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47" name="TextBox 1048846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850" name="Date Placeholder 1048849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851" name="Footer Placeholder 1048850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852" name="Slide Number Placeholder 1048851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857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6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4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traight Connector 1048679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681" name="Straight Connector 1048680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682" name="Straight Connector 1048681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683" name="Rectangle 104868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84" name="Straight Connector 1048683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685" name="TextBox 1048684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88" name="Date Placeholder 1048687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689" name="Slide Number Placeholder 1048688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690" name="Footer Placeholder 1048689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Straight Connector 1048817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819" name="Straight Connector 1048818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820" name="Straight Connector 1048819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21" name="Rectangle 104882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22" name="Straight Connector 1048821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23" name="TextBox 1048822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826" name="Date Placeholder 104882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827" name="Footer Placeholder 1048826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828" name="Slide Number Placeholder 1048827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Straight Connector 1048750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752" name="Straight Connector 1048751"/>
          <p:cNvSpPr/>
          <p:nvPr/>
        </p:nvSpPr>
        <p:spPr>
          <a:xfrm>
            <a:off x="62484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753" name="Straight Connector 1048752"/>
          <p:cNvSpPr/>
          <p:nvPr/>
        </p:nvSpPr>
        <p:spPr>
          <a:xfrm>
            <a:off x="6192837" y="0"/>
            <a:ext cx="0" cy="6858000"/>
          </a:xfrm>
          <a:prstGeom prst="line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54" name="Straight Connector 1048753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55" name="Rectangle 104875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56" name="Straight Connector 104875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57" name="Oval 104875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60" name="Date Placeholder 1048759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761" name="Slide Number Placeholder 1048760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762" name="Footer Placeholder 1048761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765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4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3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Straight Connector 1048802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804" name="Oval 104880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05" name="Straight Connector 1048804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06" name="Rectangle 104880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/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07" name="Straight Connector 1048806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08" name="Straight Connector 1048807"/>
          <p:cNvSpPr/>
          <p:nvPr/>
        </p:nvSpPr>
        <p:spPr>
          <a:xfrm>
            <a:off x="62484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809" name="Straight Connector 1048808"/>
          <p:cNvSpPr/>
          <p:nvPr/>
        </p:nvSpPr>
        <p:spPr>
          <a:xfrm>
            <a:off x="6192837" y="0"/>
            <a:ext cx="0" cy="6858000"/>
          </a:xfrm>
          <a:prstGeom prst="line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12" name="Date Placeholder 1048811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/>
              <a:t>9th Sept 2009</a:t>
            </a:r>
          </a:p>
        </p:txBody>
      </p:sp>
      <p:sp>
        <p:nvSpPr>
          <p:cNvPr id="1048813" name="Slide Number Placeholder 1048812"/>
          <p:cNvSpPr>
            <a:spLocks noGrp="1"/>
          </p:cNvSpPr>
          <p:nvPr>
            <p:ph type="sldNum" sz="quarter" idx="4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slidenum">
              <a:rPr lang="en-US" altLang="en-US"/>
              <a:pPr lvl="0" eaLnBrk="1" latinLnBrk="1" hangingPunct="1"/>
              <a:t>‹#›</a:t>
            </a:fld>
            <a:endParaRPr lang="en-US" altLang="en-US"/>
          </a:p>
        </p:txBody>
      </p:sp>
      <p:sp>
        <p:nvSpPr>
          <p:cNvPr id="1048814" name="Footer Placeholder 1048813"/>
          <p:cNvSpPr>
            <a:spLocks noGrp="1"/>
          </p:cNvSpPr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chemeClr val="lt2"/>
                </a:solidFill>
              </a:rPr>
              <a:t>Ms. Hina Anwar</a:t>
            </a:r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048575"/>
          <p:cNvSpPr/>
          <p:nvPr/>
        </p:nvSpPr>
        <p:spPr>
          <a:xfrm>
            <a:off x="8763000" y="0"/>
            <a:ext cx="0" cy="6858000"/>
          </a:xfrm>
          <a:prstGeom prst="line">
            <a:avLst/>
          </a:prstGeom>
          <a:noFill/>
          <a:ln w="38100" cap="flat" cmpd="sng">
            <a:solidFill>
              <a:srgbClr val="ABD3EF">
                <a:alpha val="92940"/>
              </a:srgbClr>
            </a:solidFill>
            <a:prstDash val="solid"/>
            <a:round/>
          </a:ln>
        </p:spPr>
      </p:sp>
      <p:sp>
        <p:nvSpPr>
          <p:cNvPr id="1048577" name="Title Placeholder 1048576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8" name="Text Placeholder 10485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9" name="Straight Connector 1048578"/>
          <p:cNvSpPr/>
          <p:nvPr/>
        </p:nvSpPr>
        <p:spPr>
          <a:xfrm>
            <a:off x="76200" y="0"/>
            <a:ext cx="0" cy="6858000"/>
          </a:xfrm>
          <a:prstGeom prst="line">
            <a:avLst/>
          </a:prstGeom>
          <a:noFill/>
          <a:ln w="57150" cap="flat" cmpd="thickThin">
            <a:solidFill>
              <a:srgbClr val="ABD3EF">
                <a:alpha val="100000"/>
              </a:srgbClr>
            </a:solidFill>
            <a:prstDash val="solid"/>
            <a:round/>
          </a:ln>
        </p:spPr>
      </p:sp>
      <p:sp>
        <p:nvSpPr>
          <p:cNvPr id="1048580" name="Straight Connector 1048579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581" name="Rectangle 104858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D3EF">
              <a:alpha val="87057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2" name="Straight Connector 1048581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583" name="TextBox 1048582"/>
          <p:cNvSpPr txBox="1"/>
          <p:nvPr/>
        </p:nvSpPr>
        <p:spPr>
          <a:xfrm>
            <a:off x="457200" y="6324600"/>
            <a:ext cx="8229600" cy="244475"/>
          </a:xfrm>
          <a:prstGeom prst="rect">
            <a:avLst/>
          </a:prstGeom>
          <a:solidFill>
            <a:srgbClr val="A4DEF4"/>
          </a:solidFill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  <a:tabLst>
                <a:tab pos="3943350" algn="ctr"/>
                <a:tab pos="8050212" algn="r"/>
              </a:tabLst>
            </a:pPr>
            <a:r>
              <a:rPr lang="en-US" altLang="en-US" sz="1000" i="1">
                <a:latin typeface="Times New Roman" pitchFamily="18" charset="0"/>
                <a:ea typeface="Times New Roman" pitchFamily="18" charset="0"/>
              </a:rPr>
              <a:t>Computer Arithmetic	 Computer Organization and Assembly Language – NUCES	 slide </a:t>
            </a:r>
            <a:fld id="{566ABCEB-ACFC-4714-9973-3DA970169C29}" type="slidenum">
              <a:rPr lang="en-US" altLang="en-US" sz="1000" i="1">
                <a:latin typeface="Times New Roman" pitchFamily="18" charset="0"/>
                <a:ea typeface="Times New Roman" pitchFamily="18" charset="0"/>
              </a:rPr>
              <a:pPr lvl="0" eaLnBrk="1" latinLnBrk="1" hangingPunct="1">
                <a:spcBef>
                  <a:spcPct val="50000"/>
                </a:spcBef>
                <a:tabLst>
                  <a:tab pos="3943350" algn="ctr"/>
                  <a:tab pos="8050212" algn="r"/>
                </a:tabLst>
              </a:pPr>
              <a:t>‹#›</a:t>
            </a:fld>
            <a:endParaRPr lang="en-US" altLang="en-US" sz="1000" i="1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ctrTitle" idx="6"/>
          </p:nvPr>
        </p:nvSpPr>
        <p:spPr>
          <a:xfrm>
            <a:off x="685800" y="762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algn="l">
              <a:defRPr sz="3000"/>
            </a:lvl1pPr>
          </a:lstStyle>
          <a:p>
            <a:pPr lvl="0"/>
            <a:r>
              <a:rPr lang="en-US" altLang="zh-TW" sz="5400" b="1" i="1">
                <a:latin typeface="Times New Roman" pitchFamily="18" charset="0"/>
                <a:ea typeface="新細明體" pitchFamily="18" charset="-120"/>
              </a:rPr>
              <a:t>COMPUTER ARITHMETIC</a:t>
            </a:r>
          </a:p>
        </p:txBody>
      </p:sp>
      <p:sp>
        <p:nvSpPr>
          <p:cNvPr id="1048608" name="Subtitle 1048607"/>
          <p:cNvSpPr>
            <a:spLocks noGrp="1"/>
          </p:cNvSpPr>
          <p:nvPr>
            <p:ph type="subTitle" idx="7"/>
          </p:nvPr>
        </p:nvSpPr>
        <p:spPr>
          <a:xfrm>
            <a:off x="2438400" y="2743200"/>
            <a:ext cx="6096000" cy="3124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algn="ctr">
              <a:buNone/>
              <a:defRPr sz="2400">
                <a:solidFill>
                  <a:schemeClr val="dk1"/>
                </a:solidFill>
              </a:defRPr>
            </a:lvl1pPr>
            <a:lvl2pPr marL="366712" algn="ctr">
              <a:buNone/>
            </a:lvl2pPr>
            <a:lvl3pPr marL="731837" algn="ctr">
              <a:buNone/>
            </a:lvl3pPr>
            <a:lvl4pPr marL="1004887" algn="ctr">
              <a:buNone/>
            </a:lvl4pPr>
            <a:lvl5pPr marL="1279525" algn="ctr">
              <a:buNone/>
            </a:lvl5pPr>
          </a:lstStyle>
          <a:p>
            <a:pPr lvl="0" algn="l" eaLnBrk="1" latin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chemeClr val="lt2"/>
                </a:solidFill>
              </a:rPr>
              <a:t>Floating Point Representation</a:t>
            </a:r>
          </a:p>
          <a:p>
            <a:pPr lvl="0" algn="l" eaLnBrk="1" latinLnBrk="1" hangingPunct="1">
              <a:spcBef>
                <a:spcPct val="150000"/>
              </a:spcBef>
            </a:pPr>
            <a:endParaRPr lang="en-US" altLang="en-US" sz="1800" b="1" dirty="0">
              <a:solidFill>
                <a:schemeClr val="lt2"/>
              </a:solidFill>
            </a:endParaRPr>
          </a:p>
          <a:p>
            <a:pPr lvl="0" algn="l" eaLnBrk="1" latinLnBrk="1" hangingPunct="1">
              <a:spcBef>
                <a:spcPct val="150000"/>
              </a:spcBef>
            </a:pPr>
            <a:r>
              <a:rPr lang="en-US" altLang="en-US" sz="1800" b="1" dirty="0">
                <a:solidFill>
                  <a:schemeClr val="lt2"/>
                </a:solidFill>
              </a:rPr>
              <a:t>Computer Science Department</a:t>
            </a:r>
          </a:p>
          <a:p>
            <a:pPr lvl="0" algn="l" eaLnBrk="1" latinLnBrk="1" hangingPunct="1">
              <a:spcBef>
                <a:spcPct val="80000"/>
              </a:spcBef>
            </a:pPr>
            <a:r>
              <a:rPr lang="en-US" altLang="en-US" sz="1800" b="1" dirty="0">
                <a:solidFill>
                  <a:schemeClr val="lt2"/>
                </a:solidFill>
              </a:rPr>
              <a:t>National University of Computer and Emerging Sciences </a:t>
            </a:r>
            <a:endParaRPr lang="en-US" altLang="en-US" sz="1800" b="1" dirty="0" smtClean="0">
              <a:solidFill>
                <a:schemeClr val="lt2"/>
              </a:solidFill>
            </a:endParaRPr>
          </a:p>
          <a:p>
            <a:pPr lvl="0" algn="l" eaLnBrk="1" latinLnBrk="1" hangingPunct="1">
              <a:spcBef>
                <a:spcPct val="80000"/>
              </a:spcBef>
            </a:pPr>
            <a:r>
              <a:rPr lang="en-US" altLang="en-US" sz="1800" b="1" dirty="0" smtClean="0">
                <a:solidFill>
                  <a:schemeClr val="lt2"/>
                </a:solidFill>
              </a:rPr>
              <a:t>Islamabad</a:t>
            </a:r>
            <a:endParaRPr lang="en-US" altLang="en-US" sz="18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 Placeholder 1048659"/>
          <p:cNvSpPr>
            <a:spLocks noGrp="1"/>
          </p:cNvSpPr>
          <p:nvPr>
            <p:ph type="body" idx="6"/>
          </p:nvPr>
        </p:nvSpPr>
        <p:spPr>
          <a:xfrm>
            <a:off x="342899" y="1104900"/>
            <a:ext cx="8469313" cy="52959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/>
            <a:r>
              <a:rPr lang="en-US" altLang="en-US" sz="2600" dirty="0">
                <a:latin typeface="Arial" charset="0"/>
              </a:rPr>
              <a:t>Example: Express -3.75 as a floating point number </a:t>
            </a:r>
            <a:endParaRPr lang="en-US" altLang="en-US" sz="2600" dirty="0" smtClean="0">
              <a:latin typeface="Arial" charset="0"/>
            </a:endParaRPr>
          </a:p>
          <a:p>
            <a:pPr marL="0" lvl="0" indent="0">
              <a:buNone/>
            </a:pPr>
            <a:r>
              <a:rPr lang="en-US" altLang="en-US" sz="2600" dirty="0" smtClean="0">
                <a:latin typeface="Arial" charset="0"/>
              </a:rPr>
              <a:t>using </a:t>
            </a:r>
            <a:r>
              <a:rPr lang="en-US" altLang="en-US" sz="2600" dirty="0">
                <a:latin typeface="Arial" charset="0"/>
              </a:rPr>
              <a:t>IEEE single precision.</a:t>
            </a:r>
          </a:p>
          <a:p>
            <a:pPr lvl="0"/>
            <a:r>
              <a:rPr lang="en-US" altLang="en-US" sz="2600" dirty="0">
                <a:latin typeface="Arial" charset="0"/>
              </a:rPr>
              <a:t>First, let’s normalize according to IEEE rules:</a:t>
            </a:r>
          </a:p>
          <a:p>
            <a:pPr lvl="1"/>
            <a:r>
              <a:rPr lang="en-US" altLang="en-US" sz="2200" dirty="0" smtClean="0">
                <a:latin typeface="Arial" charset="0"/>
              </a:rPr>
              <a:t>-3.75 </a:t>
            </a:r>
            <a:r>
              <a:rPr lang="en-US" altLang="en-US" sz="2200" dirty="0">
                <a:latin typeface="Arial" charset="0"/>
              </a:rPr>
              <a:t>= -11.11</a:t>
            </a:r>
            <a:r>
              <a:rPr lang="en-US" altLang="en-US" sz="2200" baseline="-25000" dirty="0">
                <a:latin typeface="Arial" charset="0"/>
              </a:rPr>
              <a:t>2</a:t>
            </a:r>
            <a:r>
              <a:rPr lang="en-US" altLang="en-US" sz="2200" dirty="0">
                <a:latin typeface="Arial" charset="0"/>
              </a:rPr>
              <a:t> = -1.111 x 2</a:t>
            </a:r>
            <a:r>
              <a:rPr lang="en-US" altLang="en-US" sz="2200" baseline="30000" dirty="0">
                <a:latin typeface="Arial" charset="0"/>
              </a:rPr>
              <a:t>1</a:t>
            </a:r>
          </a:p>
          <a:p>
            <a:pPr lvl="1"/>
            <a:r>
              <a:rPr lang="en-US" altLang="en-US" sz="2200" dirty="0">
                <a:latin typeface="Arial" charset="0"/>
              </a:rPr>
              <a:t>The bias is 127, so we add 127 + </a:t>
            </a:r>
            <a:r>
              <a:rPr lang="en-US" altLang="en-US" sz="2200" b="1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200" dirty="0">
                <a:latin typeface="Arial" charset="0"/>
              </a:rPr>
              <a:t> = 128 (this is our </a:t>
            </a:r>
            <a:endParaRPr lang="en-US" altLang="en-US" sz="2200" dirty="0" smtClean="0">
              <a:latin typeface="Arial" charset="0"/>
            </a:endParaRPr>
          </a:p>
          <a:p>
            <a:pPr marL="366712" lvl="1" indent="0">
              <a:buNone/>
            </a:pPr>
            <a:r>
              <a:rPr lang="en-US" altLang="en-US" sz="2200" dirty="0" smtClean="0">
                <a:latin typeface="Arial" charset="0"/>
              </a:rPr>
              <a:t>exponent</a:t>
            </a:r>
            <a:r>
              <a:rPr lang="en-US" altLang="en-US" sz="2200" dirty="0">
                <a:latin typeface="Arial" charset="0"/>
              </a:rPr>
              <a:t>)</a:t>
            </a:r>
          </a:p>
          <a:p>
            <a:pPr lvl="1"/>
            <a:r>
              <a:rPr lang="en-US" altLang="en-US" sz="2200" dirty="0">
                <a:latin typeface="Arial" charset="0"/>
              </a:rPr>
              <a:t>The first 1 in the significand is implied, so we have:</a:t>
            </a:r>
          </a:p>
          <a:p>
            <a:pPr lvl="1"/>
            <a:endParaRPr lang="en-US" altLang="en-US" sz="2200" dirty="0">
              <a:latin typeface="Arial" charset="0"/>
            </a:endParaRPr>
          </a:p>
          <a:p>
            <a:pPr lvl="1"/>
            <a:endParaRPr lang="en-US" altLang="en-US" sz="2200" dirty="0">
              <a:latin typeface="Arial" charset="0"/>
            </a:endParaRPr>
          </a:p>
          <a:p>
            <a:pPr lvl="1"/>
            <a:endParaRPr lang="en-US" altLang="en-US" sz="2200" dirty="0">
              <a:latin typeface="Arial" charset="0"/>
            </a:endParaRPr>
          </a:p>
          <a:p>
            <a:pPr lvl="1"/>
            <a:r>
              <a:rPr lang="en-US" altLang="en-US" sz="2200" dirty="0">
                <a:latin typeface="Arial" charset="0"/>
              </a:rPr>
              <a:t>Since we have an implied 1 in the significand, this equates to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Arial" charset="0"/>
              </a:rPr>
              <a:t>-(1).111</a:t>
            </a:r>
            <a:r>
              <a:rPr lang="en-US" altLang="en-US" sz="1800" b="1" baseline="-25000" dirty="0">
                <a:latin typeface="Arial" charset="0"/>
              </a:rPr>
              <a:t>2</a:t>
            </a:r>
            <a:r>
              <a:rPr lang="en-US" altLang="en-US" sz="1800" b="1" dirty="0">
                <a:latin typeface="Arial" charset="0"/>
              </a:rPr>
              <a:t> x 2 </a:t>
            </a:r>
            <a:r>
              <a:rPr lang="en-US" altLang="en-US" sz="1800" b="1" baseline="30000" dirty="0">
                <a:latin typeface="Arial" charset="0"/>
              </a:rPr>
              <a:t>(128 – 127)</a:t>
            </a:r>
            <a:r>
              <a:rPr lang="en-US" altLang="en-US" sz="1800" b="1" dirty="0">
                <a:latin typeface="Arial" charset="0"/>
              </a:rPr>
              <a:t> = -1.111</a:t>
            </a:r>
            <a:r>
              <a:rPr lang="en-US" altLang="en-US" sz="1800" b="1" baseline="-25000" dirty="0">
                <a:latin typeface="Arial" charset="0"/>
              </a:rPr>
              <a:t>2</a:t>
            </a:r>
            <a:r>
              <a:rPr lang="en-US" altLang="en-US" sz="1800" b="1" dirty="0">
                <a:latin typeface="Arial" charset="0"/>
              </a:rPr>
              <a:t> x 2</a:t>
            </a:r>
            <a:r>
              <a:rPr lang="en-US" altLang="en-US" sz="1800" b="1" baseline="30000" dirty="0">
                <a:latin typeface="Arial" charset="0"/>
              </a:rPr>
              <a:t>1</a:t>
            </a:r>
            <a:r>
              <a:rPr lang="en-US" altLang="en-US" sz="1800" b="1" dirty="0">
                <a:latin typeface="Arial" charset="0"/>
              </a:rPr>
              <a:t> = -11.11</a:t>
            </a:r>
            <a:r>
              <a:rPr lang="en-US" altLang="en-US" sz="1800" b="1" baseline="-25000" dirty="0">
                <a:latin typeface="Arial" charset="0"/>
              </a:rPr>
              <a:t>2</a:t>
            </a:r>
            <a:r>
              <a:rPr lang="en-US" altLang="en-US" sz="1800" b="1" dirty="0">
                <a:latin typeface="Arial" charset="0"/>
              </a:rPr>
              <a:t> = -3.75. </a:t>
            </a:r>
          </a:p>
        </p:txBody>
      </p:sp>
      <p:pic>
        <p:nvPicPr>
          <p:cNvPr id="2097153" name="Picture 2097152" descr="slide7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4325" y="4067175"/>
            <a:ext cx="8497888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1" name="TextBox 1048660"/>
          <p:cNvSpPr txBox="1"/>
          <p:nvPr/>
        </p:nvSpPr>
        <p:spPr>
          <a:xfrm>
            <a:off x="1039812" y="475297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SzPct val="100000"/>
              <a:buFontTx/>
              <a:buNone/>
            </a:pPr>
            <a:r>
              <a:rPr lang="en-US" altLang="en-US">
                <a:latin typeface="Times New Roman" pitchFamily="18" charset="0"/>
                <a:ea typeface="Arial" charset="0"/>
              </a:rPr>
              <a:t>(implied)</a:t>
            </a:r>
          </a:p>
        </p:txBody>
      </p:sp>
      <p:sp>
        <p:nvSpPr>
          <p:cNvPr id="1048662" name="Straight Connector 1048661"/>
          <p:cNvSpPr/>
          <p:nvPr/>
        </p:nvSpPr>
        <p:spPr>
          <a:xfrm flipV="1">
            <a:off x="2106612" y="4448175"/>
            <a:ext cx="685800" cy="4572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63" name="Title 1048662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90123" cy="5476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2900" b="1" dirty="0">
                <a:solidFill>
                  <a:schemeClr val="dk1"/>
                </a:solidFill>
              </a:rPr>
              <a:t>FLOATING-POINT REPRESENTATION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DECIMAL FLOATING POINT TO</a:t>
            </a:r>
            <a:r>
              <a:t/>
            </a:r>
            <a:br/>
            <a:r>
              <a:rPr lang="en-US" altLang="en-US" sz="3200" b="1">
                <a:solidFill>
                  <a:schemeClr val="dk1"/>
                </a:solidFill>
              </a:rPr>
              <a:t>IEEE STANDARD CONVERSION</a:t>
            </a:r>
          </a:p>
        </p:txBody>
      </p:sp>
      <p:sp>
        <p:nvSpPr>
          <p:cNvPr id="1048668" name="Text Placeholder 1048667"/>
          <p:cNvSpPr>
            <a:spLocks noGrp="1"/>
          </p:cNvSpPr>
          <p:nvPr>
            <p:ph type="body" idx="6"/>
          </p:nvPr>
        </p:nvSpPr>
        <p:spPr>
          <a:xfrm>
            <a:off x="609600" y="2209800"/>
            <a:ext cx="7346776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buNone/>
            </a:pPr>
            <a:r>
              <a:rPr lang="en-US" altLang="en-US">
                <a:solidFill>
                  <a:srgbClr val="000000"/>
                </a:solidFill>
              </a:rPr>
              <a:t> </a:t>
            </a: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Ex 1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:  Find the IEEE FP representation of   			40.15625</a:t>
            </a:r>
          </a:p>
          <a:p>
            <a:pPr lvl="0">
              <a:buNone/>
            </a:pPr>
            <a:endParaRPr lang="en-US" altLang="en-US" sz="2800">
              <a:solidFill>
                <a:srgbClr val="000000"/>
              </a:solidFill>
              <a:latin typeface="Arial" charset="0"/>
              <a:ea typeface="Courier New" pitchFamily="49" charset="0"/>
            </a:endParaRPr>
          </a:p>
          <a:p>
            <a:pPr lvl="0"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Step 1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.  </a:t>
            </a:r>
          </a:p>
          <a:p>
            <a:pPr lvl="0">
              <a:buNone/>
            </a:pP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	Compute the binary equivalent of the whole part and the fractional part. (i.e. convert </a:t>
            </a:r>
            <a:r>
              <a:rPr lang="en-US" altLang="en-US" sz="2800">
                <a:solidFill>
                  <a:srgbClr val="0000FF"/>
                </a:solidFill>
                <a:latin typeface="Arial" charset="0"/>
              </a:rPr>
              <a:t>40 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and </a:t>
            </a:r>
            <a:r>
              <a:rPr lang="en-US" altLang="en-US" sz="2800">
                <a:solidFill>
                  <a:srgbClr val="0000FF"/>
                </a:solidFill>
                <a:latin typeface="Arial" charset="0"/>
              </a:rPr>
              <a:t>.15625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 to their binary equivalents)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DECIMAL FLOATING POINT TO</a:t>
            </a:r>
            <a:r>
              <a:t/>
            </a:r>
            <a:br/>
            <a:r>
              <a:rPr lang="en-US" altLang="en-US" sz="3200" b="1">
                <a:solidFill>
                  <a:schemeClr val="dk1"/>
                </a:solidFill>
              </a:rPr>
              <a:t>IEEE STANDARD CONVERSION</a:t>
            </a:r>
          </a:p>
        </p:txBody>
      </p:sp>
      <p:sp>
        <p:nvSpPr>
          <p:cNvPr id="1048670" name="Text Placeholder 1048669"/>
          <p:cNvSpPr>
            <a:spLocks noGrp="1"/>
          </p:cNvSpPr>
          <p:nvPr>
            <p:ph type="body" idx="6"/>
          </p:nvPr>
        </p:nvSpPr>
        <p:spPr>
          <a:xfrm>
            <a:off x="1182687" y="2133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just">
              <a:lnSpc>
                <a:spcPct val="90000"/>
              </a:lnSpc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  40				 .15625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n-US" altLang="en-US" b="1">
                <a:solidFill>
                  <a:srgbClr val="0000FF"/>
                </a:solidFill>
              </a:rPr>
              <a:t>Result:</a:t>
            </a:r>
            <a:r>
              <a:rPr lang="en-US" altLang="en-US" b="1">
                <a:solidFill>
                  <a:srgbClr val="000000"/>
                </a:solidFill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n-US" altLang="en-US" b="1">
                <a:solidFill>
                  <a:srgbClr val="0000FF"/>
                </a:solidFill>
              </a:rPr>
              <a:t>Result: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   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</a:rPr>
              <a:t>101000	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   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</a:rPr>
              <a:t>.00101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			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		  		  </a:t>
            </a:r>
          </a:p>
          <a:p>
            <a:pPr lvl="0" algn="just">
              <a:lnSpc>
                <a:spcPct val="90000"/>
              </a:lnSpc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lvl="0" algn="just">
              <a:lnSpc>
                <a:spcPct val="90000"/>
              </a:lnSpc>
              <a:buNone/>
            </a:pPr>
            <a:r>
              <a:rPr lang="en-US" altLang="en-US">
                <a:solidFill>
                  <a:srgbClr val="000000"/>
                </a:solidFill>
              </a:rPr>
              <a:t>	</a:t>
            </a:r>
            <a:r>
              <a:rPr lang="en-US" altLang="en-US" sz="2800">
                <a:solidFill>
                  <a:srgbClr val="000000"/>
                </a:solidFill>
              </a:rPr>
              <a:t>So:    </a:t>
            </a:r>
            <a:r>
              <a:rPr lang="en-US" altLang="en-US">
                <a:solidFill>
                  <a:srgbClr val="0000FF"/>
                </a:solidFill>
              </a:rPr>
              <a:t>40.15625</a:t>
            </a:r>
            <a:r>
              <a:rPr lang="en-US" altLang="en-US" i="1" baseline="-30000">
                <a:solidFill>
                  <a:srgbClr val="0000FF"/>
                </a:solidFill>
              </a:rPr>
              <a:t>10</a:t>
            </a:r>
            <a:r>
              <a:rPr lang="en-US" altLang="en-US" i="1">
                <a:solidFill>
                  <a:srgbClr val="0000FF"/>
                </a:solidFill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= 101000.00101</a:t>
            </a:r>
            <a:r>
              <a:rPr lang="en-US" altLang="en-US" i="1" baseline="-30000">
                <a:solidFill>
                  <a:srgbClr val="0000FF"/>
                </a:solidFill>
              </a:rPr>
              <a:t>2</a:t>
            </a:r>
            <a:r>
              <a:rPr lang="en-US" altLang="en-US" sz="2800" i="1">
                <a:solidFill>
                  <a:srgbClr val="000000"/>
                </a:solidFill>
              </a:rPr>
              <a:t> </a:t>
            </a:r>
          </a:p>
          <a:p>
            <a:pPr lvl="0" algn="just">
              <a:lnSpc>
                <a:spcPct val="90000"/>
              </a:lnSpc>
              <a:buNone/>
            </a:pPr>
            <a:endParaRPr lang="en-US" altLang="en-US" sz="2800">
              <a:solidFill>
                <a:srgbClr val="000000"/>
              </a:solidFill>
              <a:ea typeface="Courier New" pitchFamily="49" charset="0"/>
            </a:endParaRPr>
          </a:p>
          <a:p>
            <a:pPr lvl="0" algn="just">
              <a:lnSpc>
                <a:spcPct val="90000"/>
              </a:lnSpc>
              <a:buNone/>
            </a:pPr>
            <a:r>
              <a:rPr lang="en-US" altLang="en-US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1048671" name="Straight Connector 1048670"/>
          <p:cNvSpPr/>
          <p:nvPr/>
        </p:nvSpPr>
        <p:spPr>
          <a:xfrm>
            <a:off x="4267200" y="1868487"/>
            <a:ext cx="0" cy="24384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</p:sp>
      <p:sp>
        <p:nvSpPr>
          <p:cNvPr id="1048672" name="Straight Connector 1048671"/>
          <p:cNvSpPr/>
          <p:nvPr/>
        </p:nvSpPr>
        <p:spPr>
          <a:xfrm>
            <a:off x="1219200" y="4306887"/>
            <a:ext cx="76200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048672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DECIMAL FLOATING POINT TO</a:t>
            </a:r>
            <a:r>
              <a:t/>
            </a:r>
            <a:br/>
            <a:r>
              <a:rPr lang="en-US" altLang="en-US" sz="3200" b="1">
                <a:solidFill>
                  <a:schemeClr val="dk1"/>
                </a:solidFill>
              </a:rPr>
              <a:t>IEEE STANDARD CONVERSION</a:t>
            </a:r>
          </a:p>
        </p:txBody>
      </p:sp>
      <p:sp>
        <p:nvSpPr>
          <p:cNvPr id="1048674" name="Text Placeholder 1048673"/>
          <p:cNvSpPr>
            <a:spLocks noGrp="1"/>
          </p:cNvSpPr>
          <p:nvPr>
            <p:ph type="body" idx="6"/>
          </p:nvPr>
        </p:nvSpPr>
        <p:spPr>
          <a:xfrm>
            <a:off x="762000" y="22860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Step 2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.  Normalize the number by moving the decimal point to the right of the leftmost one.</a:t>
            </a:r>
          </a:p>
          <a:p>
            <a:pPr lvl="0">
              <a:buNone/>
            </a:pPr>
            <a:endParaRPr lang="en-US" altLang="en-US" sz="2800">
              <a:solidFill>
                <a:srgbClr val="000000"/>
              </a:solidFill>
              <a:latin typeface="Arial" charset="0"/>
              <a:ea typeface="Courier New" pitchFamily="49" charset="0"/>
            </a:endParaRPr>
          </a:p>
          <a:p>
            <a:pPr lvl="0" algn="just">
              <a:buNone/>
            </a:pPr>
            <a:endParaRPr lang="en-US" altLang="en-US">
              <a:solidFill>
                <a:srgbClr val="000000"/>
              </a:solidFill>
              <a:latin typeface="Arial" charset="0"/>
            </a:endParaRPr>
          </a:p>
          <a:p>
            <a:pPr lvl="0" algn="just"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	101000.00101  =  1.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0100000101</a:t>
            </a:r>
            <a:r>
              <a:rPr lang="en-US" altLang="en-US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b="1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b="1" baseline="30000">
                <a:solidFill>
                  <a:srgbClr val="FF0000"/>
                </a:solidFill>
                <a:latin typeface="Arial" charset="0"/>
              </a:rPr>
              <a:t>5</a:t>
            </a:r>
          </a:p>
          <a:p>
            <a:pPr lvl="0" algn="just"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 </a:t>
            </a:r>
          </a:p>
        </p:txBody>
      </p:sp>
      <p:sp>
        <p:nvSpPr>
          <p:cNvPr id="1048675" name="Freeform 1048674"/>
          <p:cNvSpPr/>
          <p:nvPr/>
        </p:nvSpPr>
        <p:spPr bwMode="auto">
          <a:xfrm>
            <a:off x="1447800" y="4800600"/>
            <a:ext cx="1143000" cy="355600"/>
          </a:xfrm>
          <a:custGeom>
            <a:avLst/>
            <a:gdLst/>
            <a:ahLst/>
            <a:cxnLst/>
            <a:rect l="0" t="0" r="0" b="0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4" y="80"/>
                  <a:pt x="0" y="48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  <a:tailEnd type="arrow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048675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DECIMAL FLOATING POINT TO</a:t>
            </a:r>
            <a:r>
              <a:t/>
            </a:r>
            <a:br/>
            <a:r>
              <a:rPr lang="en-US" altLang="en-US" sz="3200" b="1">
                <a:solidFill>
                  <a:schemeClr val="dk1"/>
                </a:solidFill>
              </a:rPr>
              <a:t>IEEE STANDARD CONVERSION</a:t>
            </a:r>
          </a:p>
        </p:txBody>
      </p:sp>
      <p:sp>
        <p:nvSpPr>
          <p:cNvPr id="1048677" name="Text Placeholder 1048676"/>
          <p:cNvSpPr>
            <a:spLocks noGrp="1"/>
          </p:cNvSpPr>
          <p:nvPr>
            <p:ph type="body" idx="6"/>
          </p:nvPr>
        </p:nvSpPr>
        <p:spPr>
          <a:xfrm>
            <a:off x="107504" y="2209800"/>
            <a:ext cx="8712968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</a:rPr>
              <a:t>Step 3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.  Convert the exponent to a biased exponent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			127 +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</a:rPr>
              <a:t> 5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132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And convert biased exponent to 8-bit unsigned binary:     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			132</a:t>
            </a:r>
            <a:r>
              <a:rPr lang="en-US" altLang="en-US" sz="2800" i="1" baseline="-30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</a:rPr>
              <a:t>10000100</a:t>
            </a:r>
            <a:r>
              <a:rPr lang="en-US" altLang="en-US" sz="2800" i="1" baseline="-30000" dirty="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0486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DECIMAL FLOATING POINT TO</a:t>
            </a:r>
            <a:r>
              <a:t/>
            </a:r>
            <a:br/>
            <a:r>
              <a:rPr lang="en-US" altLang="en-US" sz="3200" b="1">
                <a:solidFill>
                  <a:schemeClr val="dk1"/>
                </a:solidFill>
              </a:rPr>
              <a:t>IEEE STANDARD CONVERSION</a:t>
            </a:r>
          </a:p>
        </p:txBody>
      </p:sp>
      <p:sp>
        <p:nvSpPr>
          <p:cNvPr id="1048679" name="Text Placeholder 1048678"/>
          <p:cNvSpPr>
            <a:spLocks noGrp="1"/>
          </p:cNvSpPr>
          <p:nvPr>
            <p:ph type="body" idx="6"/>
          </p:nvPr>
        </p:nvSpPr>
        <p:spPr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just">
              <a:buNone/>
            </a:pPr>
            <a:r>
              <a:rPr lang="en-US" altLang="en-US" sz="2800" b="1">
                <a:solidFill>
                  <a:srgbClr val="000000"/>
                </a:solidFill>
                <a:latin typeface="Arial" charset="0"/>
              </a:rPr>
              <a:t>Step 4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.  Store the results from steps 1-3:</a:t>
            </a:r>
          </a:p>
          <a:p>
            <a:pPr lvl="0" algn="just">
              <a:buNone/>
            </a:pPr>
            <a:endParaRPr lang="en-US" altLang="en-US" sz="2800">
              <a:solidFill>
                <a:srgbClr val="000000"/>
              </a:solidFill>
              <a:latin typeface="Arial" charset="0"/>
            </a:endParaRPr>
          </a:p>
          <a:p>
            <a:pPr lvl="0" algn="just"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Sign	Exponent 	 Mantissa</a:t>
            </a:r>
          </a:p>
          <a:p>
            <a:pPr lvl="0" algn="just"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		(from step 3)	 (from step 2)</a:t>
            </a:r>
          </a:p>
          <a:p>
            <a:pPr lvl="0" algn="just">
              <a:buNone/>
            </a:pPr>
            <a:endParaRPr lang="en-US" altLang="en-US">
              <a:solidFill>
                <a:srgbClr val="000000"/>
              </a:solidFill>
              <a:latin typeface="Arial" charset="0"/>
            </a:endParaRPr>
          </a:p>
          <a:p>
            <a:pPr lvl="0" algn="just">
              <a:buNone/>
            </a:pPr>
            <a:r>
              <a:rPr lang="en-US" altLang="en-US" b="1">
                <a:solidFill>
                  <a:srgbClr val="000000"/>
                </a:solidFill>
                <a:latin typeface="Arial" charset="0"/>
              </a:rPr>
              <a:t>0	      10000100        01000001010000000000000</a:t>
            </a:r>
          </a:p>
          <a:p>
            <a:pPr lvl="0" algn="just">
              <a:buNone/>
            </a:pPr>
            <a:endParaRPr lang="en-US" altLang="en-US" b="1">
              <a:solidFill>
                <a:srgbClr val="000000"/>
              </a:solidFill>
              <a:latin typeface="Arial" charset="0"/>
              <a:ea typeface="Courier New" pitchFamily="49" charset="0"/>
            </a:endParaRPr>
          </a:p>
          <a:p>
            <a:pPr lvl="0" algn="just">
              <a:buNone/>
            </a:pPr>
            <a:r>
              <a:rPr lang="en-US" altLang="en-US">
                <a:solidFill>
                  <a:srgbClr val="0000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04869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r>
              <a:rPr lang="en-US" altLang="en-US"/>
              <a:t>FLOATING POINT EXAMPLES</a:t>
            </a: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600" y="2276475"/>
            <a:ext cx="84582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048695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FP RANGES</a:t>
            </a:r>
          </a:p>
        </p:txBody>
      </p:sp>
      <p:sp>
        <p:nvSpPr>
          <p:cNvPr id="1048697" name="Text Placeholder 1048696"/>
          <p:cNvSpPr>
            <a:spLocks noGrp="1"/>
          </p:cNvSpPr>
          <p:nvPr>
            <p:ph type="body" idx="6"/>
          </p:nvPr>
        </p:nvSpPr>
        <p:spPr>
          <a:xfrm>
            <a:off x="457200" y="16002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/>
            <a:r>
              <a:rPr lang="en-US" altLang="en-US"/>
              <a:t>For a 32 bit number</a:t>
            </a:r>
          </a:p>
          <a:p>
            <a:pPr lvl="1"/>
            <a:r>
              <a:rPr lang="en-US" altLang="en-US"/>
              <a:t>8 bit exponent (-127 to 128)</a:t>
            </a:r>
          </a:p>
          <a:p>
            <a:pPr lvl="1"/>
            <a:r>
              <a:rPr lang="en-US" altLang="en-US"/>
              <a:t>24 bit fraction ( -(1-2</a:t>
            </a:r>
            <a:r>
              <a:rPr lang="en-US" altLang="en-US" baseline="30000"/>
              <a:t>-24</a:t>
            </a:r>
            <a:r>
              <a:rPr lang="en-US" altLang="en-US"/>
              <a:t>) to (1-2</a:t>
            </a:r>
            <a:r>
              <a:rPr lang="en-US" altLang="en-US" baseline="30000"/>
              <a:t>-24</a:t>
            </a:r>
            <a:r>
              <a:rPr lang="en-US" altLang="en-US"/>
              <a:t>))</a:t>
            </a:r>
          </a:p>
          <a:p>
            <a:pPr lvl="1">
              <a:buFont typeface="Wingdings" pitchFamily="2" charset="2"/>
              <a:buNone/>
            </a:pPr>
            <a:endParaRPr lang="en-US" altLang="en-US" baseline="3000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048700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r>
              <a:rPr lang="en-US" altLang="en-US"/>
              <a:t>EXPRESSIBLE NUMBERS</a:t>
            </a: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3"/>
          <a:srcRect b="15587"/>
          <a:stretch>
            <a:fillRect/>
          </a:stretch>
        </p:blipFill>
        <p:spPr>
          <a:xfrm>
            <a:off x="228600" y="1973262"/>
            <a:ext cx="8534400" cy="37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048704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IEEE 754 FORMATS</a:t>
            </a: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3"/>
          <a:srcRect l="7666" t="18597" r="10922" b="35965"/>
          <a:stretch>
            <a:fillRect/>
          </a:stretch>
        </p:blipFill>
        <p:spPr>
          <a:xfrm>
            <a:off x="0" y="1724025"/>
            <a:ext cx="9144000" cy="3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REAL NUMBERS</a:t>
            </a:r>
          </a:p>
        </p:txBody>
      </p:sp>
      <p:sp>
        <p:nvSpPr>
          <p:cNvPr id="1048613" name="Text Placeholder 1048612"/>
          <p:cNvSpPr>
            <a:spLocks noGrp="1"/>
          </p:cNvSpPr>
          <p:nvPr>
            <p:ph type="body" idx="6"/>
          </p:nvPr>
        </p:nvSpPr>
        <p:spPr>
          <a:xfrm>
            <a:off x="457200" y="16002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/>
            <a:r>
              <a:rPr lang="en-US" altLang="en-US"/>
              <a:t>Numbers with fractions</a:t>
            </a:r>
          </a:p>
          <a:p>
            <a:pPr lvl="0"/>
            <a:r>
              <a:rPr lang="en-US" altLang="en-US"/>
              <a:t>Could be done in pure binary</a:t>
            </a:r>
          </a:p>
          <a:p>
            <a:pPr lvl="1"/>
            <a:r>
              <a:rPr lang="en-US" altLang="en-US"/>
              <a:t>1001.1010 = 2</a:t>
            </a:r>
            <a:r>
              <a:rPr lang="en-US" altLang="en-US" baseline="30000"/>
              <a:t>4</a:t>
            </a:r>
            <a:r>
              <a:rPr lang="en-US" altLang="en-US"/>
              <a:t> + 2</a:t>
            </a:r>
            <a:r>
              <a:rPr lang="en-US" altLang="en-US" baseline="30000"/>
              <a:t>0</a:t>
            </a:r>
            <a:r>
              <a:rPr lang="en-US" altLang="en-US"/>
              <a:t> +2</a:t>
            </a:r>
            <a:r>
              <a:rPr lang="en-US" altLang="en-US" baseline="30000"/>
              <a:t>-1</a:t>
            </a:r>
            <a:r>
              <a:rPr lang="en-US" altLang="en-US"/>
              <a:t> + 2</a:t>
            </a:r>
            <a:r>
              <a:rPr lang="en-US" altLang="en-US" baseline="30000"/>
              <a:t>-3 </a:t>
            </a:r>
            <a:r>
              <a:rPr lang="en-US" altLang="en-US"/>
              <a:t>=9.625</a:t>
            </a:r>
          </a:p>
          <a:p>
            <a:pPr lvl="0"/>
            <a:r>
              <a:rPr lang="en-US" altLang="en-US"/>
              <a:t>Where is the binary point?</a:t>
            </a:r>
          </a:p>
          <a:p>
            <a:pPr lvl="0"/>
            <a:r>
              <a:rPr lang="en-US" altLang="en-US"/>
              <a:t>Fixed?</a:t>
            </a:r>
          </a:p>
          <a:p>
            <a:pPr lvl="1"/>
            <a:r>
              <a:rPr lang="en-US" altLang="en-US"/>
              <a:t>Very limited</a:t>
            </a:r>
          </a:p>
          <a:p>
            <a:pPr lvl="0"/>
            <a:r>
              <a:rPr lang="en-US" altLang="en-US"/>
              <a:t>Moving?</a:t>
            </a:r>
          </a:p>
          <a:p>
            <a:pPr lvl="1"/>
            <a:r>
              <a:rPr lang="en-US" altLang="en-US"/>
              <a:t>How do you show where it is?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IEEE 754</a:t>
            </a:r>
          </a:p>
        </p:txBody>
      </p:sp>
      <p:sp>
        <p:nvSpPr>
          <p:cNvPr id="1048710" name="Text Placeholder 1048709"/>
          <p:cNvSpPr>
            <a:spLocks noGrp="1"/>
          </p:cNvSpPr>
          <p:nvPr>
            <p:ph type="body" idx="6"/>
          </p:nvPr>
        </p:nvSpPr>
        <p:spPr>
          <a:xfrm>
            <a:off x="395536" y="1556792"/>
            <a:ext cx="7848872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r>
              <a:rPr lang="en-US" altLang="en-US" dirty="0"/>
              <a:t>Standard for floating point storage</a:t>
            </a:r>
          </a:p>
          <a:p>
            <a:r>
              <a:rPr lang="en-US" altLang="en-US" dirty="0"/>
              <a:t>32 and 64 bit standards</a:t>
            </a:r>
          </a:p>
          <a:p>
            <a:r>
              <a:rPr lang="en-US" altLang="en-US" dirty="0"/>
              <a:t>8 and 11 bit exponent respectively</a:t>
            </a:r>
          </a:p>
          <a:p>
            <a:r>
              <a:rPr lang="en-US" altLang="en-US" dirty="0"/>
              <a:t>Extended formats (both mantissa and exponent) for intermediate results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048713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endParaRPr lang="en-US" alt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812" y="274637"/>
            <a:ext cx="9015412" cy="658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0487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FP ARITHMETIC +/-</a:t>
            </a:r>
          </a:p>
        </p:txBody>
      </p:sp>
      <p:sp>
        <p:nvSpPr>
          <p:cNvPr id="1048716" name="Text Placeholder 1048715"/>
          <p:cNvSpPr>
            <a:spLocks noGrp="1"/>
          </p:cNvSpPr>
          <p:nvPr>
            <p:ph type="body" idx="6"/>
          </p:nvPr>
        </p:nvSpPr>
        <p:spPr>
          <a:xfrm>
            <a:off x="457200" y="16002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r>
              <a:rPr lang="en-US" altLang="en-US"/>
              <a:t>Check for zeros</a:t>
            </a:r>
          </a:p>
          <a:p>
            <a:r>
              <a:rPr lang="en-US" altLang="en-US"/>
              <a:t>Align significands (adjusting exponents)</a:t>
            </a:r>
          </a:p>
          <a:p>
            <a:r>
              <a:rPr lang="en-US" altLang="en-US"/>
              <a:t>Add or subtract significands</a:t>
            </a:r>
          </a:p>
          <a:p>
            <a:r>
              <a:rPr lang="en-US" altLang="en-US"/>
              <a:t>Normalize result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0487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FP ARITHMETIC </a:t>
            </a:r>
            <a:r>
              <a:rPr lang="en-US" altLang="en-US" sz="3200" b="1">
                <a:solidFill>
                  <a:schemeClr val="dk1"/>
                </a:solidFill>
                <a:latin typeface="Arial" charset="0"/>
              </a:rPr>
              <a:t>X/</a:t>
            </a:r>
            <a:r>
              <a:rPr lang="en-US" altLang="en-US" sz="3200" b="1">
                <a:solidFill>
                  <a:schemeClr val="dk1"/>
                </a:solidFill>
                <a:sym typeface="Symbol" pitchFamily="18" charset="2"/>
              </a:rPr>
              <a:t></a:t>
            </a:r>
          </a:p>
        </p:txBody>
      </p:sp>
      <p:sp>
        <p:nvSpPr>
          <p:cNvPr id="1048721" name="Text Placeholder 1048720"/>
          <p:cNvSpPr>
            <a:spLocks noGrp="1"/>
          </p:cNvSpPr>
          <p:nvPr>
            <p:ph type="body" idx="6"/>
          </p:nvPr>
        </p:nvSpPr>
        <p:spPr>
          <a:xfrm>
            <a:off x="457200" y="1600200"/>
            <a:ext cx="77152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r>
              <a:rPr lang="en-US" altLang="en-US" dirty="0"/>
              <a:t>Check for zero</a:t>
            </a:r>
          </a:p>
          <a:p>
            <a:r>
              <a:rPr lang="en-US" altLang="en-US" dirty="0"/>
              <a:t>Add/subtract exponents </a:t>
            </a:r>
          </a:p>
          <a:p>
            <a:r>
              <a:rPr lang="en-US" altLang="en-US" dirty="0"/>
              <a:t>Multiply/divide significands (watch sign)</a:t>
            </a:r>
          </a:p>
          <a:p>
            <a:r>
              <a:rPr lang="en-US" altLang="en-US" dirty="0"/>
              <a:t>Normalize</a:t>
            </a:r>
          </a:p>
          <a:p>
            <a:r>
              <a:rPr lang="en-US" altLang="en-US" dirty="0"/>
              <a:t>Round</a:t>
            </a:r>
          </a:p>
          <a:p>
            <a:r>
              <a:rPr lang="en-US" altLang="en-US" dirty="0"/>
              <a:t>All intermediate results should be in double length storage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048724"/>
          <p:cNvSpPr>
            <a:spLocks noGrp="1"/>
          </p:cNvSpPr>
          <p:nvPr>
            <p:ph type="title"/>
          </p:nvPr>
        </p:nvSpPr>
        <p:spPr>
          <a:xfrm>
            <a:off x="107504" y="44624"/>
            <a:ext cx="3672409" cy="1524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2900" dirty="0"/>
              <a:t>FLOATING </a:t>
            </a:r>
            <a:r>
              <a:rPr lang="en-US" altLang="en-US" sz="2900" dirty="0" smtClean="0"/>
              <a:t/>
            </a:r>
            <a:br>
              <a:rPr lang="en-US" altLang="en-US" sz="2900" dirty="0" smtClean="0"/>
            </a:br>
            <a:r>
              <a:rPr lang="en-US" altLang="en-US" sz="2900" dirty="0" smtClean="0"/>
              <a:t>POINT </a:t>
            </a:r>
            <a:br>
              <a:rPr lang="en-US" altLang="en-US" sz="2900" dirty="0" smtClean="0"/>
            </a:br>
            <a:r>
              <a:rPr lang="en-US" altLang="en-US" sz="2900" dirty="0" smtClean="0"/>
              <a:t>MULTIPLICATION</a:t>
            </a:r>
            <a:endParaRPr lang="en-US" altLang="en-US" sz="2900" dirty="0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3"/>
          <a:srcRect b="9221"/>
          <a:stretch>
            <a:fillRect/>
          </a:stretch>
        </p:blipFill>
        <p:spPr>
          <a:xfrm>
            <a:off x="3864421" y="325909"/>
            <a:ext cx="5172075" cy="576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048728"/>
          <p:cNvSpPr>
            <a:spLocks noGrp="1"/>
          </p:cNvSpPr>
          <p:nvPr>
            <p:ph type="title"/>
          </p:nvPr>
        </p:nvSpPr>
        <p:spPr>
          <a:xfrm>
            <a:off x="152400" y="533400"/>
            <a:ext cx="3429000" cy="152744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dirty="0"/>
              <a:t>FLOATING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POINT</a:t>
            </a:r>
            <a:r>
              <a:rPr dirty="0"/>
              <a:t/>
            </a:r>
            <a:br>
              <a:rPr dirty="0"/>
            </a:br>
            <a:r>
              <a:rPr lang="en-US" altLang="en-US" sz="3200" dirty="0"/>
              <a:t>DIVISION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3"/>
          <a:srcRect b="6822"/>
          <a:stretch>
            <a:fillRect/>
          </a:stretch>
        </p:blipFill>
        <p:spPr>
          <a:xfrm>
            <a:off x="3743325" y="457200"/>
            <a:ext cx="5172075" cy="591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0487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REQUIRED READING</a:t>
            </a:r>
          </a:p>
        </p:txBody>
      </p:sp>
      <p:sp>
        <p:nvSpPr>
          <p:cNvPr id="1048734" name="Text Placeholder 1048733"/>
          <p:cNvSpPr>
            <a:spLocks noGrp="1"/>
          </p:cNvSpPr>
          <p:nvPr>
            <p:ph type="body" idx="6"/>
          </p:nvPr>
        </p:nvSpPr>
        <p:spPr>
          <a:xfrm>
            <a:off x="457200" y="16002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r>
              <a:rPr lang="en-US" altLang="en-US" dirty="0"/>
              <a:t>Stallings </a:t>
            </a:r>
            <a:r>
              <a:rPr lang="en-US" altLang="en-US" dirty="0" smtClean="0"/>
              <a:t>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Edition Chapter 9</a:t>
            </a:r>
          </a:p>
          <a:p>
            <a:r>
              <a:rPr lang="en-US" altLang="en-US"/>
              <a:t>Stallings </a:t>
            </a:r>
            <a:r>
              <a:rPr lang="en-US" altLang="en-US" smtClean="0"/>
              <a:t>9</a:t>
            </a:r>
            <a:r>
              <a:rPr lang="en-US" altLang="en-US" baseline="30000" smtClean="0"/>
              <a:t>th</a:t>
            </a:r>
            <a:r>
              <a:rPr lang="en-US" altLang="en-US" smtClean="0"/>
              <a:t> </a:t>
            </a:r>
            <a:r>
              <a:rPr lang="en-US" altLang="en-US" dirty="0"/>
              <a:t>Edition Chapter </a:t>
            </a:r>
            <a:r>
              <a:rPr lang="en-US" altLang="en-US" dirty="0" smtClean="0"/>
              <a:t>10</a:t>
            </a:r>
            <a:endParaRPr lang="en-US" altLang="en-US" dirty="0"/>
          </a:p>
          <a:p>
            <a:r>
              <a:rPr lang="en-US" altLang="en-US" dirty="0"/>
              <a:t>IEEE (Institute of Electrical and Electronics</a:t>
            </a:r>
          </a:p>
          <a:p>
            <a:pPr marL="0" indent="0">
              <a:buNone/>
            </a:pPr>
            <a:r>
              <a:rPr lang="en-US" altLang="en-US" dirty="0"/>
              <a:t>Engineers) Computer 754  on IEEE Web 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FLOATING POINT NOTATION</a:t>
            </a:r>
          </a:p>
        </p:txBody>
      </p:sp>
      <p:sp>
        <p:nvSpPr>
          <p:cNvPr id="1048620" name="Text Placeholder 1048619"/>
          <p:cNvSpPr>
            <a:spLocks noGrp="1"/>
          </p:cNvSpPr>
          <p:nvPr>
            <p:ph type="body" idx="6"/>
          </p:nvPr>
        </p:nvSpPr>
        <p:spPr>
          <a:xfrm>
            <a:off x="304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en-US" sz="2800"/>
              <a:t>Decimal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400"/>
              <a:t>12.4568</a:t>
            </a:r>
            <a:r>
              <a:rPr lang="en-US" altLang="en-US" sz="2400" baseline="-25000"/>
              <a:t>ten</a:t>
            </a:r>
            <a:r>
              <a:rPr lang="en-US" altLang="en-US" sz="2400"/>
              <a:t> (decimal notation) means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400"/>
              <a:t>10*1 + 2 + 4/10 + 5/100 + 6/1000 + 8/10000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400"/>
              <a:t>In scientific notation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2800"/>
              <a:t>12.4568 =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400"/>
              <a:t>124568 * 10</a:t>
            </a:r>
            <a:r>
              <a:rPr lang="en-US" altLang="en-US" sz="2400" baseline="30000"/>
              <a:t>-4</a:t>
            </a:r>
            <a:r>
              <a:rPr lang="en-US" altLang="en-US" sz="2400"/>
              <a:t> = 1245680 * 10</a:t>
            </a:r>
            <a:r>
              <a:rPr lang="en-US" altLang="en-US" sz="2400" baseline="30000"/>
              <a:t>-5</a:t>
            </a:r>
            <a:r>
              <a:rPr lang="en-US" altLang="en-US" sz="2400"/>
              <a:t> =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400"/>
              <a:t>12456.8 * 10</a:t>
            </a:r>
            <a:r>
              <a:rPr lang="en-US" altLang="en-US" sz="2400" baseline="30000"/>
              <a:t>-3</a:t>
            </a:r>
            <a:r>
              <a:rPr lang="en-US" altLang="en-US" sz="2400"/>
              <a:t> = 1245.68 * 10</a:t>
            </a:r>
            <a:r>
              <a:rPr lang="en-US" altLang="en-US" sz="2400" baseline="30000"/>
              <a:t>-2</a:t>
            </a:r>
            <a:r>
              <a:rPr lang="en-US" altLang="en-US" sz="2400"/>
              <a:t> =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400"/>
              <a:t>124.568 * 10</a:t>
            </a:r>
            <a:r>
              <a:rPr lang="en-US" altLang="en-US" sz="2400" baseline="30000"/>
              <a:t>-1</a:t>
            </a:r>
            <a:r>
              <a:rPr lang="en-US" altLang="en-US" sz="2400"/>
              <a:t> =12.4568 * 10</a:t>
            </a:r>
            <a:r>
              <a:rPr lang="en-US" altLang="en-US" sz="2400" baseline="30000"/>
              <a:t>0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400"/>
              <a:t>1.24568 * 10</a:t>
            </a:r>
            <a:r>
              <a:rPr lang="en-US" altLang="en-US" sz="2400" baseline="30000"/>
              <a:t>1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2800"/>
              <a:t>1.24568*10</a:t>
            </a:r>
            <a:r>
              <a:rPr lang="en-US" altLang="en-US" sz="2800" baseline="30000"/>
              <a:t>1</a:t>
            </a:r>
            <a:r>
              <a:rPr lang="en-US" altLang="en-US" sz="2800"/>
              <a:t> is an example of </a:t>
            </a:r>
            <a:r>
              <a:rPr lang="en-US" altLang="en-US" sz="2800" b="1" i="1"/>
              <a:t>normalised</a:t>
            </a:r>
            <a:r>
              <a:rPr lang="en-US" altLang="en-US" sz="2800"/>
              <a:t>  scientific notation.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FLOATING POINT IN BINARY</a:t>
            </a:r>
          </a:p>
        </p:txBody>
      </p:sp>
      <p:sp>
        <p:nvSpPr>
          <p:cNvPr id="1048625" name="Text Placeholder 1048624"/>
          <p:cNvSpPr>
            <a:spLocks noGrp="1"/>
          </p:cNvSpPr>
          <p:nvPr>
            <p:ph type="body" idx="6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en-US" sz="3200"/>
              <a:t>Binary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/>
              <a:t>0.010011</a:t>
            </a:r>
            <a:r>
              <a:rPr lang="en-US" altLang="en-US" sz="2800" baseline="-25000"/>
              <a:t>two</a:t>
            </a:r>
            <a:r>
              <a:rPr lang="en-US" altLang="en-US" sz="2800"/>
              <a:t>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3200"/>
              <a:t>     (0/2) + (1/2</a:t>
            </a:r>
            <a:r>
              <a:rPr lang="en-US" altLang="en-US" sz="3200" baseline="30000"/>
              <a:t>2</a:t>
            </a:r>
            <a:r>
              <a:rPr lang="en-US" altLang="en-US" sz="3200"/>
              <a:t>) + (0/2</a:t>
            </a:r>
            <a:r>
              <a:rPr lang="en-US" altLang="en-US" sz="3200" baseline="30000"/>
              <a:t>4</a:t>
            </a:r>
            <a:r>
              <a:rPr lang="en-US" altLang="en-US" sz="3200"/>
              <a:t>) +(1/2</a:t>
            </a:r>
            <a:r>
              <a:rPr lang="en-US" altLang="en-US" sz="3200" baseline="30000"/>
              <a:t>5</a:t>
            </a:r>
            <a:r>
              <a:rPr lang="en-US" altLang="en-US" sz="3200"/>
              <a:t>) + (1/2</a:t>
            </a:r>
            <a:r>
              <a:rPr lang="en-US" altLang="en-US" sz="3200" baseline="30000"/>
              <a:t>6</a:t>
            </a:r>
            <a:r>
              <a:rPr lang="en-US" altLang="en-US" sz="3200"/>
              <a:t>)</a:t>
            </a:r>
          </a:p>
          <a:p>
            <a:pPr lvl="3">
              <a:lnSpc>
                <a:spcPct val="90000"/>
              </a:lnSpc>
              <a:buSzPct val="65000"/>
            </a:pPr>
            <a:r>
              <a:rPr lang="en-US" altLang="en-US" sz="2800"/>
              <a:t>0 + 1/4 + 0 + 1/32 + 1/64 =</a:t>
            </a:r>
          </a:p>
          <a:p>
            <a:pPr lvl="3">
              <a:lnSpc>
                <a:spcPct val="90000"/>
              </a:lnSpc>
              <a:spcAft>
                <a:spcPct val="10000"/>
              </a:spcAft>
              <a:buSzPct val="65000"/>
            </a:pPr>
            <a:r>
              <a:rPr lang="en-US" altLang="en-US" sz="2800"/>
              <a:t>(0.25 + 0.03125 + 0.015625)</a:t>
            </a:r>
            <a:r>
              <a:rPr lang="en-US" altLang="en-US" sz="2800" baseline="-25000"/>
              <a:t>ten </a:t>
            </a:r>
            <a:r>
              <a:rPr lang="en-US" altLang="en-US" sz="2800"/>
              <a:t>=</a:t>
            </a:r>
          </a:p>
          <a:p>
            <a:pPr lvl="3">
              <a:lnSpc>
                <a:spcPct val="90000"/>
              </a:lnSpc>
              <a:spcAft>
                <a:spcPct val="10000"/>
              </a:spcAft>
              <a:buSzPct val="65000"/>
            </a:pPr>
            <a:r>
              <a:rPr lang="en-US" altLang="en-US" sz="2800"/>
              <a:t>0.296875</a:t>
            </a:r>
            <a:r>
              <a:rPr lang="en-US" altLang="en-US" sz="2800" baseline="-25000"/>
              <a:t>ten</a:t>
            </a:r>
          </a:p>
          <a:p>
            <a:pPr lvl="0">
              <a:lnSpc>
                <a:spcPct val="90000"/>
              </a:lnSpc>
            </a:pPr>
            <a:r>
              <a:rPr lang="en-US" altLang="en-US" sz="3200"/>
              <a:t>In scientific notation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/>
              <a:t>10011*2</a:t>
            </a:r>
            <a:r>
              <a:rPr lang="en-US" altLang="en-US" sz="2800" baseline="30000"/>
              <a:t>-6 </a:t>
            </a:r>
            <a:r>
              <a:rPr lang="en-US" altLang="en-US" sz="2800"/>
              <a:t>= 1001.1*2</a:t>
            </a:r>
            <a:r>
              <a:rPr lang="en-US" altLang="en-US" sz="2800" baseline="30000"/>
              <a:t>-5</a:t>
            </a:r>
            <a:r>
              <a:rPr lang="en-US" altLang="en-US" sz="2800"/>
              <a:t> =</a:t>
            </a:r>
          </a:p>
          <a:p>
            <a:pPr lvl="1">
              <a:lnSpc>
                <a:spcPct val="90000"/>
              </a:lnSpc>
              <a:buSzPct val="75000"/>
              <a:buFontTx/>
              <a:buChar char="="/>
            </a:pPr>
            <a:r>
              <a:rPr lang="en-US" altLang="en-US" sz="2800"/>
              <a:t>100.11*2</a:t>
            </a:r>
            <a:r>
              <a:rPr lang="en-US" altLang="en-US" sz="2800" baseline="30000"/>
              <a:t>-4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  <a:buSzPct val="75000"/>
              <a:buFontTx/>
              <a:buChar char="="/>
            </a:pPr>
            <a:r>
              <a:rPr lang="en-US" altLang="en-US" sz="2800"/>
              <a:t>1.0011*2</a:t>
            </a:r>
            <a:r>
              <a:rPr lang="en-US" altLang="en-US" sz="2800" baseline="30000"/>
              <a:t>-2</a:t>
            </a:r>
            <a:r>
              <a:rPr lang="en-US" altLang="en-US" sz="2800"/>
              <a:t> </a:t>
            </a:r>
            <a:r>
              <a:rPr lang="en-US" altLang="en-US" sz="2800" i="1"/>
              <a:t>normalised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048628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NORMALIZATION</a:t>
            </a:r>
          </a:p>
        </p:txBody>
      </p:sp>
      <p:sp>
        <p:nvSpPr>
          <p:cNvPr id="1048630" name="Text Placeholder 1048629"/>
          <p:cNvSpPr>
            <a:spLocks noGrp="1"/>
          </p:cNvSpPr>
          <p:nvPr>
            <p:ph type="body" idx="6"/>
          </p:nvPr>
        </p:nvSpPr>
        <p:spPr>
          <a:xfrm>
            <a:off x="251520" y="1676400"/>
            <a:ext cx="7848872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Every binary number,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</a:rPr>
              <a:t>except the one </a:t>
            </a:r>
            <a:r>
              <a:rPr lang="en-US" altLang="en-US" b="1" dirty="0" smtClean="0">
                <a:solidFill>
                  <a:srgbClr val="000000"/>
                </a:solidFill>
                <a:latin typeface="Arial" charset="0"/>
              </a:rPr>
              <a:t>corresponding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</a:rPr>
              <a:t>the number zero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, can be normalized by choosing t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</a:rPr>
              <a:t>he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exponent so that the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radix point falls to the right of the leftmost 1 bit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0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	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37.25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= 100101.01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3000" dirty="0">
                <a:latin typeface="Arial" charset="0"/>
              </a:rPr>
              <a:t>  = 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1.</a:t>
            </a:r>
            <a:r>
              <a:rPr lang="en-US" altLang="en-US" sz="3000" dirty="0">
                <a:solidFill>
                  <a:srgbClr val="FF0000"/>
                </a:solidFill>
                <a:latin typeface="Arial" charset="0"/>
              </a:rPr>
              <a:t>0010101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sz="3000" b="1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3000" b="1" baseline="30000" dirty="0">
                <a:solidFill>
                  <a:srgbClr val="FF0000"/>
                </a:solidFill>
                <a:latin typeface="Arial" charset="0"/>
              </a:rPr>
              <a:t>5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3000" b="1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	7.625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= 111.101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 = 1.</a:t>
            </a:r>
            <a:r>
              <a:rPr lang="en-US" altLang="en-US" sz="3000" dirty="0">
                <a:solidFill>
                  <a:srgbClr val="FF0000"/>
                </a:solidFill>
                <a:latin typeface="Arial" charset="0"/>
              </a:rPr>
              <a:t>11101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sz="3000" b="1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3000" b="1" baseline="30000" dirty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3000" dirty="0">
              <a:solidFill>
                <a:srgbClr val="000000"/>
              </a:solidFill>
              <a:latin typeface="Arial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	0.3125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= 0.0101</a:t>
            </a:r>
            <a:r>
              <a:rPr lang="en-US" altLang="en-US" sz="3000" baseline="-25000" dirty="0">
                <a:solidFill>
                  <a:srgbClr val="000000"/>
                </a:solidFill>
                <a:latin typeface="Arial" charset="0"/>
              </a:rPr>
              <a:t>2  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= 1.</a:t>
            </a:r>
            <a:r>
              <a:rPr lang="en-US" altLang="en-US" sz="3000" dirty="0">
                <a:solidFill>
                  <a:srgbClr val="FF0000"/>
                </a:solidFill>
                <a:latin typeface="Arial" charset="0"/>
              </a:rPr>
              <a:t>01</a:t>
            </a:r>
            <a:r>
              <a:rPr lang="en-US" altLang="en-US" sz="3000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sz="3000" b="1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3000" b="1" baseline="30000" dirty="0">
                <a:solidFill>
                  <a:srgbClr val="FF0000"/>
                </a:solidFill>
                <a:latin typeface="Arial" charset="0"/>
              </a:rPr>
              <a:t>-2</a:t>
            </a:r>
          </a:p>
        </p:txBody>
      </p:sp>
      <p:sp>
        <p:nvSpPr>
          <p:cNvPr id="1048631" name="Freeform 1048630"/>
          <p:cNvSpPr/>
          <p:nvPr/>
        </p:nvSpPr>
        <p:spPr bwMode="auto">
          <a:xfrm>
            <a:off x="2699792" y="3886200"/>
            <a:ext cx="957262" cy="244475"/>
          </a:xfrm>
          <a:custGeom>
            <a:avLst/>
            <a:gdLst/>
            <a:ahLst/>
            <a:cxnLst/>
            <a:rect l="0" t="0" r="0" b="0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/>
            <a:tailEnd type="arrow" w="med" len="med"/>
          </a:ln>
        </p:spPr>
      </p:sp>
      <p:sp>
        <p:nvSpPr>
          <p:cNvPr id="1048632" name="Freeform 1048631"/>
          <p:cNvSpPr/>
          <p:nvPr/>
        </p:nvSpPr>
        <p:spPr bwMode="auto">
          <a:xfrm>
            <a:off x="2555776" y="4869160"/>
            <a:ext cx="381000" cy="228600"/>
          </a:xfrm>
          <a:custGeom>
            <a:avLst/>
            <a:gdLst/>
            <a:ahLst/>
            <a:cxnLst/>
            <a:rect l="0" t="0" r="0" b="0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/>
            <a:tailEnd type="arrow" w="med" len="med"/>
          </a:ln>
        </p:spPr>
      </p:sp>
      <p:sp>
        <p:nvSpPr>
          <p:cNvPr id="1048633" name="Freeform 1048632"/>
          <p:cNvSpPr/>
          <p:nvPr/>
        </p:nvSpPr>
        <p:spPr bwMode="auto">
          <a:xfrm>
            <a:off x="2699792" y="5867400"/>
            <a:ext cx="881608" cy="152400"/>
          </a:xfrm>
          <a:custGeom>
            <a:avLst/>
            <a:gdLst/>
            <a:ahLst/>
            <a:cxnLst/>
            <a:rect l="0" t="0" r="0" b="0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miter/>
            <a:headEnd type="arrow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 Placeholder 1048633"/>
          <p:cNvSpPr>
            <a:spLocks noGrp="1"/>
          </p:cNvSpPr>
          <p:nvPr>
            <p:ph type="body" idx="6"/>
          </p:nvPr>
        </p:nvSpPr>
        <p:spPr>
          <a:xfrm>
            <a:off x="609600" y="1143000"/>
            <a:ext cx="8001000" cy="1905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Computers use a form of scientific notation for floating-point representation </a:t>
            </a:r>
          </a:p>
          <a:p>
            <a:pPr lvl="0"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Numbers written in scientific notation have three components:</a:t>
            </a:r>
          </a:p>
        </p:txBody>
      </p:sp>
      <p:pic>
        <p:nvPicPr>
          <p:cNvPr id="2097152" name="Picture 2097151" descr="16A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8800" y="3124200"/>
            <a:ext cx="5173662" cy="207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5" name="Title 1048634"/>
          <p:cNvSpPr>
            <a:spLocks noGrp="1"/>
          </p:cNvSpPr>
          <p:nvPr>
            <p:ph type="title"/>
          </p:nvPr>
        </p:nvSpPr>
        <p:spPr>
          <a:xfrm>
            <a:off x="251520" y="304800"/>
            <a:ext cx="8136904" cy="5476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2900" b="1" dirty="0">
                <a:solidFill>
                  <a:schemeClr val="dk1"/>
                </a:solidFill>
              </a:rPr>
              <a:t>FLOATING-POINT REPRESENTATION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048638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3200" b="1">
                <a:solidFill>
                  <a:schemeClr val="dk1"/>
                </a:solidFill>
              </a:rPr>
              <a:t>FLOATING POINT</a:t>
            </a:r>
          </a:p>
        </p:txBody>
      </p:sp>
      <p:sp>
        <p:nvSpPr>
          <p:cNvPr id="1048640" name="Text Placeholder 1048639"/>
          <p:cNvSpPr>
            <a:spLocks noGrp="1"/>
          </p:cNvSpPr>
          <p:nvPr>
            <p:ph type="body" idx="6"/>
          </p:nvPr>
        </p:nvSpPr>
        <p:spPr>
          <a:xfrm>
            <a:off x="539874" y="3117850"/>
            <a:ext cx="7704534" cy="261540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/>
            <a:r>
              <a:rPr lang="en-US" altLang="en-US" dirty="0"/>
              <a:t>+/- .significand x 2</a:t>
            </a:r>
            <a:r>
              <a:rPr lang="en-US" altLang="en-US" baseline="30000" dirty="0"/>
              <a:t>exponent</a:t>
            </a:r>
          </a:p>
          <a:p>
            <a:pPr lvl="0"/>
            <a:r>
              <a:rPr lang="en-US" altLang="en-US" dirty="0"/>
              <a:t>Point is actually fixed between sign bit and body of mantissa</a:t>
            </a:r>
          </a:p>
          <a:p>
            <a:pPr lvl="0"/>
            <a:r>
              <a:rPr lang="en-US" altLang="en-US" dirty="0"/>
              <a:t>Exponent indicates place value (point position</a:t>
            </a:r>
            <a:r>
              <a:rPr lang="en-US" altLang="en-US" dirty="0" smtClean="0"/>
              <a:t>)</a:t>
            </a:r>
          </a:p>
        </p:txBody>
      </p:sp>
      <p:sp>
        <p:nvSpPr>
          <p:cNvPr id="1048641" name="TextBox 1048640"/>
          <p:cNvSpPr txBox="1"/>
          <p:nvPr/>
        </p:nvSpPr>
        <p:spPr>
          <a:xfrm rot="16200000">
            <a:off x="-112712" y="2170112"/>
            <a:ext cx="1139825" cy="4572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marL="0" lvl="0" indent="0">
              <a:spcBef>
                <a:spcPct val="0"/>
              </a:spcBef>
              <a:buSzPct val="100000"/>
              <a:buFontTx/>
              <a:buNone/>
            </a:pPr>
            <a:r>
              <a:rPr lang="en-US" altLang="en-US">
                <a:latin typeface="Times New Roman" pitchFamily="18" charset="0"/>
                <a:ea typeface="新細明體" pitchFamily="18" charset="-120"/>
              </a:rPr>
              <a:t>Sign bit</a:t>
            </a:r>
          </a:p>
        </p:txBody>
      </p:sp>
      <p:sp>
        <p:nvSpPr>
          <p:cNvPr id="1048642" name="TextBox 1048641"/>
          <p:cNvSpPr txBox="1"/>
          <p:nvPr/>
        </p:nvSpPr>
        <p:spPr>
          <a:xfrm>
            <a:off x="706437" y="2057400"/>
            <a:ext cx="1350962" cy="82232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marL="0" lvl="0" indent="0">
              <a:spcBef>
                <a:spcPct val="0"/>
              </a:spcBef>
              <a:buSzPct val="100000"/>
              <a:buFontTx/>
              <a:buNone/>
            </a:pPr>
            <a:r>
              <a:rPr lang="en-US" altLang="en-US">
                <a:latin typeface="Times New Roman" pitchFamily="18" charset="0"/>
                <a:ea typeface="新細明體" pitchFamily="18" charset="-120"/>
              </a:rPr>
              <a:t>Biased</a:t>
            </a:r>
          </a:p>
          <a:p>
            <a:pPr marL="0" lvl="0" indent="0">
              <a:spcBef>
                <a:spcPct val="0"/>
              </a:spcBef>
              <a:buSzPct val="100000"/>
              <a:buFontTx/>
              <a:buNone/>
            </a:pPr>
            <a:r>
              <a:rPr lang="en-US" altLang="en-US">
                <a:latin typeface="Times New Roman" pitchFamily="18" charset="0"/>
                <a:ea typeface="新細明體" pitchFamily="18" charset="-120"/>
              </a:rPr>
              <a:t>Exponent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28600" y="1676400"/>
            <a:ext cx="8305800" cy="1371600"/>
            <a:chOff x="384" y="1056"/>
            <a:chExt cx="5232" cy="864"/>
          </a:xfrm>
        </p:grpSpPr>
        <p:sp>
          <p:nvSpPr>
            <p:cNvPr id="1048643" name="Rectangle 1048642"/>
            <p:cNvSpPr/>
            <p:nvPr/>
          </p:nvSpPr>
          <p:spPr>
            <a:xfrm>
              <a:off x="384" y="1056"/>
              <a:ext cx="288" cy="863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none" lIns="91440" tIns="45720" rIns="91440" bIns="45720" anchor="ctr"/>
            <a:lstStyle>
              <a:lvl1pPr marL="273050" indent="-273050" algn="l" rtl="0" fontAlgn="base" latinLnBrk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1pPr>
              <a:lvl2pPr marL="639762" indent="-27305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21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2pPr>
              <a:lvl3pPr marL="91440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3pPr>
              <a:lvl4pPr marL="118745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 sz="20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4pPr>
              <a:lvl5pPr marL="1462087" indent="-182562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SzPct val="100000"/>
                <a:buFontTx/>
                <a:buNone/>
              </a:pPr>
              <a:endParaRPr lang="en-US" altLang="en-US" sz="1800">
                <a:latin typeface="Arial" charset="0"/>
                <a:ea typeface="Arial" charset="0"/>
              </a:endParaRPr>
            </a:p>
          </p:txBody>
        </p:sp>
        <p:sp>
          <p:nvSpPr>
            <p:cNvPr id="1048644" name="Rectangle 1048643"/>
            <p:cNvSpPr/>
            <p:nvPr/>
          </p:nvSpPr>
          <p:spPr>
            <a:xfrm>
              <a:off x="672" y="1056"/>
              <a:ext cx="864" cy="864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none" lIns="91440" tIns="45720" rIns="91440" bIns="45720" anchor="ctr"/>
            <a:lstStyle>
              <a:lvl1pPr marL="273050" indent="-273050" algn="l" rtl="0" fontAlgn="base" latinLnBrk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1pPr>
              <a:lvl2pPr marL="639762" indent="-27305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21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2pPr>
              <a:lvl3pPr marL="91440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3pPr>
              <a:lvl4pPr marL="118745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 sz="20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4pPr>
              <a:lvl5pPr marL="1462087" indent="-182562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SzPct val="100000"/>
                <a:buFontTx/>
                <a:buNone/>
              </a:pPr>
              <a:endParaRPr lang="en-US" altLang="en-US" sz="1800">
                <a:latin typeface="Arial" charset="0"/>
                <a:ea typeface="Arial" charset="0"/>
              </a:endParaRPr>
            </a:p>
          </p:txBody>
        </p:sp>
        <p:sp>
          <p:nvSpPr>
            <p:cNvPr id="1048645" name="Rectangle 1048644"/>
            <p:cNvSpPr/>
            <p:nvPr/>
          </p:nvSpPr>
          <p:spPr>
            <a:xfrm>
              <a:off x="1536" y="1056"/>
              <a:ext cx="4080" cy="864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none" lIns="91440" tIns="45720" rIns="91440" bIns="45720" anchor="ctr"/>
            <a:lstStyle>
              <a:lvl1pPr marL="273050" indent="-273050" algn="l" rtl="0" fontAlgn="base" latinLnBrk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1pPr>
              <a:lvl2pPr marL="639762" indent="-273050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21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2pPr>
              <a:lvl3pPr marL="91440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 sz="24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3pPr>
              <a:lvl4pPr marL="1187450" indent="-182563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 sz="20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4pPr>
              <a:lvl5pPr marL="1462087" indent="-182562" algn="l" rtl="0" fontAlgn="base" latinLnBrk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 b="0" i="0" baseline="0">
                  <a:solidFill>
                    <a:schemeClr val="dk1"/>
                  </a:solidFill>
                  <a:latin typeface="Century Schoolbook" pitchFamily="18" charset="0"/>
                  <a:sym typeface="Arial" charset="0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SzPct val="100000"/>
                <a:buFontTx/>
                <a:buNone/>
              </a:pPr>
              <a:endParaRPr lang="en-US" altLang="en-US" sz="1800">
                <a:latin typeface="Arial" charset="0"/>
                <a:ea typeface="Arial" charset="0"/>
              </a:endParaRPr>
            </a:p>
          </p:txBody>
        </p:sp>
      </p:grpSp>
      <p:sp>
        <p:nvSpPr>
          <p:cNvPr id="1048646" name="TextBox 1048645"/>
          <p:cNvSpPr txBox="1"/>
          <p:nvPr/>
        </p:nvSpPr>
        <p:spPr>
          <a:xfrm>
            <a:off x="4114800" y="2133600"/>
            <a:ext cx="3094037" cy="4572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marL="0" lvl="0" indent="0">
              <a:spcBef>
                <a:spcPct val="0"/>
              </a:spcBef>
              <a:buSzPct val="100000"/>
              <a:buFontTx/>
              <a:buNone/>
            </a:pPr>
            <a:r>
              <a:rPr lang="en-US" altLang="en-US">
                <a:latin typeface="Times New Roman" pitchFamily="18" charset="0"/>
                <a:ea typeface="新細明體" pitchFamily="18" charset="-120"/>
              </a:rPr>
              <a:t>Significand or Mantissa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ext Placeholder 1048649"/>
          <p:cNvSpPr>
            <a:spLocks noGrp="1"/>
          </p:cNvSpPr>
          <p:nvPr>
            <p:ph type="body" idx="6"/>
          </p:nvPr>
        </p:nvSpPr>
        <p:spPr>
          <a:xfrm>
            <a:off x="107504" y="1196752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 algn="just">
              <a:spcBef>
                <a:spcPct val="40000"/>
              </a:spcBef>
            </a:pPr>
            <a:r>
              <a:rPr lang="en-US" altLang="en-US" sz="3200" dirty="0">
                <a:latin typeface="Arial" charset="0"/>
              </a:rPr>
              <a:t>The IEEE has established a standard for </a:t>
            </a:r>
            <a:endParaRPr lang="en-US" altLang="en-US" sz="3200" dirty="0" smtClean="0">
              <a:latin typeface="Arial" charset="0"/>
            </a:endParaRPr>
          </a:p>
          <a:p>
            <a:pPr marL="0" lvl="0" indent="0" algn="just">
              <a:spcBef>
                <a:spcPct val="40000"/>
              </a:spcBef>
              <a:buNone/>
            </a:pPr>
            <a:r>
              <a:rPr lang="en-US" altLang="en-US" sz="3200" dirty="0" smtClean="0">
                <a:latin typeface="Arial" charset="0"/>
              </a:rPr>
              <a:t>floating-point </a:t>
            </a:r>
            <a:r>
              <a:rPr lang="en-US" altLang="en-US" sz="3200" dirty="0">
                <a:latin typeface="Arial" charset="0"/>
              </a:rPr>
              <a:t>numbers</a:t>
            </a:r>
          </a:p>
          <a:p>
            <a:pPr lvl="0" algn="just">
              <a:spcBef>
                <a:spcPct val="40000"/>
              </a:spcBef>
            </a:pPr>
            <a:r>
              <a:rPr lang="en-US" altLang="en-US" sz="3200" dirty="0">
                <a:latin typeface="Arial" charset="0"/>
              </a:rPr>
              <a:t>The IEEE-754 </a:t>
            </a:r>
            <a:r>
              <a:rPr lang="en-US" altLang="en-US" sz="3200" i="1" dirty="0">
                <a:latin typeface="Arial" charset="0"/>
              </a:rPr>
              <a:t>single precision</a:t>
            </a:r>
            <a:r>
              <a:rPr lang="en-US" altLang="en-US" sz="3200" dirty="0">
                <a:latin typeface="Arial" charset="0"/>
              </a:rPr>
              <a:t> floating point </a:t>
            </a:r>
            <a:endParaRPr lang="en-US" altLang="en-US" sz="3200" dirty="0" smtClean="0">
              <a:latin typeface="Arial" charset="0"/>
            </a:endParaRPr>
          </a:p>
          <a:p>
            <a:pPr marL="0" lvl="0" indent="0" algn="just">
              <a:spcBef>
                <a:spcPct val="40000"/>
              </a:spcBef>
              <a:buNone/>
            </a:pPr>
            <a:r>
              <a:rPr lang="en-US" altLang="en-US" sz="3200" dirty="0" smtClean="0">
                <a:latin typeface="Arial" charset="0"/>
              </a:rPr>
              <a:t>standard </a:t>
            </a:r>
            <a:r>
              <a:rPr lang="en-US" altLang="en-US" sz="3200" dirty="0">
                <a:latin typeface="Arial" charset="0"/>
              </a:rPr>
              <a:t>uses an 8-bit exponent (with a bias of 127) and a 23-bit significand</a:t>
            </a:r>
            <a:r>
              <a:rPr lang="en-US" altLang="en-US" sz="3200" dirty="0" smtClean="0">
                <a:latin typeface="Arial" charset="0"/>
              </a:rPr>
              <a:t>. Bias is 2</a:t>
            </a:r>
            <a:r>
              <a:rPr lang="en-US" altLang="en-US" sz="3200" baseline="30000" dirty="0" smtClean="0">
                <a:latin typeface="Arial" charset="0"/>
              </a:rPr>
              <a:t>k-1</a:t>
            </a:r>
            <a:r>
              <a:rPr lang="en-US" altLang="en-US" sz="3200" dirty="0" smtClean="0">
                <a:latin typeface="Arial" charset="0"/>
              </a:rPr>
              <a:t>-1 </a:t>
            </a:r>
            <a:endParaRPr lang="en-US" altLang="en-US" sz="3200" baseline="30000" dirty="0">
              <a:latin typeface="Arial" charset="0"/>
            </a:endParaRPr>
          </a:p>
          <a:p>
            <a:pPr lvl="0" algn="just">
              <a:spcBef>
                <a:spcPct val="40000"/>
              </a:spcBef>
            </a:pPr>
            <a:r>
              <a:rPr lang="en-US" altLang="en-US" sz="3200" dirty="0">
                <a:latin typeface="Arial" charset="0"/>
              </a:rPr>
              <a:t>The IEEE-754 </a:t>
            </a:r>
            <a:r>
              <a:rPr lang="en-US" altLang="en-US" sz="3200" i="1" dirty="0">
                <a:latin typeface="Arial" charset="0"/>
              </a:rPr>
              <a:t>double precision</a:t>
            </a:r>
            <a:r>
              <a:rPr lang="en-US" altLang="en-US" sz="3200" dirty="0">
                <a:latin typeface="Arial" charset="0"/>
              </a:rPr>
              <a:t> standard uses an 11-bit exponent (with a bias of 1023) and a 52-bit significand.</a:t>
            </a:r>
          </a:p>
        </p:txBody>
      </p:sp>
      <p:sp>
        <p:nvSpPr>
          <p:cNvPr id="1048651" name="Title 1048650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476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2900" b="1">
                <a:solidFill>
                  <a:schemeClr val="dk1"/>
                </a:solidFill>
              </a:rPr>
              <a:t>FLOATING-POINT STANDARDS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ext Placeholder 1048654"/>
          <p:cNvSpPr>
            <a:spLocks noGrp="1"/>
          </p:cNvSpPr>
          <p:nvPr>
            <p:ph type="body" idx="6"/>
          </p:nvPr>
        </p:nvSpPr>
        <p:spPr>
          <a:xfrm>
            <a:off x="323528" y="1295400"/>
            <a:ext cx="8496944" cy="48699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273050" indent="-273050" algn="l" rtl="0" fontAlgn="base" latin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1pPr>
            <a:lvl2pPr marL="639762" indent="-2730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2pPr>
            <a:lvl3pPr marL="91440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3pPr>
            <a:lvl4pPr marL="1187450" indent="-182563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4pPr>
            <a:lvl5pPr marL="1462087" indent="-182562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b="0" i="0" baseline="0">
                <a:solidFill>
                  <a:schemeClr val="dk1"/>
                </a:solidFill>
                <a:latin typeface="Century Schoolbook" pitchFamily="18" charset="0"/>
                <a:sym typeface="Arial" charset="0"/>
              </a:defRPr>
            </a:lvl5pPr>
          </a:lstStyle>
          <a:p>
            <a:pPr lvl="0">
              <a:spcBef>
                <a:spcPct val="40000"/>
              </a:spcBef>
            </a:pPr>
            <a:r>
              <a:rPr lang="en-US" altLang="en-US" sz="2800" dirty="0">
                <a:latin typeface="Arial" charset="0"/>
              </a:rPr>
              <a:t>In both the IEEE single-precision and </a:t>
            </a:r>
            <a:r>
              <a:rPr lang="en-US" altLang="en-US" sz="2800" dirty="0" smtClean="0">
                <a:latin typeface="Arial" charset="0"/>
              </a:rPr>
              <a:t>double-</a:t>
            </a:r>
          </a:p>
          <a:p>
            <a:pPr marL="0" lvl="0" indent="0">
              <a:spcBef>
                <a:spcPct val="40000"/>
              </a:spcBef>
              <a:buNone/>
            </a:pPr>
            <a:r>
              <a:rPr lang="en-US" altLang="en-US" sz="2800" dirty="0" smtClean="0">
                <a:latin typeface="Arial" charset="0"/>
              </a:rPr>
              <a:t>precision </a:t>
            </a:r>
            <a:r>
              <a:rPr lang="en-US" altLang="en-US" sz="2800" dirty="0">
                <a:latin typeface="Arial" charset="0"/>
              </a:rPr>
              <a:t>floating-point standard, the </a:t>
            </a:r>
            <a:r>
              <a:rPr lang="en-US" altLang="en-US" sz="2800" dirty="0" smtClean="0">
                <a:latin typeface="Arial" charset="0"/>
              </a:rPr>
              <a:t>significand </a:t>
            </a:r>
            <a:r>
              <a:rPr lang="en-US" altLang="en-US" sz="2800" dirty="0">
                <a:latin typeface="Arial" charset="0"/>
              </a:rPr>
              <a:t>has an implied 1 to the LEFT of the radix point.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The format for a significand using the IEEE format </a:t>
            </a:r>
            <a:endParaRPr lang="en-US" altLang="en-US" sz="2400" dirty="0" smtClean="0"/>
          </a:p>
          <a:p>
            <a:pPr marL="366712" lvl="1" indent="0">
              <a:spcBef>
                <a:spcPct val="40000"/>
              </a:spcBef>
              <a:buNone/>
            </a:pPr>
            <a:r>
              <a:rPr lang="en-US" altLang="en-US" sz="2400" dirty="0" smtClean="0"/>
              <a:t>is</a:t>
            </a:r>
            <a:r>
              <a:rPr lang="en-US" altLang="en-US" sz="2400" dirty="0"/>
              <a:t>: 1.xxx…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For example, 4.5 = .1001 x 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in IEEE format is 4.5 = 1.001 x 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.  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The 1 is implied, which means it does not need to be </a:t>
            </a:r>
            <a:endParaRPr lang="en-US" altLang="en-US" sz="2400" dirty="0" smtClean="0"/>
          </a:p>
          <a:p>
            <a:pPr marL="366712" lvl="1" indent="0">
              <a:spcBef>
                <a:spcPct val="40000"/>
              </a:spcBef>
              <a:buNone/>
            </a:pPr>
            <a:r>
              <a:rPr lang="en-US" altLang="en-US" sz="2400" dirty="0" smtClean="0"/>
              <a:t>listed </a:t>
            </a:r>
            <a:r>
              <a:rPr lang="en-US" altLang="en-US" sz="2400" dirty="0"/>
              <a:t>in the significand (the significand would include </a:t>
            </a:r>
          </a:p>
          <a:p>
            <a:pPr marL="366712" lvl="1" indent="0">
              <a:spcBef>
                <a:spcPct val="40000"/>
              </a:spcBef>
              <a:buNone/>
            </a:pPr>
            <a:r>
              <a:rPr lang="en-US" altLang="en-US" sz="2400" dirty="0" smtClean="0"/>
              <a:t>only </a:t>
            </a:r>
            <a:r>
              <a:rPr lang="en-US" altLang="en-US" sz="2400" dirty="0"/>
              <a:t>001).</a:t>
            </a:r>
          </a:p>
        </p:txBody>
      </p:sp>
      <p:sp>
        <p:nvSpPr>
          <p:cNvPr id="1048656" name="Title 1048655"/>
          <p:cNvSpPr>
            <a:spLocks noGrp="1"/>
          </p:cNvSpPr>
          <p:nvPr>
            <p:ph type="title"/>
          </p:nvPr>
        </p:nvSpPr>
        <p:spPr>
          <a:xfrm>
            <a:off x="251520" y="304800"/>
            <a:ext cx="8568952" cy="5476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000" b="0" i="0" baseline="0">
                <a:solidFill>
                  <a:schemeClr val="lt2"/>
                </a:solidFill>
                <a:latin typeface="Century Schoolbook" pitchFamily="18" charset="0"/>
                <a:sym typeface="Arial" charset="0"/>
              </a:defRPr>
            </a:lvl1pPr>
          </a:lstStyle>
          <a:p>
            <a:pPr lvl="0"/>
            <a:r>
              <a:rPr lang="en-US" altLang="en-US" sz="2900" b="1" dirty="0">
                <a:solidFill>
                  <a:schemeClr val="dk1"/>
                </a:solidFill>
              </a:rPr>
              <a:t>FLOATING-POINT REPRESENTATION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FE3E5"/>
      </a:dk2>
      <a:lt2>
        <a:srgbClr val="335B74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DFE3E5"/>
        </a:dk2>
        <a:lt2>
          <a:srgbClr val="335B74"/>
        </a:lt2>
        <a:accent1>
          <a:srgbClr val="1CADE4"/>
        </a:accent1>
        <a:accent2>
          <a:srgbClr val="2683C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6EAC1C"/>
        </a:hlink>
        <a:folHlink>
          <a:srgbClr val="B26B0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718</Words>
  <Application>Microsoft Office PowerPoint</Application>
  <PresentationFormat>On-screen Show (4:3)</PresentationFormat>
  <Paragraphs>182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主题</vt:lpstr>
      <vt:lpstr>COMPUTER ARITHMETIC</vt:lpstr>
      <vt:lpstr>REAL NUMBERS</vt:lpstr>
      <vt:lpstr>FLOATING POINT NOTATION</vt:lpstr>
      <vt:lpstr>FLOATING POINT IN BINARY</vt:lpstr>
      <vt:lpstr>NORMALIZATION</vt:lpstr>
      <vt:lpstr>FLOATING-POINT REPRESENTATION</vt:lpstr>
      <vt:lpstr>FLOATING POINT</vt:lpstr>
      <vt:lpstr>FLOATING-POINT STANDARDS </vt:lpstr>
      <vt:lpstr>FLOATING-POINT REPRESENTATION</vt:lpstr>
      <vt:lpstr>FLOATING-POINT REPRESENTATION</vt:lpstr>
      <vt:lpstr>DECIMAL FLOATING POINT TO IEEE STANDARD CONVERSION</vt:lpstr>
      <vt:lpstr>DECIMAL FLOATING POINT TO IEEE STANDARD CONVERSION</vt:lpstr>
      <vt:lpstr>DECIMAL FLOATING POINT TO IEEE STANDARD CONVERSION</vt:lpstr>
      <vt:lpstr>DECIMAL FLOATING POINT TO IEEE STANDARD CONVERSION</vt:lpstr>
      <vt:lpstr>DECIMAL FLOATING POINT TO IEEE STANDARD CONVERSION</vt:lpstr>
      <vt:lpstr>FLOATING POINT EXAMPLES</vt:lpstr>
      <vt:lpstr>FP RANGES</vt:lpstr>
      <vt:lpstr>EXPRESSIBLE NUMBERS</vt:lpstr>
      <vt:lpstr>IEEE 754 FORMATS</vt:lpstr>
      <vt:lpstr>IEEE 754</vt:lpstr>
      <vt:lpstr>PowerPoint Presentation</vt:lpstr>
      <vt:lpstr>FP ARITHMETIC +/-</vt:lpstr>
      <vt:lpstr>FP ARITHMETIC X/</vt:lpstr>
      <vt:lpstr>FLOATING  POINT  MULTIPLICATION</vt:lpstr>
      <vt:lpstr>FLOATING  POINT DIVISION</vt:lpstr>
      <vt:lpstr>REQUIRED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chilwan</cp:lastModifiedBy>
  <cp:revision>17</cp:revision>
  <dcterms:created xsi:type="dcterms:W3CDTF">1969-12-31T19:00:00Z</dcterms:created>
  <dcterms:modified xsi:type="dcterms:W3CDTF">2020-04-30T19:36:34Z</dcterms:modified>
</cp:coreProperties>
</file>