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90" r:id="rId4"/>
    <p:sldId id="283" r:id="rId5"/>
    <p:sldId id="284" r:id="rId6"/>
    <p:sldId id="286" r:id="rId7"/>
    <p:sldId id="287" r:id="rId8"/>
    <p:sldId id="288" r:id="rId9"/>
    <p:sldId id="293" r:id="rId10"/>
    <p:sldId id="294" r:id="rId11"/>
    <p:sldId id="295" r:id="rId12"/>
    <p:sldId id="296" r:id="rId13"/>
    <p:sldId id="297" r:id="rId14"/>
    <p:sldId id="298" r:id="rId15"/>
    <p:sldId id="300" r:id="rId16"/>
    <p:sldId id="2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1" d="100"/>
          <a:sy n="121" d="100"/>
        </p:scale>
        <p:origin x="-108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18F-3CB7-46A0-8301-0008DA77D65A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02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18F-3CB7-46A0-8301-0008DA77D65A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6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18F-3CB7-46A0-8301-0008DA77D65A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18F-3CB7-46A0-8301-0008DA77D65A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18F-3CB7-46A0-8301-0008DA77D65A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49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18F-3CB7-46A0-8301-0008DA77D65A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8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18F-3CB7-46A0-8301-0008DA77D65A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18F-3CB7-46A0-8301-0008DA77D65A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4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18F-3CB7-46A0-8301-0008DA77D65A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5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C3E18F-3CB7-46A0-8301-0008DA77D65A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4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18F-3CB7-46A0-8301-0008DA77D65A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1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C3E18F-3CB7-46A0-8301-0008DA77D65A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76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Cache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Compiled by: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Sarosh</a:t>
            </a:r>
            <a:r>
              <a:rPr lang="en-US" dirty="0" smtClean="0"/>
              <a:t> </a:t>
            </a:r>
            <a:r>
              <a:rPr lang="en-US" dirty="0" err="1" smtClean="0"/>
              <a:t>shahid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622030" y="226452"/>
            <a:ext cx="9886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Convert to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binary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571" y="242318"/>
            <a:ext cx="10058400" cy="1450757"/>
          </a:xfrm>
        </p:spPr>
        <p:txBody>
          <a:bodyPr/>
          <a:lstStyle/>
          <a:p>
            <a:r>
              <a:rPr lang="en-US" dirty="0" smtClean="0"/>
              <a:t>Example 03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9754" y="1807906"/>
            <a:ext cx="2581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 = 1</a:t>
            </a:r>
            <a:r>
              <a:rPr lang="en-US" sz="1400" b="1" dirty="0" smtClean="0"/>
              <a:t>B</a:t>
            </a:r>
            <a:endParaRPr lang="en-US" sz="1400" b="1" dirty="0"/>
          </a:p>
          <a:p>
            <a:r>
              <a:rPr lang="en-US" sz="1400" b="1" dirty="0"/>
              <a:t>Full Associative Cache</a:t>
            </a:r>
          </a:p>
          <a:p>
            <a:r>
              <a:rPr lang="en-US" sz="1400" b="1" dirty="0"/>
              <a:t>Single set with </a:t>
            </a:r>
            <a:r>
              <a:rPr lang="en-US" sz="1400" b="1" dirty="0" smtClean="0"/>
              <a:t>4-ways</a:t>
            </a:r>
          </a:p>
          <a:p>
            <a:r>
              <a:rPr lang="en-US" sz="1400" b="1" dirty="0" smtClean="0"/>
              <a:t>Address is 8bits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9754" y="2832559"/>
                <a:ext cx="3837421" cy="2923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sz="1400" i="1" dirty="0" smtClean="0"/>
                  <a:t>C = 1B * 4 (ways) = 4B</a:t>
                </a:r>
              </a:p>
              <a:p>
                <a:pPr marL="0" lvl="1"/>
                <a:r>
                  <a:rPr lang="en-US" sz="1400" i="1" dirty="0"/>
                  <a:t>B</a:t>
                </a:r>
                <a:r>
                  <a:rPr lang="en-US" sz="1400" dirty="0"/>
                  <a:t> = </a:t>
                </a:r>
                <a:r>
                  <a:rPr lang="en-US" sz="1400" i="1" dirty="0"/>
                  <a:t>C</a:t>
                </a:r>
                <a:r>
                  <a:rPr lang="en-US" sz="1400" dirty="0"/>
                  <a:t>/</a:t>
                </a:r>
                <a:r>
                  <a:rPr lang="en-US" sz="1400" i="1" dirty="0"/>
                  <a:t>b = </a:t>
                </a:r>
                <a:r>
                  <a:rPr lang="en-US" sz="1400" i="1" dirty="0" smtClean="0"/>
                  <a:t>4/1 </a:t>
                </a:r>
                <a:r>
                  <a:rPr lang="en-US" sz="1400" i="1" dirty="0"/>
                  <a:t>= 4</a:t>
                </a:r>
              </a:p>
              <a:p>
                <a:r>
                  <a:rPr lang="en-US" sz="1400" dirty="0"/>
                  <a:t>S = B/N = 4/4 =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𝑶𝒇𝒇𝒔𝒆𝒕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400" b="1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sz="1400" b="1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func>
                        </m:e>
                      </m:func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𝑺𝒆𝒕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400" b="1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sz="1400" b="1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func>
                        </m:e>
                      </m:func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𝑻𝒂𝒈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𝑨𝒅𝒅𝒓𝒆𝒔𝒔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𝑶𝒇𝒇𝒔𝒆𝒕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𝒔𝒆𝒕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𝒃𝒊𝒕𝒔</m:t>
                      </m:r>
                    </m:oMath>
                  </m:oMathPara>
                </a14:m>
                <a:endParaRPr lang="en-US" sz="10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1000" b="1" i="1" dirty="0">
                  <a:latin typeface="Cambria Math" panose="02040503050406030204" pitchFamily="18" charset="0"/>
                </a:endParaRPr>
              </a:p>
              <a:p>
                <a:endParaRPr lang="en-US" sz="1400" b="1" i="1" dirty="0">
                  <a:latin typeface="Cambria Math" panose="02040503050406030204" pitchFamily="18" charset="0"/>
                </a:endParaRPr>
              </a:p>
              <a:p>
                <a:endParaRPr lang="en-US" sz="1200" b="1" i="1" dirty="0">
                  <a:latin typeface="Cambria Math" panose="02040503050406030204" pitchFamily="18" charset="0"/>
                </a:endParaRPr>
              </a:p>
              <a:p>
                <a:r>
                  <a:rPr lang="en-US" sz="1400" b="1" u="sng" dirty="0" smtClean="0"/>
                  <a:t>Processor Memory Access Sequence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0x06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0xEF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54" y="2832559"/>
                <a:ext cx="3837421" cy="2923877"/>
              </a:xfrm>
              <a:prstGeom prst="rect">
                <a:avLst/>
              </a:prstGeom>
              <a:blipFill>
                <a:blip r:embed="rId2"/>
                <a:stretch>
                  <a:fillRect l="-1431" t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0085964" y="6090759"/>
            <a:ext cx="127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91254" y="4788258"/>
            <a:ext cx="127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Cache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7588225" y="288007"/>
            <a:ext cx="1089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0xEF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622030" y="478537"/>
            <a:ext cx="1064895" cy="8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660255" y="288007"/>
            <a:ext cx="1969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1110 1111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10726" y="23492"/>
            <a:ext cx="25787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Tag Bits </a:t>
            </a:r>
            <a:r>
              <a:rPr lang="en-US" sz="16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Set bits</a:t>
            </a:r>
            <a:r>
              <a:rPr lang="en-US" sz="1600" b="1" dirty="0">
                <a:solidFill>
                  <a:srgbClr val="FFC000"/>
                </a:solidFill>
                <a:latin typeface="Cambria Math" panose="02040503050406030204" pitchFamily="18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Offset bits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	Cache Hit = 0 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01924"/>
              </p:ext>
            </p:extLst>
          </p:nvPr>
        </p:nvGraphicFramePr>
        <p:xfrm>
          <a:off x="3458306" y="2014814"/>
          <a:ext cx="5390129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716">
                  <a:extLst>
                    <a:ext uri="{9D8B030D-6E8A-4147-A177-3AD203B41FA5}">
                      <a16:colId xmlns="" xmlns:a16="http://schemas.microsoft.com/office/drawing/2014/main" val="4284518099"/>
                    </a:ext>
                  </a:extLst>
                </a:gridCol>
                <a:gridCol w="636269">
                  <a:extLst>
                    <a:ext uri="{9D8B030D-6E8A-4147-A177-3AD203B41FA5}">
                      <a16:colId xmlns="" xmlns:a16="http://schemas.microsoft.com/office/drawing/2014/main" val="3030601287"/>
                    </a:ext>
                  </a:extLst>
                </a:gridCol>
                <a:gridCol w="886691">
                  <a:extLst>
                    <a:ext uri="{9D8B030D-6E8A-4147-A177-3AD203B41FA5}">
                      <a16:colId xmlns="" xmlns:a16="http://schemas.microsoft.com/office/drawing/2014/main" val="330335500"/>
                    </a:ext>
                  </a:extLst>
                </a:gridCol>
                <a:gridCol w="1413163">
                  <a:extLst>
                    <a:ext uri="{9D8B030D-6E8A-4147-A177-3AD203B41FA5}">
                      <a16:colId xmlns="" xmlns:a16="http://schemas.microsoft.com/office/drawing/2014/main" val="1200191126"/>
                    </a:ext>
                  </a:extLst>
                </a:gridCol>
                <a:gridCol w="2004290">
                  <a:extLst>
                    <a:ext uri="{9D8B030D-6E8A-4147-A177-3AD203B41FA5}">
                      <a16:colId xmlns="" xmlns:a16="http://schemas.microsoft.com/office/drawing/2014/main" val="1827225863"/>
                    </a:ext>
                  </a:extLst>
                </a:gridCol>
              </a:tblGrid>
              <a:tr h="640136">
                <a:tc>
                  <a:txBody>
                    <a:bodyPr/>
                    <a:lstStyle/>
                    <a:p>
                      <a:pPr algn="r"/>
                      <a:endParaRPr lang="en-US" b="1" dirty="0" smtClean="0"/>
                    </a:p>
                    <a:p>
                      <a:pPr algn="l"/>
                      <a:r>
                        <a:rPr lang="en-US" b="1" dirty="0" smtClean="0"/>
                        <a:t>Set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V</a:t>
                      </a:r>
                      <a:r>
                        <a:rPr lang="en-US" b="1" baseline="0" dirty="0" smtClean="0"/>
                        <a:t> bit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LRU bit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Tags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Data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0381397"/>
                  </a:ext>
                </a:extLst>
              </a:tr>
              <a:tr h="321503">
                <a:tc rowSpan="4">
                  <a:txBody>
                    <a:bodyPr/>
                    <a:lstStyle/>
                    <a:p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0000 0110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08416522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1110 1111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60513756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01583137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4577938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9467860" y="1273132"/>
          <a:ext cx="2238375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="" xmlns:a16="http://schemas.microsoft.com/office/drawing/2014/main" val="1695656520"/>
                    </a:ext>
                  </a:extLst>
                </a:gridCol>
                <a:gridCol w="1209675">
                  <a:extLst>
                    <a:ext uri="{9D8B030D-6E8A-4147-A177-3AD203B41FA5}">
                      <a16:colId xmlns="" xmlns:a16="http://schemas.microsoft.com/office/drawing/2014/main" val="2165372536"/>
                    </a:ext>
                  </a:extLst>
                </a:gridCol>
              </a:tblGrid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446888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01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0735079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02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02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9467674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03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03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2162992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04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04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96900417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05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05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7845332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06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06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8713041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07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07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779613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126444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…….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…….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183165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FD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FD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4938070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FE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5055190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FF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FF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9255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01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622030" y="226452"/>
            <a:ext cx="9886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Convert to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binary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571" y="242318"/>
            <a:ext cx="10058400" cy="1450757"/>
          </a:xfrm>
        </p:spPr>
        <p:txBody>
          <a:bodyPr/>
          <a:lstStyle/>
          <a:p>
            <a:r>
              <a:rPr lang="en-US" dirty="0" smtClean="0"/>
              <a:t>Example 03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9754" y="1807906"/>
            <a:ext cx="2581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 = 1</a:t>
            </a:r>
            <a:r>
              <a:rPr lang="en-US" sz="1400" b="1" dirty="0" smtClean="0"/>
              <a:t>B</a:t>
            </a:r>
            <a:endParaRPr lang="en-US" sz="1400" b="1" dirty="0"/>
          </a:p>
          <a:p>
            <a:r>
              <a:rPr lang="en-US" sz="1400" b="1" dirty="0"/>
              <a:t>Full Associative Cache</a:t>
            </a:r>
          </a:p>
          <a:p>
            <a:r>
              <a:rPr lang="en-US" sz="1400" b="1" dirty="0"/>
              <a:t>Single set with </a:t>
            </a:r>
            <a:r>
              <a:rPr lang="en-US" sz="1400" b="1" dirty="0" smtClean="0"/>
              <a:t>4-ways</a:t>
            </a:r>
          </a:p>
          <a:p>
            <a:r>
              <a:rPr lang="en-US" sz="1400" b="1" dirty="0" smtClean="0"/>
              <a:t>Address is 8bits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9754" y="2832559"/>
                <a:ext cx="3837421" cy="320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sz="1400" i="1" dirty="0" smtClean="0"/>
                  <a:t>C = 1B * 4 (ways) = 4B</a:t>
                </a:r>
              </a:p>
              <a:p>
                <a:pPr marL="0" lvl="1"/>
                <a:r>
                  <a:rPr lang="en-US" sz="1400" i="1" dirty="0"/>
                  <a:t>B</a:t>
                </a:r>
                <a:r>
                  <a:rPr lang="en-US" sz="1400" dirty="0"/>
                  <a:t> = </a:t>
                </a:r>
                <a:r>
                  <a:rPr lang="en-US" sz="1400" i="1" dirty="0"/>
                  <a:t>C</a:t>
                </a:r>
                <a:r>
                  <a:rPr lang="en-US" sz="1400" dirty="0"/>
                  <a:t>/</a:t>
                </a:r>
                <a:r>
                  <a:rPr lang="en-US" sz="1400" i="1" dirty="0"/>
                  <a:t>b = </a:t>
                </a:r>
                <a:r>
                  <a:rPr lang="en-US" sz="1400" i="1" dirty="0" smtClean="0"/>
                  <a:t>4/1 </a:t>
                </a:r>
                <a:r>
                  <a:rPr lang="en-US" sz="1400" i="1" dirty="0"/>
                  <a:t>= 4</a:t>
                </a:r>
              </a:p>
              <a:p>
                <a:r>
                  <a:rPr lang="en-US" sz="1400" dirty="0"/>
                  <a:t>S = B/N = 4/4 =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𝑶𝒇𝒇𝒔𝒆𝒕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400" b="1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sz="1400" b="1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func>
                        </m:e>
                      </m:func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𝑺𝒆𝒕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400" b="1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sz="1400" b="1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func>
                        </m:e>
                      </m:func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𝑻𝒂𝒈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𝑨𝒅𝒅𝒓𝒆𝒔𝒔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𝑶𝒇𝒇𝒔𝒆𝒕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𝒔𝒆𝒕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𝒃𝒊𝒕𝒔</m:t>
                      </m:r>
                    </m:oMath>
                  </m:oMathPara>
                </a14:m>
                <a:endParaRPr lang="en-US" sz="10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1000" b="1" i="1" dirty="0">
                  <a:latin typeface="Cambria Math" panose="02040503050406030204" pitchFamily="18" charset="0"/>
                </a:endParaRPr>
              </a:p>
              <a:p>
                <a:endParaRPr lang="en-US" sz="1400" b="1" i="1" dirty="0">
                  <a:latin typeface="Cambria Math" panose="02040503050406030204" pitchFamily="18" charset="0"/>
                </a:endParaRPr>
              </a:p>
              <a:p>
                <a:endParaRPr lang="en-US" sz="1200" b="1" i="1" dirty="0">
                  <a:latin typeface="Cambria Math" panose="02040503050406030204" pitchFamily="18" charset="0"/>
                </a:endParaRPr>
              </a:p>
              <a:p>
                <a:r>
                  <a:rPr lang="en-US" sz="1400" b="1" u="sng" dirty="0" smtClean="0"/>
                  <a:t>Processor Memory Access Sequence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0x06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0xEF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0xB2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54" y="2832559"/>
                <a:ext cx="3837421" cy="3200876"/>
              </a:xfrm>
              <a:prstGeom prst="rect">
                <a:avLst/>
              </a:prstGeom>
              <a:blipFill>
                <a:blip r:embed="rId2"/>
                <a:stretch>
                  <a:fillRect l="-1431" t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0085964" y="6090759"/>
            <a:ext cx="127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91254" y="4788258"/>
            <a:ext cx="127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Cache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7588225" y="288007"/>
            <a:ext cx="1089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0xB2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622030" y="478537"/>
            <a:ext cx="1064895" cy="8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660255" y="288007"/>
            <a:ext cx="1969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1011 0010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10726" y="23492"/>
            <a:ext cx="25787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Tag Bits </a:t>
            </a:r>
            <a:r>
              <a:rPr lang="en-US" sz="16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Set bits</a:t>
            </a:r>
            <a:r>
              <a:rPr lang="en-US" sz="1600" b="1" dirty="0">
                <a:solidFill>
                  <a:srgbClr val="FFC000"/>
                </a:solidFill>
                <a:latin typeface="Cambria Math" panose="02040503050406030204" pitchFamily="18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Offset bits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3	Cache Hit = 0 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12648"/>
              </p:ext>
            </p:extLst>
          </p:nvPr>
        </p:nvGraphicFramePr>
        <p:xfrm>
          <a:off x="3458306" y="2014814"/>
          <a:ext cx="5390129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716">
                  <a:extLst>
                    <a:ext uri="{9D8B030D-6E8A-4147-A177-3AD203B41FA5}">
                      <a16:colId xmlns="" xmlns:a16="http://schemas.microsoft.com/office/drawing/2014/main" val="4284518099"/>
                    </a:ext>
                  </a:extLst>
                </a:gridCol>
                <a:gridCol w="636269">
                  <a:extLst>
                    <a:ext uri="{9D8B030D-6E8A-4147-A177-3AD203B41FA5}">
                      <a16:colId xmlns="" xmlns:a16="http://schemas.microsoft.com/office/drawing/2014/main" val="3030601287"/>
                    </a:ext>
                  </a:extLst>
                </a:gridCol>
                <a:gridCol w="886691">
                  <a:extLst>
                    <a:ext uri="{9D8B030D-6E8A-4147-A177-3AD203B41FA5}">
                      <a16:colId xmlns="" xmlns:a16="http://schemas.microsoft.com/office/drawing/2014/main" val="330335500"/>
                    </a:ext>
                  </a:extLst>
                </a:gridCol>
                <a:gridCol w="1413163">
                  <a:extLst>
                    <a:ext uri="{9D8B030D-6E8A-4147-A177-3AD203B41FA5}">
                      <a16:colId xmlns="" xmlns:a16="http://schemas.microsoft.com/office/drawing/2014/main" val="1200191126"/>
                    </a:ext>
                  </a:extLst>
                </a:gridCol>
                <a:gridCol w="2004290">
                  <a:extLst>
                    <a:ext uri="{9D8B030D-6E8A-4147-A177-3AD203B41FA5}">
                      <a16:colId xmlns="" xmlns:a16="http://schemas.microsoft.com/office/drawing/2014/main" val="1827225863"/>
                    </a:ext>
                  </a:extLst>
                </a:gridCol>
              </a:tblGrid>
              <a:tr h="640136">
                <a:tc>
                  <a:txBody>
                    <a:bodyPr/>
                    <a:lstStyle/>
                    <a:p>
                      <a:pPr algn="r"/>
                      <a:endParaRPr lang="en-US" b="1" dirty="0" smtClean="0"/>
                    </a:p>
                    <a:p>
                      <a:pPr algn="l"/>
                      <a:r>
                        <a:rPr lang="en-US" b="1" dirty="0" smtClean="0"/>
                        <a:t>Set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V</a:t>
                      </a:r>
                      <a:r>
                        <a:rPr lang="en-US" b="1" baseline="0" dirty="0" smtClean="0"/>
                        <a:t> bit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LRU bit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Tags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Data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0381397"/>
                  </a:ext>
                </a:extLst>
              </a:tr>
              <a:tr h="321503">
                <a:tc rowSpan="4">
                  <a:txBody>
                    <a:bodyPr/>
                    <a:lstStyle/>
                    <a:p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0000 0110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08416522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1110 1111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60513756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1011</a:t>
                      </a:r>
                      <a:r>
                        <a:rPr lang="en-US" b="0" baseline="0" dirty="0" smtClean="0"/>
                        <a:t> 0010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01583137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4577938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9467860" y="1273132"/>
          <a:ext cx="2238375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="" xmlns:a16="http://schemas.microsoft.com/office/drawing/2014/main" val="1695656520"/>
                    </a:ext>
                  </a:extLst>
                </a:gridCol>
                <a:gridCol w="1209675">
                  <a:extLst>
                    <a:ext uri="{9D8B030D-6E8A-4147-A177-3AD203B41FA5}">
                      <a16:colId xmlns="" xmlns:a16="http://schemas.microsoft.com/office/drawing/2014/main" val="2165372536"/>
                    </a:ext>
                  </a:extLst>
                </a:gridCol>
              </a:tblGrid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446888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01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0735079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02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02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9467674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03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03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2162992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04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04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96900417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05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05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7845332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06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06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8713041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07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07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779613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126444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…….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…….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183165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FD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FD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4938070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FE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5055190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FF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FF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9255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38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622030" y="226452"/>
            <a:ext cx="9886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Convert to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binary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571" y="242318"/>
            <a:ext cx="10058400" cy="1450757"/>
          </a:xfrm>
        </p:spPr>
        <p:txBody>
          <a:bodyPr/>
          <a:lstStyle/>
          <a:p>
            <a:r>
              <a:rPr lang="en-US" dirty="0" smtClean="0"/>
              <a:t>Example 03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9754" y="1807906"/>
            <a:ext cx="2581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 = 1</a:t>
            </a:r>
            <a:r>
              <a:rPr lang="en-US" sz="1400" b="1" dirty="0" smtClean="0"/>
              <a:t>B</a:t>
            </a:r>
            <a:endParaRPr lang="en-US" sz="1400" b="1" dirty="0"/>
          </a:p>
          <a:p>
            <a:r>
              <a:rPr lang="en-US" sz="1400" b="1" dirty="0"/>
              <a:t>Full Associative Cache</a:t>
            </a:r>
          </a:p>
          <a:p>
            <a:r>
              <a:rPr lang="en-US" sz="1400" b="1" dirty="0"/>
              <a:t>Single set with </a:t>
            </a:r>
            <a:r>
              <a:rPr lang="en-US" sz="1400" b="1" dirty="0" smtClean="0"/>
              <a:t>4-ways</a:t>
            </a:r>
          </a:p>
          <a:p>
            <a:r>
              <a:rPr lang="en-US" sz="1400" b="1" dirty="0" smtClean="0"/>
              <a:t>Address is 8bits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9754" y="2832559"/>
                <a:ext cx="3837421" cy="375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sz="1400" i="1" dirty="0" smtClean="0"/>
                  <a:t>C = 1B * 4 (ways) = 4B</a:t>
                </a:r>
              </a:p>
              <a:p>
                <a:pPr marL="0" lvl="1"/>
                <a:r>
                  <a:rPr lang="en-US" sz="1400" i="1" dirty="0"/>
                  <a:t>B</a:t>
                </a:r>
                <a:r>
                  <a:rPr lang="en-US" sz="1400" dirty="0"/>
                  <a:t> = </a:t>
                </a:r>
                <a:r>
                  <a:rPr lang="en-US" sz="1400" i="1" dirty="0"/>
                  <a:t>C</a:t>
                </a:r>
                <a:r>
                  <a:rPr lang="en-US" sz="1400" dirty="0"/>
                  <a:t>/</a:t>
                </a:r>
                <a:r>
                  <a:rPr lang="en-US" sz="1400" i="1" dirty="0"/>
                  <a:t>b = </a:t>
                </a:r>
                <a:r>
                  <a:rPr lang="en-US" sz="1400" i="1" dirty="0" smtClean="0"/>
                  <a:t>4/1 </a:t>
                </a:r>
                <a:r>
                  <a:rPr lang="en-US" sz="1400" i="1" dirty="0"/>
                  <a:t>= 4</a:t>
                </a:r>
              </a:p>
              <a:p>
                <a:r>
                  <a:rPr lang="en-US" sz="1400" dirty="0"/>
                  <a:t>S = B/N = 4/4 =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𝑶𝒇𝒇𝒔𝒆𝒕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400" b="1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sz="1400" b="1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func>
                        </m:e>
                      </m:func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𝑺𝒆𝒕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400" b="1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sz="1400" b="1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func>
                        </m:e>
                      </m:func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𝑻𝒂𝒈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𝑨𝒅𝒅𝒓𝒆𝒔𝒔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𝑶𝒇𝒇𝒔𝒆𝒕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𝒔𝒆𝒕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𝒃𝒊𝒕𝒔</m:t>
                      </m:r>
                    </m:oMath>
                  </m:oMathPara>
                </a14:m>
                <a:endParaRPr lang="en-US" sz="10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1000" b="1" i="1" dirty="0">
                  <a:latin typeface="Cambria Math" panose="02040503050406030204" pitchFamily="18" charset="0"/>
                </a:endParaRPr>
              </a:p>
              <a:p>
                <a:endParaRPr lang="en-US" sz="1400" b="1" i="1" dirty="0">
                  <a:latin typeface="Cambria Math" panose="02040503050406030204" pitchFamily="18" charset="0"/>
                </a:endParaRPr>
              </a:p>
              <a:p>
                <a:endParaRPr lang="en-US" sz="1200" b="1" i="1" dirty="0">
                  <a:latin typeface="Cambria Math" panose="02040503050406030204" pitchFamily="18" charset="0"/>
                </a:endParaRPr>
              </a:p>
              <a:p>
                <a:r>
                  <a:rPr lang="en-US" sz="1400" b="1" u="sng" dirty="0" smtClean="0"/>
                  <a:t>Processor Memory Access Sequence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0x06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0xEF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0xB2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0x06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54" y="2832559"/>
                <a:ext cx="3837421" cy="3754874"/>
              </a:xfrm>
              <a:prstGeom prst="rect">
                <a:avLst/>
              </a:prstGeom>
              <a:blipFill>
                <a:blip r:embed="rId2"/>
                <a:stretch>
                  <a:fillRect l="-1431" t="-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0085964" y="6090759"/>
            <a:ext cx="127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91254" y="4788258"/>
            <a:ext cx="127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Cache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7588225" y="288007"/>
            <a:ext cx="1089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0x06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622030" y="478537"/>
            <a:ext cx="1064895" cy="8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660255" y="288007"/>
            <a:ext cx="1969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0000 0110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10726" y="23492"/>
            <a:ext cx="25787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Tag Bits </a:t>
            </a:r>
            <a:r>
              <a:rPr lang="en-US" sz="16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Set bits</a:t>
            </a:r>
            <a:r>
              <a:rPr lang="en-US" sz="1600" b="1" dirty="0">
                <a:solidFill>
                  <a:srgbClr val="FFC000"/>
                </a:solidFill>
                <a:latin typeface="Cambria Math" panose="02040503050406030204" pitchFamily="18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Offset bits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	Cache Hit = 1 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9467860" y="1273132"/>
          <a:ext cx="2238375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="" xmlns:a16="http://schemas.microsoft.com/office/drawing/2014/main" val="1695656520"/>
                    </a:ext>
                  </a:extLst>
                </a:gridCol>
                <a:gridCol w="1209675">
                  <a:extLst>
                    <a:ext uri="{9D8B030D-6E8A-4147-A177-3AD203B41FA5}">
                      <a16:colId xmlns="" xmlns:a16="http://schemas.microsoft.com/office/drawing/2014/main" val="2165372536"/>
                    </a:ext>
                  </a:extLst>
                </a:gridCol>
              </a:tblGrid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446888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01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0735079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02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02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9467674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03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03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2162992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04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04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96900417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05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05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7845332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06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06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8713041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07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07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779613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126444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…….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…….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183165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FD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FD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4938070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FE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5055190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FF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FF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925531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26241"/>
              </p:ext>
            </p:extLst>
          </p:nvPr>
        </p:nvGraphicFramePr>
        <p:xfrm>
          <a:off x="3458306" y="2014814"/>
          <a:ext cx="5390129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716">
                  <a:extLst>
                    <a:ext uri="{9D8B030D-6E8A-4147-A177-3AD203B41FA5}">
                      <a16:colId xmlns="" xmlns:a16="http://schemas.microsoft.com/office/drawing/2014/main" val="4284518099"/>
                    </a:ext>
                  </a:extLst>
                </a:gridCol>
                <a:gridCol w="636269">
                  <a:extLst>
                    <a:ext uri="{9D8B030D-6E8A-4147-A177-3AD203B41FA5}">
                      <a16:colId xmlns="" xmlns:a16="http://schemas.microsoft.com/office/drawing/2014/main" val="3030601287"/>
                    </a:ext>
                  </a:extLst>
                </a:gridCol>
                <a:gridCol w="886691">
                  <a:extLst>
                    <a:ext uri="{9D8B030D-6E8A-4147-A177-3AD203B41FA5}">
                      <a16:colId xmlns="" xmlns:a16="http://schemas.microsoft.com/office/drawing/2014/main" val="330335500"/>
                    </a:ext>
                  </a:extLst>
                </a:gridCol>
                <a:gridCol w="1413163">
                  <a:extLst>
                    <a:ext uri="{9D8B030D-6E8A-4147-A177-3AD203B41FA5}">
                      <a16:colId xmlns="" xmlns:a16="http://schemas.microsoft.com/office/drawing/2014/main" val="1200191126"/>
                    </a:ext>
                  </a:extLst>
                </a:gridCol>
                <a:gridCol w="2004290">
                  <a:extLst>
                    <a:ext uri="{9D8B030D-6E8A-4147-A177-3AD203B41FA5}">
                      <a16:colId xmlns="" xmlns:a16="http://schemas.microsoft.com/office/drawing/2014/main" val="1827225863"/>
                    </a:ext>
                  </a:extLst>
                </a:gridCol>
              </a:tblGrid>
              <a:tr h="640136">
                <a:tc>
                  <a:txBody>
                    <a:bodyPr/>
                    <a:lstStyle/>
                    <a:p>
                      <a:pPr algn="r"/>
                      <a:endParaRPr lang="en-US" b="1" dirty="0" smtClean="0"/>
                    </a:p>
                    <a:p>
                      <a:pPr algn="l"/>
                      <a:r>
                        <a:rPr lang="en-US" b="1" dirty="0" smtClean="0"/>
                        <a:t>Set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V</a:t>
                      </a:r>
                      <a:r>
                        <a:rPr lang="en-US" b="1" baseline="0" dirty="0" smtClean="0"/>
                        <a:t> bit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LRU bit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Tags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Data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0381397"/>
                  </a:ext>
                </a:extLst>
              </a:tr>
              <a:tr h="321503">
                <a:tc rowSpan="4">
                  <a:txBody>
                    <a:bodyPr/>
                    <a:lstStyle/>
                    <a:p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0000 0110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08416522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1110 1111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60513756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1011</a:t>
                      </a:r>
                      <a:r>
                        <a:rPr lang="en-US" b="0" baseline="0" dirty="0" smtClean="0"/>
                        <a:t> 0010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01583137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4577938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655" y="6429178"/>
            <a:ext cx="725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Respective tag found so it’s a cache hit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5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622030" y="226452"/>
            <a:ext cx="9886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Convert to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binary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571" y="242318"/>
            <a:ext cx="10058400" cy="1450757"/>
          </a:xfrm>
        </p:spPr>
        <p:txBody>
          <a:bodyPr/>
          <a:lstStyle/>
          <a:p>
            <a:r>
              <a:rPr lang="en-US" dirty="0" smtClean="0"/>
              <a:t>Example 03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9754" y="1807906"/>
            <a:ext cx="2581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 = 1</a:t>
            </a:r>
            <a:r>
              <a:rPr lang="en-US" sz="1400" b="1" dirty="0" smtClean="0"/>
              <a:t>B</a:t>
            </a:r>
            <a:endParaRPr lang="en-US" sz="1400" b="1" dirty="0"/>
          </a:p>
          <a:p>
            <a:r>
              <a:rPr lang="en-US" sz="1400" b="1" dirty="0"/>
              <a:t>Full Associative Cache</a:t>
            </a:r>
          </a:p>
          <a:p>
            <a:r>
              <a:rPr lang="en-US" sz="1400" b="1" dirty="0"/>
              <a:t>Single set with </a:t>
            </a:r>
            <a:r>
              <a:rPr lang="en-US" sz="1400" b="1" dirty="0" smtClean="0"/>
              <a:t>4-ways</a:t>
            </a:r>
          </a:p>
          <a:p>
            <a:r>
              <a:rPr lang="en-US" sz="1400" b="1" dirty="0" smtClean="0"/>
              <a:t>Address is 8bits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9754" y="2832559"/>
                <a:ext cx="3837421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sz="1400" i="1" dirty="0" smtClean="0"/>
                  <a:t>C = 1B * 4 (ways) = 4B</a:t>
                </a:r>
              </a:p>
              <a:p>
                <a:pPr marL="0" lvl="1"/>
                <a:r>
                  <a:rPr lang="en-US" sz="1400" i="1" dirty="0"/>
                  <a:t>B</a:t>
                </a:r>
                <a:r>
                  <a:rPr lang="en-US" sz="1400" dirty="0"/>
                  <a:t> = </a:t>
                </a:r>
                <a:r>
                  <a:rPr lang="en-US" sz="1400" i="1" dirty="0"/>
                  <a:t>C</a:t>
                </a:r>
                <a:r>
                  <a:rPr lang="en-US" sz="1400" dirty="0"/>
                  <a:t>/</a:t>
                </a:r>
                <a:r>
                  <a:rPr lang="en-US" sz="1400" i="1" dirty="0"/>
                  <a:t>b = </a:t>
                </a:r>
                <a:r>
                  <a:rPr lang="en-US" sz="1400" i="1" dirty="0" smtClean="0"/>
                  <a:t>4/1 </a:t>
                </a:r>
                <a:r>
                  <a:rPr lang="en-US" sz="1400" i="1" dirty="0"/>
                  <a:t>= 4</a:t>
                </a:r>
              </a:p>
              <a:p>
                <a:r>
                  <a:rPr lang="en-US" sz="1400" dirty="0"/>
                  <a:t>S = B/N = 4/4 =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𝑶𝒇𝒇𝒔𝒆𝒕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400" b="1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sz="1400" b="1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func>
                        </m:e>
                      </m:func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𝑺𝒆𝒕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400" b="1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sz="1400" b="1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func>
                        </m:e>
                      </m:func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𝑻𝒂𝒈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𝑨𝒅𝒅𝒓𝒆𝒔𝒔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𝑶𝒇𝒇𝒔𝒆𝒕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𝒔𝒆𝒕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𝒃𝒊𝒕𝒔</m:t>
                      </m:r>
                    </m:oMath>
                  </m:oMathPara>
                </a14:m>
                <a:endParaRPr lang="en-US" sz="10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1000" b="1" i="1" dirty="0">
                  <a:latin typeface="Cambria Math" panose="02040503050406030204" pitchFamily="18" charset="0"/>
                </a:endParaRPr>
              </a:p>
              <a:p>
                <a:endParaRPr lang="en-US" sz="1400" b="1" i="1" dirty="0">
                  <a:latin typeface="Cambria Math" panose="02040503050406030204" pitchFamily="18" charset="0"/>
                </a:endParaRPr>
              </a:p>
              <a:p>
                <a:endParaRPr lang="en-US" sz="1200" b="1" i="1" dirty="0">
                  <a:latin typeface="Cambria Math" panose="02040503050406030204" pitchFamily="18" charset="0"/>
                </a:endParaRPr>
              </a:p>
              <a:p>
                <a:r>
                  <a:rPr lang="en-US" sz="1400" b="1" u="sng" dirty="0" smtClean="0"/>
                  <a:t>Processor Memory Access Sequence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0x06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0xEF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0xB2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0x06</a:t>
                </a: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0x59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54" y="2832559"/>
                <a:ext cx="3837421" cy="4031873"/>
              </a:xfrm>
              <a:prstGeom prst="rect">
                <a:avLst/>
              </a:prstGeom>
              <a:blipFill>
                <a:blip r:embed="rId2"/>
                <a:stretch>
                  <a:fillRect l="-1431" t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0085964" y="6090759"/>
            <a:ext cx="127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91254" y="4788258"/>
            <a:ext cx="127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Cache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7588225" y="288007"/>
            <a:ext cx="1089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0x59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622030" y="478537"/>
            <a:ext cx="1064895" cy="8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660255" y="288007"/>
            <a:ext cx="1969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0101 1001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10726" y="23492"/>
            <a:ext cx="25787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Tag Bits </a:t>
            </a:r>
            <a:r>
              <a:rPr lang="en-US" sz="16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Set bits</a:t>
            </a:r>
            <a:r>
              <a:rPr lang="en-US" sz="1600" b="1" dirty="0">
                <a:solidFill>
                  <a:srgbClr val="FFC000"/>
                </a:solidFill>
                <a:latin typeface="Cambria Math" panose="02040503050406030204" pitchFamily="18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Offset bits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4	Cache Hit = 1 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9467860" y="1273132"/>
          <a:ext cx="2238375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="" xmlns:a16="http://schemas.microsoft.com/office/drawing/2014/main" val="1695656520"/>
                    </a:ext>
                  </a:extLst>
                </a:gridCol>
                <a:gridCol w="1209675">
                  <a:extLst>
                    <a:ext uri="{9D8B030D-6E8A-4147-A177-3AD203B41FA5}">
                      <a16:colId xmlns="" xmlns:a16="http://schemas.microsoft.com/office/drawing/2014/main" val="2165372536"/>
                    </a:ext>
                  </a:extLst>
                </a:gridCol>
              </a:tblGrid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446888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01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0735079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02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02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9467674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03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03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2162992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04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04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96900417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05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05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7845332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06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06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8713041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07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07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779613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126444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…….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…….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183165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FD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FD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4938070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FE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5055190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FF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FF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925531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14454"/>
              </p:ext>
            </p:extLst>
          </p:nvPr>
        </p:nvGraphicFramePr>
        <p:xfrm>
          <a:off x="3458306" y="2014814"/>
          <a:ext cx="5390129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716">
                  <a:extLst>
                    <a:ext uri="{9D8B030D-6E8A-4147-A177-3AD203B41FA5}">
                      <a16:colId xmlns="" xmlns:a16="http://schemas.microsoft.com/office/drawing/2014/main" val="4284518099"/>
                    </a:ext>
                  </a:extLst>
                </a:gridCol>
                <a:gridCol w="636269">
                  <a:extLst>
                    <a:ext uri="{9D8B030D-6E8A-4147-A177-3AD203B41FA5}">
                      <a16:colId xmlns="" xmlns:a16="http://schemas.microsoft.com/office/drawing/2014/main" val="3030601287"/>
                    </a:ext>
                  </a:extLst>
                </a:gridCol>
                <a:gridCol w="886691">
                  <a:extLst>
                    <a:ext uri="{9D8B030D-6E8A-4147-A177-3AD203B41FA5}">
                      <a16:colId xmlns="" xmlns:a16="http://schemas.microsoft.com/office/drawing/2014/main" val="330335500"/>
                    </a:ext>
                  </a:extLst>
                </a:gridCol>
                <a:gridCol w="1413163">
                  <a:extLst>
                    <a:ext uri="{9D8B030D-6E8A-4147-A177-3AD203B41FA5}">
                      <a16:colId xmlns="" xmlns:a16="http://schemas.microsoft.com/office/drawing/2014/main" val="1200191126"/>
                    </a:ext>
                  </a:extLst>
                </a:gridCol>
                <a:gridCol w="2004290">
                  <a:extLst>
                    <a:ext uri="{9D8B030D-6E8A-4147-A177-3AD203B41FA5}">
                      <a16:colId xmlns="" xmlns:a16="http://schemas.microsoft.com/office/drawing/2014/main" val="1827225863"/>
                    </a:ext>
                  </a:extLst>
                </a:gridCol>
              </a:tblGrid>
              <a:tr h="640136">
                <a:tc>
                  <a:txBody>
                    <a:bodyPr/>
                    <a:lstStyle/>
                    <a:p>
                      <a:pPr algn="r"/>
                      <a:endParaRPr lang="en-US" b="1" dirty="0" smtClean="0"/>
                    </a:p>
                    <a:p>
                      <a:pPr algn="l"/>
                      <a:r>
                        <a:rPr lang="en-US" b="1" dirty="0" smtClean="0"/>
                        <a:t>Set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V</a:t>
                      </a:r>
                      <a:r>
                        <a:rPr lang="en-US" b="1" baseline="0" dirty="0" smtClean="0"/>
                        <a:t> bit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LRU bit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Tags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Data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0381397"/>
                  </a:ext>
                </a:extLst>
              </a:tr>
              <a:tr h="321503">
                <a:tc rowSpan="4">
                  <a:txBody>
                    <a:bodyPr/>
                    <a:lstStyle/>
                    <a:p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0000 0110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08416522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1110 1111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60513756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1011</a:t>
                      </a:r>
                      <a:r>
                        <a:rPr lang="en-US" b="0" baseline="0" dirty="0" smtClean="0"/>
                        <a:t> 0010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01583137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0101</a:t>
                      </a:r>
                      <a:r>
                        <a:rPr lang="en-US" b="0" baseline="0" dirty="0" smtClean="0"/>
                        <a:t> 1001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45779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44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622030" y="226452"/>
            <a:ext cx="9886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Convert to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binary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571" y="242318"/>
            <a:ext cx="10058400" cy="1450757"/>
          </a:xfrm>
        </p:spPr>
        <p:txBody>
          <a:bodyPr/>
          <a:lstStyle/>
          <a:p>
            <a:r>
              <a:rPr lang="en-US" dirty="0" smtClean="0"/>
              <a:t>Example 03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9754" y="1807906"/>
            <a:ext cx="2581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 = 1</a:t>
            </a:r>
            <a:r>
              <a:rPr lang="en-US" sz="1400" b="1" dirty="0" smtClean="0"/>
              <a:t>B</a:t>
            </a:r>
            <a:endParaRPr lang="en-US" sz="1400" b="1" dirty="0"/>
          </a:p>
          <a:p>
            <a:r>
              <a:rPr lang="en-US" sz="1400" b="1" dirty="0"/>
              <a:t>Full Associative Cache</a:t>
            </a:r>
          </a:p>
          <a:p>
            <a:r>
              <a:rPr lang="en-US" sz="1400" b="1" dirty="0"/>
              <a:t>Single set with </a:t>
            </a:r>
            <a:r>
              <a:rPr lang="en-US" sz="1400" b="1" dirty="0" smtClean="0"/>
              <a:t>4-ways</a:t>
            </a:r>
          </a:p>
          <a:p>
            <a:r>
              <a:rPr lang="en-US" sz="1400" b="1" dirty="0" smtClean="0"/>
              <a:t>Address is 8bits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9754" y="2832559"/>
                <a:ext cx="3837421" cy="4308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sz="1400" i="1" dirty="0" smtClean="0"/>
                  <a:t>C = 1B * 4 (ways) = 4B</a:t>
                </a:r>
              </a:p>
              <a:p>
                <a:pPr marL="0" lvl="1"/>
                <a:r>
                  <a:rPr lang="en-US" sz="1400" i="1" dirty="0"/>
                  <a:t>B</a:t>
                </a:r>
                <a:r>
                  <a:rPr lang="en-US" sz="1400" dirty="0"/>
                  <a:t> = </a:t>
                </a:r>
                <a:r>
                  <a:rPr lang="en-US" sz="1400" i="1" dirty="0"/>
                  <a:t>C</a:t>
                </a:r>
                <a:r>
                  <a:rPr lang="en-US" sz="1400" dirty="0"/>
                  <a:t>/</a:t>
                </a:r>
                <a:r>
                  <a:rPr lang="en-US" sz="1400" i="1" dirty="0"/>
                  <a:t>b = </a:t>
                </a:r>
                <a:r>
                  <a:rPr lang="en-US" sz="1400" i="1" dirty="0" smtClean="0"/>
                  <a:t>4/1 </a:t>
                </a:r>
                <a:r>
                  <a:rPr lang="en-US" sz="1400" i="1" dirty="0"/>
                  <a:t>= 4</a:t>
                </a:r>
              </a:p>
              <a:p>
                <a:r>
                  <a:rPr lang="en-US" sz="1400" dirty="0"/>
                  <a:t>S = B/N = 4/4 =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𝑶𝒇𝒇𝒔𝒆𝒕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400" b="1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sz="1400" b="1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func>
                        </m:e>
                      </m:func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𝑺𝒆𝒕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400" b="1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sz="1400" b="1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func>
                        </m:e>
                      </m:func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𝑻𝒂𝒈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𝑨𝒅𝒅𝒓𝒆𝒔𝒔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𝑶𝒇𝒇𝒔𝒆𝒕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𝒔𝒆𝒕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𝒃𝒊𝒕𝒔</m:t>
                      </m:r>
                    </m:oMath>
                  </m:oMathPara>
                </a14:m>
                <a:endParaRPr lang="en-US" sz="10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1000" b="1" i="1" dirty="0">
                  <a:latin typeface="Cambria Math" panose="02040503050406030204" pitchFamily="18" charset="0"/>
                </a:endParaRPr>
              </a:p>
              <a:p>
                <a:endParaRPr lang="en-US" sz="1400" b="1" i="1" dirty="0">
                  <a:latin typeface="Cambria Math" panose="02040503050406030204" pitchFamily="18" charset="0"/>
                </a:endParaRPr>
              </a:p>
              <a:p>
                <a:endParaRPr lang="en-US" sz="1200" b="1" i="1" dirty="0">
                  <a:latin typeface="Cambria Math" panose="02040503050406030204" pitchFamily="18" charset="0"/>
                </a:endParaRPr>
              </a:p>
              <a:p>
                <a:r>
                  <a:rPr lang="en-US" sz="1400" b="1" u="sng" dirty="0" smtClean="0"/>
                  <a:t>Processor Memory Access Sequence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0x06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0xEF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0xB2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0x06</a:t>
                </a: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0x59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0x23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54" y="2832559"/>
                <a:ext cx="3837421" cy="4308872"/>
              </a:xfrm>
              <a:prstGeom prst="rect">
                <a:avLst/>
              </a:prstGeom>
              <a:blipFill>
                <a:blip r:embed="rId2"/>
                <a:stretch>
                  <a:fillRect l="-1431" t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0085964" y="6090759"/>
            <a:ext cx="127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91254" y="4788258"/>
            <a:ext cx="127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Cache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7588225" y="288007"/>
            <a:ext cx="1089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0x59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622030" y="478537"/>
            <a:ext cx="1064895" cy="8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660255" y="288007"/>
            <a:ext cx="1969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0010 0011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10726" y="23492"/>
            <a:ext cx="25787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Tag Bits </a:t>
            </a:r>
            <a:r>
              <a:rPr lang="en-US" sz="16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Set bits</a:t>
            </a:r>
            <a:r>
              <a:rPr lang="en-US" sz="1600" b="1" dirty="0">
                <a:solidFill>
                  <a:srgbClr val="FFC000"/>
                </a:solidFill>
                <a:latin typeface="Cambria Math" panose="02040503050406030204" pitchFamily="18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Offset bits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4	Cache Hit = 1 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9467860" y="1273132"/>
          <a:ext cx="2238375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="" xmlns:a16="http://schemas.microsoft.com/office/drawing/2014/main" val="1695656520"/>
                    </a:ext>
                  </a:extLst>
                </a:gridCol>
                <a:gridCol w="1209675">
                  <a:extLst>
                    <a:ext uri="{9D8B030D-6E8A-4147-A177-3AD203B41FA5}">
                      <a16:colId xmlns="" xmlns:a16="http://schemas.microsoft.com/office/drawing/2014/main" val="2165372536"/>
                    </a:ext>
                  </a:extLst>
                </a:gridCol>
              </a:tblGrid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446888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01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0735079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02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02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9467674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03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03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2162992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04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04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96900417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05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05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7845332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06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06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8713041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07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07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779613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126444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…….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…….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183165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FD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FD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4938070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FE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5055190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FF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FF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925531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123421"/>
              </p:ext>
            </p:extLst>
          </p:nvPr>
        </p:nvGraphicFramePr>
        <p:xfrm>
          <a:off x="3458306" y="2014814"/>
          <a:ext cx="5390129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716">
                  <a:extLst>
                    <a:ext uri="{9D8B030D-6E8A-4147-A177-3AD203B41FA5}">
                      <a16:colId xmlns="" xmlns:a16="http://schemas.microsoft.com/office/drawing/2014/main" val="4284518099"/>
                    </a:ext>
                  </a:extLst>
                </a:gridCol>
                <a:gridCol w="636269">
                  <a:extLst>
                    <a:ext uri="{9D8B030D-6E8A-4147-A177-3AD203B41FA5}">
                      <a16:colId xmlns="" xmlns:a16="http://schemas.microsoft.com/office/drawing/2014/main" val="3030601287"/>
                    </a:ext>
                  </a:extLst>
                </a:gridCol>
                <a:gridCol w="886691">
                  <a:extLst>
                    <a:ext uri="{9D8B030D-6E8A-4147-A177-3AD203B41FA5}">
                      <a16:colId xmlns="" xmlns:a16="http://schemas.microsoft.com/office/drawing/2014/main" val="330335500"/>
                    </a:ext>
                  </a:extLst>
                </a:gridCol>
                <a:gridCol w="1413163">
                  <a:extLst>
                    <a:ext uri="{9D8B030D-6E8A-4147-A177-3AD203B41FA5}">
                      <a16:colId xmlns="" xmlns:a16="http://schemas.microsoft.com/office/drawing/2014/main" val="1200191126"/>
                    </a:ext>
                  </a:extLst>
                </a:gridCol>
                <a:gridCol w="2004290">
                  <a:extLst>
                    <a:ext uri="{9D8B030D-6E8A-4147-A177-3AD203B41FA5}">
                      <a16:colId xmlns="" xmlns:a16="http://schemas.microsoft.com/office/drawing/2014/main" val="1827225863"/>
                    </a:ext>
                  </a:extLst>
                </a:gridCol>
              </a:tblGrid>
              <a:tr h="640136">
                <a:tc>
                  <a:txBody>
                    <a:bodyPr/>
                    <a:lstStyle/>
                    <a:p>
                      <a:pPr algn="r"/>
                      <a:endParaRPr lang="en-US" b="1" dirty="0" smtClean="0"/>
                    </a:p>
                    <a:p>
                      <a:pPr algn="l"/>
                      <a:r>
                        <a:rPr lang="en-US" b="1" dirty="0" smtClean="0"/>
                        <a:t>Set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V</a:t>
                      </a:r>
                      <a:r>
                        <a:rPr lang="en-US" b="1" baseline="0" dirty="0" smtClean="0"/>
                        <a:t> bit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LRU bit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Tags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Data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0381397"/>
                  </a:ext>
                </a:extLst>
              </a:tr>
              <a:tr h="321503">
                <a:tc rowSpan="4">
                  <a:txBody>
                    <a:bodyPr/>
                    <a:lstStyle/>
                    <a:p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0000 0110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08416522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0010</a:t>
                      </a:r>
                      <a:r>
                        <a:rPr lang="en-US" b="0" baseline="0" dirty="0" smtClean="0"/>
                        <a:t> 0011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60513756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1011</a:t>
                      </a:r>
                      <a:r>
                        <a:rPr lang="en-US" b="0" baseline="0" dirty="0" smtClean="0"/>
                        <a:t> 0010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01583137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0101</a:t>
                      </a:r>
                      <a:r>
                        <a:rPr lang="en-US" b="0" baseline="0" dirty="0" smtClean="0"/>
                        <a:t> 1001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45779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94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Cache Misses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Compulsory Miss: </a:t>
            </a:r>
          </a:p>
          <a:p>
            <a:r>
              <a:rPr lang="en-US" dirty="0" smtClean="0"/>
              <a:t>The </a:t>
            </a:r>
            <a:r>
              <a:rPr lang="en-US" dirty="0"/>
              <a:t>first request to a cache block is called a compulsory miss, because the block must be read from memory regardless of the cache design. </a:t>
            </a:r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Capacity </a:t>
            </a:r>
            <a:r>
              <a:rPr lang="en-US" b="1" dirty="0">
                <a:solidFill>
                  <a:srgbClr val="0070C0"/>
                </a:solidFill>
              </a:rPr>
              <a:t>Miss:</a:t>
            </a:r>
            <a:endParaRPr lang="en-US" dirty="0" smtClean="0"/>
          </a:p>
          <a:p>
            <a:r>
              <a:rPr lang="en-US" dirty="0" smtClean="0"/>
              <a:t>Capacity </a:t>
            </a:r>
            <a:r>
              <a:rPr lang="en-US" dirty="0"/>
              <a:t>misses occur when the cache is too small to hold all concurrently used data. </a:t>
            </a:r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Conflict </a:t>
            </a:r>
            <a:r>
              <a:rPr lang="en-US" b="1" dirty="0">
                <a:solidFill>
                  <a:srgbClr val="0070C0"/>
                </a:solidFill>
              </a:rPr>
              <a:t>Miss: 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Conflict </a:t>
            </a:r>
            <a:r>
              <a:rPr lang="en-US" dirty="0"/>
              <a:t>misses are caused when several addresses map to the same set and evict blocks that are still needed.</a:t>
            </a:r>
          </a:p>
        </p:txBody>
      </p:sp>
    </p:spTree>
    <p:extLst>
      <p:ext uri="{BB962C8B-B14F-4D97-AF65-F5344CB8AC3E}">
        <p14:creationId xmlns:p14="http://schemas.microsoft.com/office/powerpoint/2010/main" val="354558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508" lvl="1" indent="-34290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ncreasing </a:t>
            </a:r>
            <a:r>
              <a:rPr lang="en-US" dirty="0"/>
              <a:t>cache capacity can reduce conflict and capacity misses, but it does not affect compulsory misses. </a:t>
            </a:r>
            <a:endParaRPr lang="en-US" dirty="0" smtClean="0"/>
          </a:p>
          <a:p>
            <a:pPr marL="635508" lvl="1" indent="-342900">
              <a:buFont typeface="+mj-lt"/>
              <a:buAutoNum type="arabicPeriod"/>
            </a:pPr>
            <a:r>
              <a:rPr lang="en-US" dirty="0" smtClean="0"/>
              <a:t>Increasing </a:t>
            </a:r>
            <a:r>
              <a:rPr lang="en-US" dirty="0"/>
              <a:t>block size could reduce compulsory misses (due to spatial locality</a:t>
            </a:r>
            <a:r>
              <a:rPr lang="en-US" dirty="0" smtClean="0"/>
              <a:t>). </a:t>
            </a:r>
            <a:r>
              <a:rPr lang="en-US" dirty="0"/>
              <a:t>But as block size increases, the number of sets in a fixed-size cache decreases, increasing the probability of </a:t>
            </a:r>
            <a:r>
              <a:rPr lang="en-US" dirty="0" smtClean="0"/>
              <a:t>conflicts.</a:t>
            </a:r>
          </a:p>
          <a:p>
            <a:pPr marL="635508" lvl="1" indent="-342900">
              <a:buFont typeface="+mj-lt"/>
              <a:buAutoNum type="arabicPeriod"/>
            </a:pPr>
            <a:r>
              <a:rPr lang="en-US" dirty="0"/>
              <a:t>An </a:t>
            </a:r>
            <a:r>
              <a:rPr lang="en-US" i="1" dirty="0"/>
              <a:t>N-way set associative</a:t>
            </a:r>
            <a:r>
              <a:rPr lang="en-US" dirty="0"/>
              <a:t> cache reduces conflicts by providing </a:t>
            </a:r>
            <a:r>
              <a:rPr lang="en-US" i="1" dirty="0"/>
              <a:t>N</a:t>
            </a:r>
            <a:r>
              <a:rPr lang="en-US" dirty="0"/>
              <a:t> blocks in each set where data mapping to that set might be found. Each memory address still maps to a specific set, but it can map to any one of the </a:t>
            </a:r>
            <a:r>
              <a:rPr lang="en-US" i="1" dirty="0"/>
              <a:t>N</a:t>
            </a:r>
            <a:r>
              <a:rPr lang="en-US" dirty="0"/>
              <a:t> blocks in the set</a:t>
            </a:r>
            <a:r>
              <a:rPr lang="en-US" dirty="0" smtClean="0"/>
              <a:t>. </a:t>
            </a:r>
            <a:r>
              <a:rPr lang="en-US" dirty="0"/>
              <a:t>However, set associative caches are usually slower and somewhat more expensive to build</a:t>
            </a:r>
            <a:endParaRPr lang="en-US" dirty="0" smtClean="0"/>
          </a:p>
          <a:p>
            <a:pPr marL="635508" lvl="1" indent="-342900">
              <a:buFont typeface="+mj-lt"/>
              <a:buAutoNum type="arabicPeriod"/>
            </a:pPr>
            <a:endParaRPr lang="en-US" b="1" dirty="0" smtClean="0"/>
          </a:p>
          <a:p>
            <a:pPr marL="1184148" lvl="4" indent="-34290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830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LRU bit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Least recently used (LRU) replacement: </a:t>
            </a:r>
            <a:r>
              <a:rPr lang="en-US" dirty="0"/>
              <a:t>the least recently used block in a set </a:t>
            </a:r>
            <a:r>
              <a:rPr lang="en-US" dirty="0" smtClean="0"/>
              <a:t>evicted in case of N-associative and fully associative caches.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 case of 2-way associative cache, 1-bit is required to keep check of recently used data block.</a:t>
            </a:r>
          </a:p>
          <a:p>
            <a:pPr marL="544068" lvl="1" indent="-342900">
              <a:lnSpc>
                <a:spcPct val="80000"/>
              </a:lnSpc>
              <a:buFont typeface="+mj-lt"/>
              <a:buAutoNum type="arabicPeriod"/>
            </a:pPr>
            <a:r>
              <a:rPr lang="en-US" dirty="0" smtClean="0"/>
              <a:t>When a block is accessed its LRU bit will be set to zero (now it’s the least recently used data) and increment all the other values of LRU bit accordingly.</a:t>
            </a:r>
          </a:p>
          <a:p>
            <a:pPr marL="544068" lvl="1" indent="-342900">
              <a:lnSpc>
                <a:spcPct val="80000"/>
              </a:lnSpc>
              <a:buFont typeface="+mj-lt"/>
              <a:buAutoNum type="arabicPeriod"/>
            </a:pPr>
            <a:r>
              <a:rPr lang="en-US" dirty="0" smtClean="0"/>
              <a:t>When data is to be evicted from a block, replace the block with maximum value of LRU bit (1 in 2-way associative, 3 in 4-way associative and so on).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02594"/>
              </p:ext>
            </p:extLst>
          </p:nvPr>
        </p:nvGraphicFramePr>
        <p:xfrm>
          <a:off x="1681019" y="4257193"/>
          <a:ext cx="2992581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82254">
                  <a:extLst>
                    <a:ext uri="{9D8B030D-6E8A-4147-A177-3AD203B41FA5}">
                      <a16:colId xmlns="" xmlns:a16="http://schemas.microsoft.com/office/drawing/2014/main" val="1932461965"/>
                    </a:ext>
                  </a:extLst>
                </a:gridCol>
                <a:gridCol w="1810327">
                  <a:extLst>
                    <a:ext uri="{9D8B030D-6E8A-4147-A177-3AD203B41FA5}">
                      <a16:colId xmlns="" xmlns:a16="http://schemas.microsoft.com/office/drawing/2014/main" val="2591217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LRU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block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3373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861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998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925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598131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25092" y="3857414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: Set “</a:t>
            </a:r>
            <a:r>
              <a:rPr lang="en-US" b="1" dirty="0" err="1" smtClean="0"/>
              <a:t>i</a:t>
            </a:r>
            <a:r>
              <a:rPr lang="en-US" b="1" dirty="0" smtClean="0"/>
              <a:t>” of a 4-way associative cache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06109" y="4605249"/>
            <a:ext cx="4969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LRU bit indicates the sequence of memory access only for this particular set was in order – </a:t>
            </a:r>
          </a:p>
          <a:p>
            <a:r>
              <a:rPr lang="en-US" dirty="0" smtClean="0"/>
              <a:t>D2 D3 D0 D1 </a:t>
            </a:r>
          </a:p>
          <a:p>
            <a:r>
              <a:rPr lang="en-US" dirty="0" smtClean="0"/>
              <a:t>And D1 with the least LRU bit value is the most recently accessed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0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LRU bit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Least recently used (LRU) replacement: </a:t>
            </a:r>
            <a:r>
              <a:rPr lang="en-US" dirty="0"/>
              <a:t>the least recently used block in a set </a:t>
            </a:r>
            <a:r>
              <a:rPr lang="en-US" dirty="0" smtClean="0"/>
              <a:t>evicted in case of N-associative and fully associative caches.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277601"/>
              </p:ext>
            </p:extLst>
          </p:nvPr>
        </p:nvGraphicFramePr>
        <p:xfrm>
          <a:off x="1450110" y="2871738"/>
          <a:ext cx="2992581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82254">
                  <a:extLst>
                    <a:ext uri="{9D8B030D-6E8A-4147-A177-3AD203B41FA5}">
                      <a16:colId xmlns="" xmlns:a16="http://schemas.microsoft.com/office/drawing/2014/main" val="1932461965"/>
                    </a:ext>
                  </a:extLst>
                </a:gridCol>
                <a:gridCol w="1810327">
                  <a:extLst>
                    <a:ext uri="{9D8B030D-6E8A-4147-A177-3AD203B41FA5}">
                      <a16:colId xmlns="" xmlns:a16="http://schemas.microsoft.com/office/drawing/2014/main" val="2591217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LRU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block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3373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861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998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925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598131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94183" y="247195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: Set “</a:t>
            </a:r>
            <a:r>
              <a:rPr lang="en-US" b="1" dirty="0" err="1" smtClean="0"/>
              <a:t>i</a:t>
            </a:r>
            <a:r>
              <a:rPr lang="en-US" b="1" dirty="0" smtClean="0"/>
              <a:t>” of a 4-way associative cache 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878222"/>
              </p:ext>
            </p:extLst>
          </p:nvPr>
        </p:nvGraphicFramePr>
        <p:xfrm>
          <a:off x="7398213" y="2871738"/>
          <a:ext cx="2992581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82254">
                  <a:extLst>
                    <a:ext uri="{9D8B030D-6E8A-4147-A177-3AD203B41FA5}">
                      <a16:colId xmlns="" xmlns:a16="http://schemas.microsoft.com/office/drawing/2014/main" val="1932461965"/>
                    </a:ext>
                  </a:extLst>
                </a:gridCol>
                <a:gridCol w="1810327">
                  <a:extLst>
                    <a:ext uri="{9D8B030D-6E8A-4147-A177-3AD203B41FA5}">
                      <a16:colId xmlns="" xmlns:a16="http://schemas.microsoft.com/office/drawing/2014/main" val="2591217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LRU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block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3373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861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998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925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598131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21085" y="3559518"/>
            <a:ext cx="27987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After the data D3 is accessed again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 flipV="1">
            <a:off x="4599479" y="3798838"/>
            <a:ext cx="2798734" cy="2360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98213" y="4756385"/>
            <a:ext cx="279873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Set the least recently used D3 to 0 and increment all the remaining bit accordingly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6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622030" y="226452"/>
            <a:ext cx="9886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Convert to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binary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9754" y="1807906"/>
            <a:ext cx="2581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</a:t>
            </a:r>
            <a:r>
              <a:rPr lang="en-US" sz="1400" b="1" dirty="0" smtClean="0"/>
              <a:t> = </a:t>
            </a:r>
            <a:r>
              <a:rPr lang="en-US" sz="1400" b="1" dirty="0"/>
              <a:t>2</a:t>
            </a:r>
            <a:r>
              <a:rPr lang="en-US" sz="1400" b="1" dirty="0" smtClean="0"/>
              <a:t>B</a:t>
            </a:r>
          </a:p>
          <a:p>
            <a:r>
              <a:rPr lang="en-US" sz="1400" b="1" dirty="0" smtClean="0"/>
              <a:t>C = 16B</a:t>
            </a:r>
          </a:p>
          <a:p>
            <a:r>
              <a:rPr lang="en-US" sz="1400" b="1" dirty="0" smtClean="0"/>
              <a:t>N = 2 (2-way associative)</a:t>
            </a:r>
          </a:p>
          <a:p>
            <a:r>
              <a:rPr lang="en-US" sz="1400" b="1" dirty="0" smtClean="0"/>
              <a:t>Addresses are </a:t>
            </a:r>
            <a:r>
              <a:rPr lang="en-US" sz="1400" b="1" dirty="0"/>
              <a:t>8</a:t>
            </a:r>
            <a:r>
              <a:rPr lang="en-US" sz="1400" b="1" dirty="0" smtClean="0"/>
              <a:t> bits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9754" y="2832559"/>
                <a:ext cx="3837421" cy="3258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sz="1200" i="1" dirty="0" smtClean="0"/>
                  <a:t>B</a:t>
                </a:r>
                <a:r>
                  <a:rPr lang="en-US" sz="1200" dirty="0"/>
                  <a:t> = </a:t>
                </a:r>
                <a:r>
                  <a:rPr lang="en-US" sz="1200" i="1" dirty="0" smtClean="0"/>
                  <a:t>C</a:t>
                </a:r>
                <a:r>
                  <a:rPr lang="en-US" sz="1200" dirty="0" smtClean="0"/>
                  <a:t>/</a:t>
                </a:r>
                <a:r>
                  <a:rPr lang="en-US" sz="1200" i="1" dirty="0" smtClean="0"/>
                  <a:t>b = 16/2 = 8</a:t>
                </a:r>
                <a:endParaRPr lang="en-US" sz="1200" i="1" dirty="0"/>
              </a:p>
              <a:p>
                <a:r>
                  <a:rPr lang="en-US" sz="1200" dirty="0" smtClean="0"/>
                  <a:t>S = B/N = </a:t>
                </a:r>
                <a:r>
                  <a:rPr lang="en-US" sz="1200" dirty="0"/>
                  <a:t>8</a:t>
                </a:r>
                <a:r>
                  <a:rPr lang="en-US" sz="1200" dirty="0" smtClean="0"/>
                  <a:t>/2 = 4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𝑶𝒇𝒇𝒔𝒆𝒕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200" b="1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func>
                        </m:e>
                      </m:func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2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𝑺𝒆𝒕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200" b="1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func>
                        </m:e>
                      </m:func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2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𝑻𝒂𝒈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𝑨𝒅𝒅𝒓𝒆𝒔𝒔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𝑶𝒇𝒇𝒔𝒆𝒕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𝒔𝒆𝒕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1200" b="1" i="1" dirty="0" smtClean="0">
                  <a:latin typeface="Cambria Math" panose="02040503050406030204" pitchFamily="18" charset="0"/>
                </a:endParaRPr>
              </a:p>
              <a:p>
                <a:endParaRPr lang="en-US" sz="1200" b="1" i="1" dirty="0">
                  <a:latin typeface="Cambria Math" panose="02040503050406030204" pitchFamily="18" charset="0"/>
                </a:endParaRPr>
              </a:p>
              <a:p>
                <a:r>
                  <a:rPr lang="en-US" sz="1400" b="1" u="sng" dirty="0" smtClean="0"/>
                  <a:t>Processor Memory Access Sequence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0xFF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>
                    <a:latin typeface="Cambria Math" panose="02040503050406030204" pitchFamily="18" charset="0"/>
                  </a:rPr>
                  <a:t>0x96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>
                    <a:latin typeface="Cambria Math" panose="02040503050406030204" pitchFamily="18" charset="0"/>
                  </a:rPr>
                  <a:t>0x1E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>
                    <a:latin typeface="Cambria Math" panose="02040503050406030204" pitchFamily="18" charset="0"/>
                  </a:rPr>
                  <a:t>0x97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>
                    <a:latin typeface="Cambria Math" panose="02040503050406030204" pitchFamily="18" charset="0"/>
                  </a:rPr>
                  <a:t>0X07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54" y="2832559"/>
                <a:ext cx="3837421" cy="3258200"/>
              </a:xfrm>
              <a:prstGeom prst="rect">
                <a:avLst/>
              </a:prstGeom>
              <a:blipFill>
                <a:blip r:embed="rId2"/>
                <a:stretch>
                  <a:fillRect l="-1272" t="-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080307"/>
              </p:ext>
            </p:extLst>
          </p:nvPr>
        </p:nvGraphicFramePr>
        <p:xfrm>
          <a:off x="9605616" y="1396651"/>
          <a:ext cx="2238375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="" xmlns:a16="http://schemas.microsoft.com/office/drawing/2014/main" val="1695656520"/>
                    </a:ext>
                  </a:extLst>
                </a:gridCol>
                <a:gridCol w="1209675">
                  <a:extLst>
                    <a:ext uri="{9D8B030D-6E8A-4147-A177-3AD203B41FA5}">
                      <a16:colId xmlns="" xmlns:a16="http://schemas.microsoft.com/office/drawing/2014/main" val="2165372536"/>
                    </a:ext>
                  </a:extLst>
                </a:gridCol>
              </a:tblGrid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446888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01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0735079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02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02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9467674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03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03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2162992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04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04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96900417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05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05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7845332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06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06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8713041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07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07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779613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126444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…….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183165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FD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FD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4938070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FE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5055190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FF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FF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925531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085964" y="6090759"/>
            <a:ext cx="127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80418" y="5690649"/>
            <a:ext cx="127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Cache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7588225" y="288007"/>
            <a:ext cx="1089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0xFF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622030" y="478537"/>
            <a:ext cx="1064895" cy="8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660255" y="288007"/>
            <a:ext cx="1969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1111 1</a:t>
            </a:r>
            <a:r>
              <a:rPr lang="en-US" sz="20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11</a:t>
            </a:r>
            <a:r>
              <a:rPr lang="en-US" sz="20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1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10726" y="23492"/>
            <a:ext cx="25787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Tag Bits </a:t>
            </a:r>
            <a:r>
              <a:rPr lang="en-US" sz="16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Set bits</a:t>
            </a:r>
            <a:r>
              <a:rPr lang="en-US" sz="1600" b="1" dirty="0">
                <a:solidFill>
                  <a:srgbClr val="FFC000"/>
                </a:solidFill>
                <a:latin typeface="Cambria Math" panose="02040503050406030204" pitchFamily="18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Offset bits</a:t>
            </a:r>
            <a:endParaRPr lang="en-US" sz="1600" dirty="0">
              <a:solidFill>
                <a:srgbClr val="FFC00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0018"/>
              </p:ext>
            </p:extLst>
          </p:nvPr>
        </p:nvGraphicFramePr>
        <p:xfrm>
          <a:off x="4238473" y="2000471"/>
          <a:ext cx="3939699" cy="3566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874">
                  <a:extLst>
                    <a:ext uri="{9D8B030D-6E8A-4147-A177-3AD203B41FA5}">
                      <a16:colId xmlns="" xmlns:a16="http://schemas.microsoft.com/office/drawing/2014/main" val="4284518099"/>
                    </a:ext>
                  </a:extLst>
                </a:gridCol>
                <a:gridCol w="484509">
                  <a:extLst>
                    <a:ext uri="{9D8B030D-6E8A-4147-A177-3AD203B41FA5}">
                      <a16:colId xmlns="" xmlns:a16="http://schemas.microsoft.com/office/drawing/2014/main" val="3030601287"/>
                    </a:ext>
                  </a:extLst>
                </a:gridCol>
                <a:gridCol w="645780">
                  <a:extLst>
                    <a:ext uri="{9D8B030D-6E8A-4147-A177-3AD203B41FA5}">
                      <a16:colId xmlns="" xmlns:a16="http://schemas.microsoft.com/office/drawing/2014/main" val="330335500"/>
                    </a:ext>
                  </a:extLst>
                </a:gridCol>
                <a:gridCol w="1091770">
                  <a:extLst>
                    <a:ext uri="{9D8B030D-6E8A-4147-A177-3AD203B41FA5}">
                      <a16:colId xmlns="" xmlns:a16="http://schemas.microsoft.com/office/drawing/2014/main" val="1200191126"/>
                    </a:ext>
                  </a:extLst>
                </a:gridCol>
                <a:gridCol w="572437">
                  <a:extLst>
                    <a:ext uri="{9D8B030D-6E8A-4147-A177-3AD203B41FA5}">
                      <a16:colId xmlns="" xmlns:a16="http://schemas.microsoft.com/office/drawing/2014/main" val="1827225863"/>
                    </a:ext>
                  </a:extLst>
                </a:gridCol>
                <a:gridCol w="510329">
                  <a:extLst>
                    <a:ext uri="{9D8B030D-6E8A-4147-A177-3AD203B41FA5}">
                      <a16:colId xmlns="" xmlns:a16="http://schemas.microsoft.com/office/drawing/2014/main" val="2625427107"/>
                    </a:ext>
                  </a:extLst>
                </a:gridCol>
              </a:tblGrid>
              <a:tr h="640136">
                <a:tc>
                  <a:txBody>
                    <a:bodyPr/>
                    <a:lstStyle/>
                    <a:p>
                      <a:pPr algn="r"/>
                      <a:endParaRPr lang="en-US" b="1" dirty="0" smtClean="0"/>
                    </a:p>
                    <a:p>
                      <a:pPr algn="l"/>
                      <a:r>
                        <a:rPr lang="en-US" b="1" dirty="0" smtClean="0"/>
                        <a:t>Sets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V</a:t>
                      </a:r>
                      <a:r>
                        <a:rPr lang="en-US" b="1" baseline="0" dirty="0" smtClean="0"/>
                        <a:t> bit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LRU bit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Tags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0381397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08416522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60513756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01583137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45779383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4556862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04032231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01100617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4510339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1	Cache Hit = 0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694246"/>
              </p:ext>
            </p:extLst>
          </p:nvPr>
        </p:nvGraphicFramePr>
        <p:xfrm>
          <a:off x="4238473" y="2000471"/>
          <a:ext cx="3939699" cy="3566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874">
                  <a:extLst>
                    <a:ext uri="{9D8B030D-6E8A-4147-A177-3AD203B41FA5}">
                      <a16:colId xmlns="" xmlns:a16="http://schemas.microsoft.com/office/drawing/2014/main" val="4284518099"/>
                    </a:ext>
                  </a:extLst>
                </a:gridCol>
                <a:gridCol w="484509">
                  <a:extLst>
                    <a:ext uri="{9D8B030D-6E8A-4147-A177-3AD203B41FA5}">
                      <a16:colId xmlns="" xmlns:a16="http://schemas.microsoft.com/office/drawing/2014/main" val="3030601287"/>
                    </a:ext>
                  </a:extLst>
                </a:gridCol>
                <a:gridCol w="645780">
                  <a:extLst>
                    <a:ext uri="{9D8B030D-6E8A-4147-A177-3AD203B41FA5}">
                      <a16:colId xmlns="" xmlns:a16="http://schemas.microsoft.com/office/drawing/2014/main" val="330335500"/>
                    </a:ext>
                  </a:extLst>
                </a:gridCol>
                <a:gridCol w="1091770">
                  <a:extLst>
                    <a:ext uri="{9D8B030D-6E8A-4147-A177-3AD203B41FA5}">
                      <a16:colId xmlns="" xmlns:a16="http://schemas.microsoft.com/office/drawing/2014/main" val="1200191126"/>
                    </a:ext>
                  </a:extLst>
                </a:gridCol>
                <a:gridCol w="572437">
                  <a:extLst>
                    <a:ext uri="{9D8B030D-6E8A-4147-A177-3AD203B41FA5}">
                      <a16:colId xmlns="" xmlns:a16="http://schemas.microsoft.com/office/drawing/2014/main" val="1827225863"/>
                    </a:ext>
                  </a:extLst>
                </a:gridCol>
                <a:gridCol w="510329">
                  <a:extLst>
                    <a:ext uri="{9D8B030D-6E8A-4147-A177-3AD203B41FA5}">
                      <a16:colId xmlns="" xmlns:a16="http://schemas.microsoft.com/office/drawing/2014/main" val="2625427107"/>
                    </a:ext>
                  </a:extLst>
                </a:gridCol>
              </a:tblGrid>
              <a:tr h="640136">
                <a:tc>
                  <a:txBody>
                    <a:bodyPr/>
                    <a:lstStyle/>
                    <a:p>
                      <a:pPr algn="r"/>
                      <a:endParaRPr lang="en-US" b="1" dirty="0" smtClean="0"/>
                    </a:p>
                    <a:p>
                      <a:pPr algn="l"/>
                      <a:r>
                        <a:rPr lang="en-US" b="1" dirty="0" smtClean="0"/>
                        <a:t>Sets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V</a:t>
                      </a:r>
                      <a:r>
                        <a:rPr lang="en-US" b="1" baseline="0" dirty="0" smtClean="0"/>
                        <a:t> bit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LRU bit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Tags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0381397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08416522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60513756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01583137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45779383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4556862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04032231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11111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01100617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45103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92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17" grpId="0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622030" y="226452"/>
            <a:ext cx="9886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Convert to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binary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9754" y="1807906"/>
            <a:ext cx="2581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</a:t>
            </a:r>
            <a:r>
              <a:rPr lang="en-US" sz="1400" b="1" dirty="0" smtClean="0"/>
              <a:t> = </a:t>
            </a:r>
            <a:r>
              <a:rPr lang="en-US" sz="1400" b="1" dirty="0"/>
              <a:t>2</a:t>
            </a:r>
            <a:r>
              <a:rPr lang="en-US" sz="1400" b="1" dirty="0" smtClean="0"/>
              <a:t>B</a:t>
            </a:r>
          </a:p>
          <a:p>
            <a:r>
              <a:rPr lang="en-US" sz="1400" b="1" dirty="0" smtClean="0"/>
              <a:t>C = 16B</a:t>
            </a:r>
          </a:p>
          <a:p>
            <a:r>
              <a:rPr lang="en-US" sz="1400" b="1" dirty="0" smtClean="0"/>
              <a:t>N = 2 (2-way associative)</a:t>
            </a:r>
          </a:p>
          <a:p>
            <a:r>
              <a:rPr lang="en-US" sz="1400" b="1" dirty="0" smtClean="0"/>
              <a:t>Addresses are </a:t>
            </a:r>
            <a:r>
              <a:rPr lang="en-US" sz="1400" b="1" dirty="0"/>
              <a:t>8</a:t>
            </a:r>
            <a:r>
              <a:rPr lang="en-US" sz="1400" b="1" dirty="0" smtClean="0"/>
              <a:t> bits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9754" y="2832559"/>
                <a:ext cx="3837421" cy="298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sz="1200" i="1" dirty="0" smtClean="0"/>
                  <a:t>B</a:t>
                </a:r>
                <a:r>
                  <a:rPr lang="en-US" sz="1200" dirty="0"/>
                  <a:t> = </a:t>
                </a:r>
                <a:r>
                  <a:rPr lang="en-US" sz="1200" i="1" dirty="0" smtClean="0"/>
                  <a:t>C</a:t>
                </a:r>
                <a:r>
                  <a:rPr lang="en-US" sz="1200" dirty="0" smtClean="0"/>
                  <a:t>/</a:t>
                </a:r>
                <a:r>
                  <a:rPr lang="en-US" sz="1200" i="1" dirty="0" smtClean="0"/>
                  <a:t>b = 16/2 = 8</a:t>
                </a:r>
                <a:endParaRPr lang="en-US" sz="1200" i="1" dirty="0"/>
              </a:p>
              <a:p>
                <a:r>
                  <a:rPr lang="en-US" sz="1200" dirty="0" smtClean="0"/>
                  <a:t>S = B/N = </a:t>
                </a:r>
                <a:r>
                  <a:rPr lang="en-US" sz="1200" dirty="0"/>
                  <a:t>8</a:t>
                </a:r>
                <a:r>
                  <a:rPr lang="en-US" sz="1200" dirty="0" smtClean="0"/>
                  <a:t>/2 = 4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𝑶𝒇𝒇𝒔𝒆𝒕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200" b="1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func>
                        </m:e>
                      </m:func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2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𝑺𝒆𝒕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200" b="1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func>
                        </m:e>
                      </m:func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2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𝑻𝒂𝒈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𝑨𝒅𝒅𝒓𝒆𝒔𝒔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𝑶𝒇𝒇𝒔𝒆𝒕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𝒔𝒆𝒕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1200" b="1" i="1" dirty="0" smtClean="0">
                  <a:latin typeface="Cambria Math" panose="02040503050406030204" pitchFamily="18" charset="0"/>
                </a:endParaRPr>
              </a:p>
              <a:p>
                <a:endParaRPr lang="en-US" sz="1200" b="1" i="1" dirty="0">
                  <a:latin typeface="Cambria Math" panose="02040503050406030204" pitchFamily="18" charset="0"/>
                </a:endParaRPr>
              </a:p>
              <a:p>
                <a:r>
                  <a:rPr lang="en-US" sz="1400" b="1" u="sng" dirty="0" smtClean="0"/>
                  <a:t>Processor Memory Access Sequence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>
                    <a:latin typeface="Cambria Math" panose="02040503050406030204" pitchFamily="18" charset="0"/>
                  </a:rPr>
                  <a:t>0xFF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0x96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>
                    <a:latin typeface="Cambria Math" panose="02040503050406030204" pitchFamily="18" charset="0"/>
                  </a:rPr>
                  <a:t>0x1E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>
                    <a:latin typeface="Cambria Math" panose="02040503050406030204" pitchFamily="18" charset="0"/>
                  </a:rPr>
                  <a:t>0x97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 smtClean="0">
                    <a:latin typeface="Cambria Math" panose="02040503050406030204" pitchFamily="18" charset="0"/>
                  </a:rPr>
                  <a:t>0X07</a:t>
                </a:r>
                <a:endParaRPr lang="en-US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54" y="2832559"/>
                <a:ext cx="3837421" cy="2981201"/>
              </a:xfrm>
              <a:prstGeom prst="rect">
                <a:avLst/>
              </a:prstGeom>
              <a:blipFill>
                <a:blip r:embed="rId2"/>
                <a:stretch>
                  <a:fillRect l="-1272" t="-204" b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605616" y="1396651"/>
          <a:ext cx="2238375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="" xmlns:a16="http://schemas.microsoft.com/office/drawing/2014/main" val="1695656520"/>
                    </a:ext>
                  </a:extLst>
                </a:gridCol>
                <a:gridCol w="1209675">
                  <a:extLst>
                    <a:ext uri="{9D8B030D-6E8A-4147-A177-3AD203B41FA5}">
                      <a16:colId xmlns="" xmlns:a16="http://schemas.microsoft.com/office/drawing/2014/main" val="2165372536"/>
                    </a:ext>
                  </a:extLst>
                </a:gridCol>
              </a:tblGrid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446888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01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0735079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02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02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9467674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03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03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2162992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04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04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96900417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05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05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7845332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06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06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8713041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07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07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779613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126444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…….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183165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FD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FD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4938070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FE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5055190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FF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FF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925531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085964" y="6090759"/>
            <a:ext cx="127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08127" y="5648271"/>
            <a:ext cx="127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Cache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7588225" y="288007"/>
            <a:ext cx="1089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0x96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622030" y="478537"/>
            <a:ext cx="1064895" cy="8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660255" y="288007"/>
            <a:ext cx="1969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1001 0</a:t>
            </a:r>
            <a:r>
              <a:rPr lang="en-US" sz="20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11</a:t>
            </a:r>
            <a:r>
              <a:rPr lang="en-US" sz="20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0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10726" y="23492"/>
            <a:ext cx="25787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Tag Bits </a:t>
            </a:r>
            <a:r>
              <a:rPr lang="en-US" sz="16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Set bits</a:t>
            </a:r>
            <a:r>
              <a:rPr lang="en-US" sz="1600" b="1" dirty="0">
                <a:solidFill>
                  <a:srgbClr val="FFC000"/>
                </a:solidFill>
                <a:latin typeface="Cambria Math" panose="02040503050406030204" pitchFamily="18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Offset bits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	Cache Hit = 0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75554"/>
              </p:ext>
            </p:extLst>
          </p:nvPr>
        </p:nvGraphicFramePr>
        <p:xfrm>
          <a:off x="4309029" y="2009735"/>
          <a:ext cx="3939699" cy="3566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874">
                  <a:extLst>
                    <a:ext uri="{9D8B030D-6E8A-4147-A177-3AD203B41FA5}">
                      <a16:colId xmlns="" xmlns:a16="http://schemas.microsoft.com/office/drawing/2014/main" val="4284518099"/>
                    </a:ext>
                  </a:extLst>
                </a:gridCol>
                <a:gridCol w="484509">
                  <a:extLst>
                    <a:ext uri="{9D8B030D-6E8A-4147-A177-3AD203B41FA5}">
                      <a16:colId xmlns="" xmlns:a16="http://schemas.microsoft.com/office/drawing/2014/main" val="3030601287"/>
                    </a:ext>
                  </a:extLst>
                </a:gridCol>
                <a:gridCol w="645780">
                  <a:extLst>
                    <a:ext uri="{9D8B030D-6E8A-4147-A177-3AD203B41FA5}">
                      <a16:colId xmlns="" xmlns:a16="http://schemas.microsoft.com/office/drawing/2014/main" val="330335500"/>
                    </a:ext>
                  </a:extLst>
                </a:gridCol>
                <a:gridCol w="1091770">
                  <a:extLst>
                    <a:ext uri="{9D8B030D-6E8A-4147-A177-3AD203B41FA5}">
                      <a16:colId xmlns="" xmlns:a16="http://schemas.microsoft.com/office/drawing/2014/main" val="1200191126"/>
                    </a:ext>
                  </a:extLst>
                </a:gridCol>
                <a:gridCol w="572437">
                  <a:extLst>
                    <a:ext uri="{9D8B030D-6E8A-4147-A177-3AD203B41FA5}">
                      <a16:colId xmlns="" xmlns:a16="http://schemas.microsoft.com/office/drawing/2014/main" val="1827225863"/>
                    </a:ext>
                  </a:extLst>
                </a:gridCol>
                <a:gridCol w="510329">
                  <a:extLst>
                    <a:ext uri="{9D8B030D-6E8A-4147-A177-3AD203B41FA5}">
                      <a16:colId xmlns="" xmlns:a16="http://schemas.microsoft.com/office/drawing/2014/main" val="2625427107"/>
                    </a:ext>
                  </a:extLst>
                </a:gridCol>
              </a:tblGrid>
              <a:tr h="640136">
                <a:tc>
                  <a:txBody>
                    <a:bodyPr/>
                    <a:lstStyle/>
                    <a:p>
                      <a:pPr algn="r"/>
                      <a:endParaRPr lang="en-US" b="1" dirty="0" smtClean="0"/>
                    </a:p>
                    <a:p>
                      <a:pPr algn="l"/>
                      <a:r>
                        <a:rPr lang="en-US" b="1" dirty="0" smtClean="0"/>
                        <a:t>Sets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V</a:t>
                      </a:r>
                      <a:r>
                        <a:rPr lang="en-US" b="1" baseline="0" dirty="0" smtClean="0"/>
                        <a:t> bit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LRU bit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Tags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0381397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08416522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60513756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01583137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45779383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4556862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04032231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11111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01100617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4510339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706682"/>
              </p:ext>
            </p:extLst>
          </p:nvPr>
        </p:nvGraphicFramePr>
        <p:xfrm>
          <a:off x="4309028" y="2009735"/>
          <a:ext cx="3939699" cy="3566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874">
                  <a:extLst>
                    <a:ext uri="{9D8B030D-6E8A-4147-A177-3AD203B41FA5}">
                      <a16:colId xmlns="" xmlns:a16="http://schemas.microsoft.com/office/drawing/2014/main" val="4284518099"/>
                    </a:ext>
                  </a:extLst>
                </a:gridCol>
                <a:gridCol w="484509">
                  <a:extLst>
                    <a:ext uri="{9D8B030D-6E8A-4147-A177-3AD203B41FA5}">
                      <a16:colId xmlns="" xmlns:a16="http://schemas.microsoft.com/office/drawing/2014/main" val="3030601287"/>
                    </a:ext>
                  </a:extLst>
                </a:gridCol>
                <a:gridCol w="645780">
                  <a:extLst>
                    <a:ext uri="{9D8B030D-6E8A-4147-A177-3AD203B41FA5}">
                      <a16:colId xmlns="" xmlns:a16="http://schemas.microsoft.com/office/drawing/2014/main" val="330335500"/>
                    </a:ext>
                  </a:extLst>
                </a:gridCol>
                <a:gridCol w="1091770">
                  <a:extLst>
                    <a:ext uri="{9D8B030D-6E8A-4147-A177-3AD203B41FA5}">
                      <a16:colId xmlns="" xmlns:a16="http://schemas.microsoft.com/office/drawing/2014/main" val="1200191126"/>
                    </a:ext>
                  </a:extLst>
                </a:gridCol>
                <a:gridCol w="572437">
                  <a:extLst>
                    <a:ext uri="{9D8B030D-6E8A-4147-A177-3AD203B41FA5}">
                      <a16:colId xmlns="" xmlns:a16="http://schemas.microsoft.com/office/drawing/2014/main" val="1827225863"/>
                    </a:ext>
                  </a:extLst>
                </a:gridCol>
                <a:gridCol w="510329">
                  <a:extLst>
                    <a:ext uri="{9D8B030D-6E8A-4147-A177-3AD203B41FA5}">
                      <a16:colId xmlns="" xmlns:a16="http://schemas.microsoft.com/office/drawing/2014/main" val="2625427107"/>
                    </a:ext>
                  </a:extLst>
                </a:gridCol>
              </a:tblGrid>
              <a:tr h="640136">
                <a:tc>
                  <a:txBody>
                    <a:bodyPr/>
                    <a:lstStyle/>
                    <a:p>
                      <a:pPr algn="r"/>
                      <a:endParaRPr lang="en-US" b="1" dirty="0" smtClean="0"/>
                    </a:p>
                    <a:p>
                      <a:pPr algn="l"/>
                      <a:r>
                        <a:rPr lang="en-US" b="1" dirty="0" smtClean="0"/>
                        <a:t>Sets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V</a:t>
                      </a:r>
                      <a:r>
                        <a:rPr lang="en-US" b="1" baseline="0" dirty="0" smtClean="0"/>
                        <a:t> bit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LRU bit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Tags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0381397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08416522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60513756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01583137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45779383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4556862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04032231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11111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01100617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10010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45103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53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17" grpId="0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622030" y="226452"/>
            <a:ext cx="9886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Convert to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binary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9754" y="1807906"/>
            <a:ext cx="2581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</a:t>
            </a:r>
            <a:r>
              <a:rPr lang="en-US" sz="1400" b="1" dirty="0" smtClean="0"/>
              <a:t> = </a:t>
            </a:r>
            <a:r>
              <a:rPr lang="en-US" sz="1400" b="1" dirty="0"/>
              <a:t>2</a:t>
            </a:r>
            <a:r>
              <a:rPr lang="en-US" sz="1400" b="1" dirty="0" smtClean="0"/>
              <a:t>B</a:t>
            </a:r>
          </a:p>
          <a:p>
            <a:r>
              <a:rPr lang="en-US" sz="1400" b="1" dirty="0" smtClean="0"/>
              <a:t>C = 16B</a:t>
            </a:r>
          </a:p>
          <a:p>
            <a:r>
              <a:rPr lang="en-US" sz="1400" b="1" dirty="0" smtClean="0"/>
              <a:t>N = 2 (2-way associative)</a:t>
            </a:r>
          </a:p>
          <a:p>
            <a:r>
              <a:rPr lang="en-US" sz="1400" b="1" dirty="0" smtClean="0"/>
              <a:t>Addresses are </a:t>
            </a:r>
            <a:r>
              <a:rPr lang="en-US" sz="1400" b="1" dirty="0"/>
              <a:t>8</a:t>
            </a:r>
            <a:r>
              <a:rPr lang="en-US" sz="1400" b="1" dirty="0" smtClean="0"/>
              <a:t> bits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9754" y="2832559"/>
                <a:ext cx="3837421" cy="3535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sz="1200" i="1" dirty="0" smtClean="0"/>
                  <a:t>B</a:t>
                </a:r>
                <a:r>
                  <a:rPr lang="en-US" sz="1200" dirty="0"/>
                  <a:t> = </a:t>
                </a:r>
                <a:r>
                  <a:rPr lang="en-US" sz="1200" i="1" dirty="0" smtClean="0"/>
                  <a:t>C</a:t>
                </a:r>
                <a:r>
                  <a:rPr lang="en-US" sz="1200" dirty="0" smtClean="0"/>
                  <a:t>/</a:t>
                </a:r>
                <a:r>
                  <a:rPr lang="en-US" sz="1200" i="1" dirty="0" smtClean="0"/>
                  <a:t>b = 16/2 = 8</a:t>
                </a:r>
                <a:endParaRPr lang="en-US" sz="1200" i="1" dirty="0"/>
              </a:p>
              <a:p>
                <a:r>
                  <a:rPr lang="en-US" sz="1200" dirty="0" smtClean="0"/>
                  <a:t>S = B/N = </a:t>
                </a:r>
                <a:r>
                  <a:rPr lang="en-US" sz="1200" dirty="0"/>
                  <a:t>8</a:t>
                </a:r>
                <a:r>
                  <a:rPr lang="en-US" sz="1200" dirty="0" smtClean="0"/>
                  <a:t>/2 = 4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𝑶𝒇𝒇𝒔𝒆𝒕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200" b="1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func>
                        </m:e>
                      </m:func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2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𝑺𝒆𝒕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200" b="1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func>
                        </m:e>
                      </m:func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2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𝑻𝒂𝒈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𝑨𝒅𝒅𝒓𝒆𝒔𝒔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𝑶𝒇𝒇𝒔𝒆𝒕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𝒔𝒆𝒕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1200" b="1" i="1" dirty="0" smtClean="0">
                  <a:latin typeface="Cambria Math" panose="02040503050406030204" pitchFamily="18" charset="0"/>
                </a:endParaRPr>
              </a:p>
              <a:p>
                <a:endParaRPr lang="en-US" sz="1200" b="1" i="1" dirty="0">
                  <a:latin typeface="Cambria Math" panose="02040503050406030204" pitchFamily="18" charset="0"/>
                </a:endParaRPr>
              </a:p>
              <a:p>
                <a:r>
                  <a:rPr lang="en-US" sz="1400" b="1" u="sng" dirty="0" smtClean="0"/>
                  <a:t>Processor Memory Access Sequence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>
                    <a:latin typeface="Cambria Math" panose="02040503050406030204" pitchFamily="18" charset="0"/>
                  </a:rPr>
                  <a:t>0xFF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>
                    <a:latin typeface="Cambria Math" panose="02040503050406030204" pitchFamily="18" charset="0"/>
                  </a:rPr>
                  <a:t>0x96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0x1E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>
                    <a:latin typeface="Cambria Math" panose="02040503050406030204" pitchFamily="18" charset="0"/>
                  </a:rPr>
                  <a:t>0x97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>
                    <a:latin typeface="Cambria Math" panose="02040503050406030204" pitchFamily="18" charset="0"/>
                  </a:rPr>
                  <a:t>0X07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54" y="2832559"/>
                <a:ext cx="3837421" cy="3535199"/>
              </a:xfrm>
              <a:prstGeom prst="rect">
                <a:avLst/>
              </a:prstGeom>
              <a:blipFill>
                <a:blip r:embed="rId2"/>
                <a:stretch>
                  <a:fillRect l="-1272" t="-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605616" y="1396651"/>
          <a:ext cx="2238375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="" xmlns:a16="http://schemas.microsoft.com/office/drawing/2014/main" val="1695656520"/>
                    </a:ext>
                  </a:extLst>
                </a:gridCol>
                <a:gridCol w="1209675">
                  <a:extLst>
                    <a:ext uri="{9D8B030D-6E8A-4147-A177-3AD203B41FA5}">
                      <a16:colId xmlns="" xmlns:a16="http://schemas.microsoft.com/office/drawing/2014/main" val="2165372536"/>
                    </a:ext>
                  </a:extLst>
                </a:gridCol>
              </a:tblGrid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446888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01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0735079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02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02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9467674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03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03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2162992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04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04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96900417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05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05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7845332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06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06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8713041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07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07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779613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126444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…….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183165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FD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FD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4938070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FE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5055190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FF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FF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925531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085964" y="6090759"/>
            <a:ext cx="127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35836" y="5609977"/>
            <a:ext cx="127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Cache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7588225" y="288007"/>
            <a:ext cx="1089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0x1E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622030" y="478537"/>
            <a:ext cx="1064895" cy="8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660255" y="288007"/>
            <a:ext cx="1969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0001 1</a:t>
            </a:r>
            <a:r>
              <a:rPr lang="en-US" sz="20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11</a:t>
            </a:r>
            <a:r>
              <a:rPr lang="en-US" sz="20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0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10726" y="23492"/>
            <a:ext cx="25787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Tag Bits </a:t>
            </a:r>
            <a:r>
              <a:rPr lang="en-US" sz="16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Set bits</a:t>
            </a:r>
            <a:r>
              <a:rPr lang="en-US" sz="1600" b="1" dirty="0">
                <a:solidFill>
                  <a:srgbClr val="FFC000"/>
                </a:solidFill>
                <a:latin typeface="Cambria Math" panose="02040503050406030204" pitchFamily="18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Offset bits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3	Cache Hit = 0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17193"/>
              </p:ext>
            </p:extLst>
          </p:nvPr>
        </p:nvGraphicFramePr>
        <p:xfrm>
          <a:off x="4409771" y="2030705"/>
          <a:ext cx="3939699" cy="3566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874">
                  <a:extLst>
                    <a:ext uri="{9D8B030D-6E8A-4147-A177-3AD203B41FA5}">
                      <a16:colId xmlns="" xmlns:a16="http://schemas.microsoft.com/office/drawing/2014/main" val="4284518099"/>
                    </a:ext>
                  </a:extLst>
                </a:gridCol>
                <a:gridCol w="484509">
                  <a:extLst>
                    <a:ext uri="{9D8B030D-6E8A-4147-A177-3AD203B41FA5}">
                      <a16:colId xmlns="" xmlns:a16="http://schemas.microsoft.com/office/drawing/2014/main" val="3030601287"/>
                    </a:ext>
                  </a:extLst>
                </a:gridCol>
                <a:gridCol w="645780">
                  <a:extLst>
                    <a:ext uri="{9D8B030D-6E8A-4147-A177-3AD203B41FA5}">
                      <a16:colId xmlns="" xmlns:a16="http://schemas.microsoft.com/office/drawing/2014/main" val="330335500"/>
                    </a:ext>
                  </a:extLst>
                </a:gridCol>
                <a:gridCol w="1091770">
                  <a:extLst>
                    <a:ext uri="{9D8B030D-6E8A-4147-A177-3AD203B41FA5}">
                      <a16:colId xmlns="" xmlns:a16="http://schemas.microsoft.com/office/drawing/2014/main" val="1200191126"/>
                    </a:ext>
                  </a:extLst>
                </a:gridCol>
                <a:gridCol w="572437">
                  <a:extLst>
                    <a:ext uri="{9D8B030D-6E8A-4147-A177-3AD203B41FA5}">
                      <a16:colId xmlns="" xmlns:a16="http://schemas.microsoft.com/office/drawing/2014/main" val="1827225863"/>
                    </a:ext>
                  </a:extLst>
                </a:gridCol>
                <a:gridCol w="510329">
                  <a:extLst>
                    <a:ext uri="{9D8B030D-6E8A-4147-A177-3AD203B41FA5}">
                      <a16:colId xmlns="" xmlns:a16="http://schemas.microsoft.com/office/drawing/2014/main" val="2625427107"/>
                    </a:ext>
                  </a:extLst>
                </a:gridCol>
              </a:tblGrid>
              <a:tr h="640136">
                <a:tc>
                  <a:txBody>
                    <a:bodyPr/>
                    <a:lstStyle/>
                    <a:p>
                      <a:pPr algn="r"/>
                      <a:endParaRPr lang="en-US" b="1" dirty="0" smtClean="0"/>
                    </a:p>
                    <a:p>
                      <a:pPr algn="l"/>
                      <a:r>
                        <a:rPr lang="en-US" b="1" dirty="0" smtClean="0"/>
                        <a:t>Sets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V</a:t>
                      </a:r>
                      <a:r>
                        <a:rPr lang="en-US" b="1" baseline="0" dirty="0" smtClean="0"/>
                        <a:t> bit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LRU bit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Tags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0381397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08416522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60513756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01583137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45779383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4556862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04032231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11111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01100617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10010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45103397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43917"/>
              </p:ext>
            </p:extLst>
          </p:nvPr>
        </p:nvGraphicFramePr>
        <p:xfrm>
          <a:off x="4409771" y="2037233"/>
          <a:ext cx="3939699" cy="3566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874">
                  <a:extLst>
                    <a:ext uri="{9D8B030D-6E8A-4147-A177-3AD203B41FA5}">
                      <a16:colId xmlns="" xmlns:a16="http://schemas.microsoft.com/office/drawing/2014/main" val="4284518099"/>
                    </a:ext>
                  </a:extLst>
                </a:gridCol>
                <a:gridCol w="484509">
                  <a:extLst>
                    <a:ext uri="{9D8B030D-6E8A-4147-A177-3AD203B41FA5}">
                      <a16:colId xmlns="" xmlns:a16="http://schemas.microsoft.com/office/drawing/2014/main" val="3030601287"/>
                    </a:ext>
                  </a:extLst>
                </a:gridCol>
                <a:gridCol w="645780">
                  <a:extLst>
                    <a:ext uri="{9D8B030D-6E8A-4147-A177-3AD203B41FA5}">
                      <a16:colId xmlns="" xmlns:a16="http://schemas.microsoft.com/office/drawing/2014/main" val="330335500"/>
                    </a:ext>
                  </a:extLst>
                </a:gridCol>
                <a:gridCol w="1091770">
                  <a:extLst>
                    <a:ext uri="{9D8B030D-6E8A-4147-A177-3AD203B41FA5}">
                      <a16:colId xmlns="" xmlns:a16="http://schemas.microsoft.com/office/drawing/2014/main" val="1200191126"/>
                    </a:ext>
                  </a:extLst>
                </a:gridCol>
                <a:gridCol w="572437">
                  <a:extLst>
                    <a:ext uri="{9D8B030D-6E8A-4147-A177-3AD203B41FA5}">
                      <a16:colId xmlns="" xmlns:a16="http://schemas.microsoft.com/office/drawing/2014/main" val="1827225863"/>
                    </a:ext>
                  </a:extLst>
                </a:gridCol>
                <a:gridCol w="510329">
                  <a:extLst>
                    <a:ext uri="{9D8B030D-6E8A-4147-A177-3AD203B41FA5}">
                      <a16:colId xmlns="" xmlns:a16="http://schemas.microsoft.com/office/drawing/2014/main" val="2625427107"/>
                    </a:ext>
                  </a:extLst>
                </a:gridCol>
              </a:tblGrid>
              <a:tr h="640136">
                <a:tc>
                  <a:txBody>
                    <a:bodyPr/>
                    <a:lstStyle/>
                    <a:p>
                      <a:pPr algn="r"/>
                      <a:endParaRPr lang="en-US" b="1" dirty="0" smtClean="0"/>
                    </a:p>
                    <a:p>
                      <a:pPr algn="l"/>
                      <a:r>
                        <a:rPr lang="en-US" b="1" dirty="0" smtClean="0"/>
                        <a:t>Sets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V</a:t>
                      </a:r>
                      <a:r>
                        <a:rPr lang="en-US" b="1" baseline="0" dirty="0" smtClean="0"/>
                        <a:t> bit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LRU bit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Tags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0381397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08416522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60513756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01583137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45779383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4556862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04032231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00011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01100617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10010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45103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08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17" grpId="0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622030" y="226452"/>
            <a:ext cx="9886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Convert to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binary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9754" y="1807906"/>
            <a:ext cx="2581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</a:t>
            </a:r>
            <a:r>
              <a:rPr lang="en-US" sz="1400" b="1" dirty="0" smtClean="0"/>
              <a:t> = </a:t>
            </a:r>
            <a:r>
              <a:rPr lang="en-US" sz="1400" b="1" dirty="0"/>
              <a:t>2</a:t>
            </a:r>
            <a:r>
              <a:rPr lang="en-US" sz="1400" b="1" dirty="0" smtClean="0"/>
              <a:t>B</a:t>
            </a:r>
          </a:p>
          <a:p>
            <a:r>
              <a:rPr lang="en-US" sz="1400" b="1" dirty="0" smtClean="0"/>
              <a:t>C = 16B</a:t>
            </a:r>
          </a:p>
          <a:p>
            <a:r>
              <a:rPr lang="en-US" sz="1400" b="1" dirty="0" smtClean="0"/>
              <a:t>N = 2 (2-way associative)</a:t>
            </a:r>
          </a:p>
          <a:p>
            <a:r>
              <a:rPr lang="en-US" sz="1400" b="1" dirty="0" smtClean="0"/>
              <a:t>Addresses are </a:t>
            </a:r>
            <a:r>
              <a:rPr lang="en-US" sz="1400" b="1" dirty="0"/>
              <a:t>8</a:t>
            </a:r>
            <a:r>
              <a:rPr lang="en-US" sz="1400" b="1" dirty="0" smtClean="0"/>
              <a:t> bits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9754" y="2832559"/>
                <a:ext cx="3837421" cy="3535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sz="1200" i="1" dirty="0" smtClean="0"/>
                  <a:t>B</a:t>
                </a:r>
                <a:r>
                  <a:rPr lang="en-US" sz="1200" dirty="0"/>
                  <a:t> = </a:t>
                </a:r>
                <a:r>
                  <a:rPr lang="en-US" sz="1200" i="1" dirty="0" smtClean="0"/>
                  <a:t>C</a:t>
                </a:r>
                <a:r>
                  <a:rPr lang="en-US" sz="1200" dirty="0" smtClean="0"/>
                  <a:t>/</a:t>
                </a:r>
                <a:r>
                  <a:rPr lang="en-US" sz="1200" i="1" dirty="0" smtClean="0"/>
                  <a:t>b = 16/2 = 8</a:t>
                </a:r>
                <a:endParaRPr lang="en-US" sz="1200" i="1" dirty="0"/>
              </a:p>
              <a:p>
                <a:r>
                  <a:rPr lang="en-US" sz="1200" dirty="0" smtClean="0"/>
                  <a:t>S = B/N = </a:t>
                </a:r>
                <a:r>
                  <a:rPr lang="en-US" sz="1200" dirty="0"/>
                  <a:t>8</a:t>
                </a:r>
                <a:r>
                  <a:rPr lang="en-US" sz="1200" dirty="0" smtClean="0"/>
                  <a:t>/2 = 4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𝑶𝒇𝒇𝒔𝒆𝒕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200" b="1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func>
                        </m:e>
                      </m:func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2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𝑺𝒆𝒕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200" b="1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func>
                        </m:e>
                      </m:func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2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𝑻𝒂𝒈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𝑨𝒅𝒅𝒓𝒆𝒔𝒔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𝑶𝒇𝒇𝒔𝒆𝒕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𝒔𝒆𝒕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1200" b="1" i="1" dirty="0" smtClean="0">
                  <a:latin typeface="Cambria Math" panose="02040503050406030204" pitchFamily="18" charset="0"/>
                </a:endParaRPr>
              </a:p>
              <a:p>
                <a:endParaRPr lang="en-US" sz="1200" b="1" i="1" dirty="0">
                  <a:latin typeface="Cambria Math" panose="02040503050406030204" pitchFamily="18" charset="0"/>
                </a:endParaRPr>
              </a:p>
              <a:p>
                <a:r>
                  <a:rPr lang="en-US" sz="1400" b="1" u="sng" dirty="0" smtClean="0"/>
                  <a:t>Processor Memory Access Sequence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>
                    <a:latin typeface="Cambria Math" panose="02040503050406030204" pitchFamily="18" charset="0"/>
                  </a:rPr>
                  <a:t>0xFF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>
                    <a:latin typeface="Cambria Math" panose="02040503050406030204" pitchFamily="18" charset="0"/>
                  </a:rPr>
                  <a:t>0x96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>
                    <a:latin typeface="Cambria Math" panose="02040503050406030204" pitchFamily="18" charset="0"/>
                  </a:rPr>
                  <a:t>0x1E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0x97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>
                    <a:latin typeface="Cambria Math" panose="02040503050406030204" pitchFamily="18" charset="0"/>
                  </a:rPr>
                  <a:t>0X07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54" y="2832559"/>
                <a:ext cx="3837421" cy="3535199"/>
              </a:xfrm>
              <a:prstGeom prst="rect">
                <a:avLst/>
              </a:prstGeom>
              <a:blipFill>
                <a:blip r:embed="rId2"/>
                <a:stretch>
                  <a:fillRect l="-1272" t="-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605616" y="1396651"/>
          <a:ext cx="2238375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="" xmlns:a16="http://schemas.microsoft.com/office/drawing/2014/main" val="1695656520"/>
                    </a:ext>
                  </a:extLst>
                </a:gridCol>
                <a:gridCol w="1209675">
                  <a:extLst>
                    <a:ext uri="{9D8B030D-6E8A-4147-A177-3AD203B41FA5}">
                      <a16:colId xmlns="" xmlns:a16="http://schemas.microsoft.com/office/drawing/2014/main" val="2165372536"/>
                    </a:ext>
                  </a:extLst>
                </a:gridCol>
              </a:tblGrid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446888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01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0735079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02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02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9467674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03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03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2162992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04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04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96900417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05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05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7845332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06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06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8713041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07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07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779613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126444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…….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183165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FD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FD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4938070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FE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5055190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FF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FF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925531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085964" y="6090759"/>
            <a:ext cx="127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35836" y="5609977"/>
            <a:ext cx="127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Cache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7588225" y="288007"/>
            <a:ext cx="1089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0x97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622030" y="478537"/>
            <a:ext cx="1064895" cy="8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660255" y="288007"/>
            <a:ext cx="1969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1001 0</a:t>
            </a:r>
            <a:r>
              <a:rPr lang="en-US" sz="20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11</a:t>
            </a:r>
            <a:r>
              <a:rPr lang="en-US" sz="2000" b="1" dirty="0">
                <a:solidFill>
                  <a:srgbClr val="FFC000"/>
                </a:solidFill>
                <a:latin typeface="Cambria Math" panose="02040503050406030204" pitchFamily="18" charset="0"/>
              </a:rPr>
              <a:t>1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10726" y="23492"/>
            <a:ext cx="25787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Tag Bits </a:t>
            </a:r>
            <a:r>
              <a:rPr lang="en-US" sz="16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Set bits</a:t>
            </a:r>
            <a:r>
              <a:rPr lang="en-US" sz="1600" b="1" dirty="0">
                <a:solidFill>
                  <a:srgbClr val="FFC000"/>
                </a:solidFill>
                <a:latin typeface="Cambria Math" panose="02040503050406030204" pitchFamily="18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Offset bits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3	Cache Hit = 1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220121"/>
              </p:ext>
            </p:extLst>
          </p:nvPr>
        </p:nvGraphicFramePr>
        <p:xfrm>
          <a:off x="4409771" y="1990983"/>
          <a:ext cx="3939699" cy="3566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874">
                  <a:extLst>
                    <a:ext uri="{9D8B030D-6E8A-4147-A177-3AD203B41FA5}">
                      <a16:colId xmlns="" xmlns:a16="http://schemas.microsoft.com/office/drawing/2014/main" val="4284518099"/>
                    </a:ext>
                  </a:extLst>
                </a:gridCol>
                <a:gridCol w="484509">
                  <a:extLst>
                    <a:ext uri="{9D8B030D-6E8A-4147-A177-3AD203B41FA5}">
                      <a16:colId xmlns="" xmlns:a16="http://schemas.microsoft.com/office/drawing/2014/main" val="3030601287"/>
                    </a:ext>
                  </a:extLst>
                </a:gridCol>
                <a:gridCol w="645780">
                  <a:extLst>
                    <a:ext uri="{9D8B030D-6E8A-4147-A177-3AD203B41FA5}">
                      <a16:colId xmlns="" xmlns:a16="http://schemas.microsoft.com/office/drawing/2014/main" val="330335500"/>
                    </a:ext>
                  </a:extLst>
                </a:gridCol>
                <a:gridCol w="1091770">
                  <a:extLst>
                    <a:ext uri="{9D8B030D-6E8A-4147-A177-3AD203B41FA5}">
                      <a16:colId xmlns="" xmlns:a16="http://schemas.microsoft.com/office/drawing/2014/main" val="1200191126"/>
                    </a:ext>
                  </a:extLst>
                </a:gridCol>
                <a:gridCol w="572437">
                  <a:extLst>
                    <a:ext uri="{9D8B030D-6E8A-4147-A177-3AD203B41FA5}">
                      <a16:colId xmlns="" xmlns:a16="http://schemas.microsoft.com/office/drawing/2014/main" val="1827225863"/>
                    </a:ext>
                  </a:extLst>
                </a:gridCol>
                <a:gridCol w="510329">
                  <a:extLst>
                    <a:ext uri="{9D8B030D-6E8A-4147-A177-3AD203B41FA5}">
                      <a16:colId xmlns="" xmlns:a16="http://schemas.microsoft.com/office/drawing/2014/main" val="2625427107"/>
                    </a:ext>
                  </a:extLst>
                </a:gridCol>
              </a:tblGrid>
              <a:tr h="640136">
                <a:tc>
                  <a:txBody>
                    <a:bodyPr/>
                    <a:lstStyle/>
                    <a:p>
                      <a:pPr algn="r"/>
                      <a:endParaRPr lang="en-US" b="1" dirty="0" smtClean="0"/>
                    </a:p>
                    <a:p>
                      <a:pPr algn="l"/>
                      <a:r>
                        <a:rPr lang="en-US" b="1" dirty="0" smtClean="0"/>
                        <a:t>Sets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V</a:t>
                      </a:r>
                      <a:r>
                        <a:rPr lang="en-US" b="1" baseline="0" dirty="0" smtClean="0"/>
                        <a:t> bit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LRU bit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Tags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0381397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08416522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60513756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01583137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45779383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4556862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04032231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00011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01100617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10010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45103397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97781"/>
              </p:ext>
            </p:extLst>
          </p:nvPr>
        </p:nvGraphicFramePr>
        <p:xfrm>
          <a:off x="4409770" y="1990983"/>
          <a:ext cx="3939699" cy="3566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874">
                  <a:extLst>
                    <a:ext uri="{9D8B030D-6E8A-4147-A177-3AD203B41FA5}">
                      <a16:colId xmlns="" xmlns:a16="http://schemas.microsoft.com/office/drawing/2014/main" val="4284518099"/>
                    </a:ext>
                  </a:extLst>
                </a:gridCol>
                <a:gridCol w="484509">
                  <a:extLst>
                    <a:ext uri="{9D8B030D-6E8A-4147-A177-3AD203B41FA5}">
                      <a16:colId xmlns="" xmlns:a16="http://schemas.microsoft.com/office/drawing/2014/main" val="3030601287"/>
                    </a:ext>
                  </a:extLst>
                </a:gridCol>
                <a:gridCol w="645780">
                  <a:extLst>
                    <a:ext uri="{9D8B030D-6E8A-4147-A177-3AD203B41FA5}">
                      <a16:colId xmlns="" xmlns:a16="http://schemas.microsoft.com/office/drawing/2014/main" val="330335500"/>
                    </a:ext>
                  </a:extLst>
                </a:gridCol>
                <a:gridCol w="1091770">
                  <a:extLst>
                    <a:ext uri="{9D8B030D-6E8A-4147-A177-3AD203B41FA5}">
                      <a16:colId xmlns="" xmlns:a16="http://schemas.microsoft.com/office/drawing/2014/main" val="1200191126"/>
                    </a:ext>
                  </a:extLst>
                </a:gridCol>
                <a:gridCol w="572437">
                  <a:extLst>
                    <a:ext uri="{9D8B030D-6E8A-4147-A177-3AD203B41FA5}">
                      <a16:colId xmlns="" xmlns:a16="http://schemas.microsoft.com/office/drawing/2014/main" val="1827225863"/>
                    </a:ext>
                  </a:extLst>
                </a:gridCol>
                <a:gridCol w="510329">
                  <a:extLst>
                    <a:ext uri="{9D8B030D-6E8A-4147-A177-3AD203B41FA5}">
                      <a16:colId xmlns="" xmlns:a16="http://schemas.microsoft.com/office/drawing/2014/main" val="2625427107"/>
                    </a:ext>
                  </a:extLst>
                </a:gridCol>
              </a:tblGrid>
              <a:tr h="640136">
                <a:tc>
                  <a:txBody>
                    <a:bodyPr/>
                    <a:lstStyle/>
                    <a:p>
                      <a:pPr algn="r"/>
                      <a:endParaRPr lang="en-US" b="1" dirty="0" smtClean="0"/>
                    </a:p>
                    <a:p>
                      <a:pPr algn="l"/>
                      <a:r>
                        <a:rPr lang="en-US" b="1" dirty="0" smtClean="0"/>
                        <a:t>Sets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V</a:t>
                      </a:r>
                      <a:r>
                        <a:rPr lang="en-US" b="1" baseline="0" dirty="0" smtClean="0"/>
                        <a:t> bit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LRU bit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Tags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0381397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08416522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60513756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01583137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45779383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4556862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04032231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00011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01100617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10010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45103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73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17" grpId="0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622030" y="226452"/>
            <a:ext cx="9886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Convert to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binary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9754" y="1807906"/>
            <a:ext cx="2581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</a:t>
            </a:r>
            <a:r>
              <a:rPr lang="en-US" sz="1400" b="1" dirty="0" smtClean="0"/>
              <a:t> = </a:t>
            </a:r>
            <a:r>
              <a:rPr lang="en-US" sz="1400" b="1" dirty="0"/>
              <a:t>2</a:t>
            </a:r>
            <a:r>
              <a:rPr lang="en-US" sz="1400" b="1" dirty="0" smtClean="0"/>
              <a:t>B</a:t>
            </a:r>
          </a:p>
          <a:p>
            <a:r>
              <a:rPr lang="en-US" sz="1400" b="1" dirty="0" smtClean="0"/>
              <a:t>C = 16B</a:t>
            </a:r>
          </a:p>
          <a:p>
            <a:r>
              <a:rPr lang="en-US" sz="1400" b="1" dirty="0" smtClean="0"/>
              <a:t>N = 2 (2-way associative)</a:t>
            </a:r>
          </a:p>
          <a:p>
            <a:r>
              <a:rPr lang="en-US" sz="1400" b="1" dirty="0" smtClean="0"/>
              <a:t>Addresses are </a:t>
            </a:r>
            <a:r>
              <a:rPr lang="en-US" sz="1400" b="1" dirty="0"/>
              <a:t>8</a:t>
            </a:r>
            <a:r>
              <a:rPr lang="en-US" sz="1400" b="1" dirty="0" smtClean="0"/>
              <a:t> bits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9754" y="2832559"/>
                <a:ext cx="3837421" cy="3535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sz="1200" i="1" dirty="0" smtClean="0"/>
                  <a:t>B</a:t>
                </a:r>
                <a:r>
                  <a:rPr lang="en-US" sz="1200" dirty="0"/>
                  <a:t> = </a:t>
                </a:r>
                <a:r>
                  <a:rPr lang="en-US" sz="1200" i="1" dirty="0" smtClean="0"/>
                  <a:t>C</a:t>
                </a:r>
                <a:r>
                  <a:rPr lang="en-US" sz="1200" dirty="0" smtClean="0"/>
                  <a:t>/</a:t>
                </a:r>
                <a:r>
                  <a:rPr lang="en-US" sz="1200" i="1" dirty="0" smtClean="0"/>
                  <a:t>b = 16/2 = 8</a:t>
                </a:r>
                <a:endParaRPr lang="en-US" sz="1200" i="1" dirty="0"/>
              </a:p>
              <a:p>
                <a:r>
                  <a:rPr lang="en-US" sz="1200" dirty="0" smtClean="0"/>
                  <a:t>S = B/N = </a:t>
                </a:r>
                <a:r>
                  <a:rPr lang="en-US" sz="1200" dirty="0"/>
                  <a:t>8</a:t>
                </a:r>
                <a:r>
                  <a:rPr lang="en-US" sz="1200" dirty="0" smtClean="0"/>
                  <a:t>/2 = 4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𝑶𝒇𝒇𝒔𝒆𝒕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200" b="1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func>
                        </m:e>
                      </m:func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2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𝑺𝒆𝒕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200" b="1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func>
                        </m:e>
                      </m:func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2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𝑻𝒂𝒈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𝑨𝒅𝒅𝒓𝒆𝒔𝒔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𝑶𝒇𝒇𝒔𝒆𝒕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𝒔𝒆𝒕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1200" b="1" i="1" dirty="0" smtClean="0">
                  <a:latin typeface="Cambria Math" panose="02040503050406030204" pitchFamily="18" charset="0"/>
                </a:endParaRPr>
              </a:p>
              <a:p>
                <a:endParaRPr lang="en-US" sz="1200" b="1" i="1" dirty="0">
                  <a:latin typeface="Cambria Math" panose="02040503050406030204" pitchFamily="18" charset="0"/>
                </a:endParaRPr>
              </a:p>
              <a:p>
                <a:r>
                  <a:rPr lang="en-US" sz="1400" b="1" u="sng" dirty="0" smtClean="0"/>
                  <a:t>Processor Memory Access Sequence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 smtClean="0">
                    <a:latin typeface="Cambria Math" panose="02040503050406030204" pitchFamily="18" charset="0"/>
                  </a:rPr>
                  <a:t>0xFF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 smtClean="0">
                    <a:latin typeface="Cambria Math" panose="02040503050406030204" pitchFamily="18" charset="0"/>
                  </a:rPr>
                  <a:t>0x96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 smtClean="0">
                    <a:latin typeface="Cambria Math" panose="02040503050406030204" pitchFamily="18" charset="0"/>
                  </a:rPr>
                  <a:t>0x1E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 smtClean="0">
                    <a:latin typeface="Cambria Math" panose="02040503050406030204" pitchFamily="18" charset="0"/>
                  </a:rPr>
                  <a:t>0x97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0X07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54" y="2832559"/>
                <a:ext cx="3837421" cy="3535199"/>
              </a:xfrm>
              <a:prstGeom prst="rect">
                <a:avLst/>
              </a:prstGeom>
              <a:blipFill>
                <a:blip r:embed="rId2"/>
                <a:stretch>
                  <a:fillRect l="-1272" t="-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605616" y="1396651"/>
          <a:ext cx="2238375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="" xmlns:a16="http://schemas.microsoft.com/office/drawing/2014/main" val="1695656520"/>
                    </a:ext>
                  </a:extLst>
                </a:gridCol>
                <a:gridCol w="1209675">
                  <a:extLst>
                    <a:ext uri="{9D8B030D-6E8A-4147-A177-3AD203B41FA5}">
                      <a16:colId xmlns="" xmlns:a16="http://schemas.microsoft.com/office/drawing/2014/main" val="2165372536"/>
                    </a:ext>
                  </a:extLst>
                </a:gridCol>
              </a:tblGrid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446888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01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0735079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02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02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9467674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03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03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2162992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04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04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96900417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05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05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7845332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06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06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8713041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07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07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779613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126444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…….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183165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FD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FD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4938070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FE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5055190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FF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FF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925531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085964" y="6090759"/>
            <a:ext cx="127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35836" y="5609977"/>
            <a:ext cx="127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Cache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7588225" y="288007"/>
            <a:ext cx="1089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0x07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622030" y="478537"/>
            <a:ext cx="1064895" cy="8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660255" y="288007"/>
            <a:ext cx="1969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0000 0</a:t>
            </a:r>
            <a:r>
              <a:rPr lang="en-US" sz="20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11</a:t>
            </a:r>
            <a:r>
              <a:rPr lang="en-US" sz="2000" b="1" dirty="0">
                <a:solidFill>
                  <a:srgbClr val="FFC000"/>
                </a:solidFill>
                <a:latin typeface="Cambria Math" panose="02040503050406030204" pitchFamily="18" charset="0"/>
              </a:rPr>
              <a:t>1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10726" y="23492"/>
            <a:ext cx="25787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Tag Bits </a:t>
            </a:r>
            <a:r>
              <a:rPr lang="en-US" sz="16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Set bits</a:t>
            </a:r>
            <a:r>
              <a:rPr lang="en-US" sz="1600" b="1" dirty="0">
                <a:solidFill>
                  <a:srgbClr val="FFC000"/>
                </a:solidFill>
                <a:latin typeface="Cambria Math" panose="02040503050406030204" pitchFamily="18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Offset bits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</a:t>
            </a: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	Cache Hit = 1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403885"/>
              </p:ext>
            </p:extLst>
          </p:nvPr>
        </p:nvGraphicFramePr>
        <p:xfrm>
          <a:off x="4409771" y="2080949"/>
          <a:ext cx="3939699" cy="3566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874">
                  <a:extLst>
                    <a:ext uri="{9D8B030D-6E8A-4147-A177-3AD203B41FA5}">
                      <a16:colId xmlns="" xmlns:a16="http://schemas.microsoft.com/office/drawing/2014/main" val="4284518099"/>
                    </a:ext>
                  </a:extLst>
                </a:gridCol>
                <a:gridCol w="484509">
                  <a:extLst>
                    <a:ext uri="{9D8B030D-6E8A-4147-A177-3AD203B41FA5}">
                      <a16:colId xmlns="" xmlns:a16="http://schemas.microsoft.com/office/drawing/2014/main" val="3030601287"/>
                    </a:ext>
                  </a:extLst>
                </a:gridCol>
                <a:gridCol w="645780">
                  <a:extLst>
                    <a:ext uri="{9D8B030D-6E8A-4147-A177-3AD203B41FA5}">
                      <a16:colId xmlns="" xmlns:a16="http://schemas.microsoft.com/office/drawing/2014/main" val="330335500"/>
                    </a:ext>
                  </a:extLst>
                </a:gridCol>
                <a:gridCol w="1091770">
                  <a:extLst>
                    <a:ext uri="{9D8B030D-6E8A-4147-A177-3AD203B41FA5}">
                      <a16:colId xmlns="" xmlns:a16="http://schemas.microsoft.com/office/drawing/2014/main" val="1200191126"/>
                    </a:ext>
                  </a:extLst>
                </a:gridCol>
                <a:gridCol w="572437">
                  <a:extLst>
                    <a:ext uri="{9D8B030D-6E8A-4147-A177-3AD203B41FA5}">
                      <a16:colId xmlns="" xmlns:a16="http://schemas.microsoft.com/office/drawing/2014/main" val="1827225863"/>
                    </a:ext>
                  </a:extLst>
                </a:gridCol>
                <a:gridCol w="510329">
                  <a:extLst>
                    <a:ext uri="{9D8B030D-6E8A-4147-A177-3AD203B41FA5}">
                      <a16:colId xmlns="" xmlns:a16="http://schemas.microsoft.com/office/drawing/2014/main" val="2625427107"/>
                    </a:ext>
                  </a:extLst>
                </a:gridCol>
              </a:tblGrid>
              <a:tr h="640136">
                <a:tc>
                  <a:txBody>
                    <a:bodyPr/>
                    <a:lstStyle/>
                    <a:p>
                      <a:pPr algn="r"/>
                      <a:endParaRPr lang="en-US" b="1" dirty="0" smtClean="0"/>
                    </a:p>
                    <a:p>
                      <a:pPr algn="l"/>
                      <a:r>
                        <a:rPr lang="en-US" b="1" dirty="0" smtClean="0"/>
                        <a:t>Sets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V</a:t>
                      </a:r>
                      <a:r>
                        <a:rPr lang="en-US" b="1" baseline="0" dirty="0" smtClean="0"/>
                        <a:t> bit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LRU bit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Tags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0381397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08416522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60513756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01583137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45779383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4556862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04032231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00011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01100617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10010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4510339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480599"/>
              </p:ext>
            </p:extLst>
          </p:nvPr>
        </p:nvGraphicFramePr>
        <p:xfrm>
          <a:off x="4419866" y="2080949"/>
          <a:ext cx="3939699" cy="3566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874">
                  <a:extLst>
                    <a:ext uri="{9D8B030D-6E8A-4147-A177-3AD203B41FA5}">
                      <a16:colId xmlns="" xmlns:a16="http://schemas.microsoft.com/office/drawing/2014/main" val="4284518099"/>
                    </a:ext>
                  </a:extLst>
                </a:gridCol>
                <a:gridCol w="484509">
                  <a:extLst>
                    <a:ext uri="{9D8B030D-6E8A-4147-A177-3AD203B41FA5}">
                      <a16:colId xmlns="" xmlns:a16="http://schemas.microsoft.com/office/drawing/2014/main" val="3030601287"/>
                    </a:ext>
                  </a:extLst>
                </a:gridCol>
                <a:gridCol w="645780">
                  <a:extLst>
                    <a:ext uri="{9D8B030D-6E8A-4147-A177-3AD203B41FA5}">
                      <a16:colId xmlns="" xmlns:a16="http://schemas.microsoft.com/office/drawing/2014/main" val="330335500"/>
                    </a:ext>
                  </a:extLst>
                </a:gridCol>
                <a:gridCol w="1091770">
                  <a:extLst>
                    <a:ext uri="{9D8B030D-6E8A-4147-A177-3AD203B41FA5}">
                      <a16:colId xmlns="" xmlns:a16="http://schemas.microsoft.com/office/drawing/2014/main" val="1200191126"/>
                    </a:ext>
                  </a:extLst>
                </a:gridCol>
                <a:gridCol w="572437">
                  <a:extLst>
                    <a:ext uri="{9D8B030D-6E8A-4147-A177-3AD203B41FA5}">
                      <a16:colId xmlns="" xmlns:a16="http://schemas.microsoft.com/office/drawing/2014/main" val="1827225863"/>
                    </a:ext>
                  </a:extLst>
                </a:gridCol>
                <a:gridCol w="510329">
                  <a:extLst>
                    <a:ext uri="{9D8B030D-6E8A-4147-A177-3AD203B41FA5}">
                      <a16:colId xmlns="" xmlns:a16="http://schemas.microsoft.com/office/drawing/2014/main" val="2625427107"/>
                    </a:ext>
                  </a:extLst>
                </a:gridCol>
              </a:tblGrid>
              <a:tr h="640136">
                <a:tc>
                  <a:txBody>
                    <a:bodyPr/>
                    <a:lstStyle/>
                    <a:p>
                      <a:pPr algn="r"/>
                      <a:endParaRPr lang="en-US" b="1" dirty="0" smtClean="0"/>
                    </a:p>
                    <a:p>
                      <a:pPr algn="l"/>
                      <a:r>
                        <a:rPr lang="en-US" b="1" dirty="0" smtClean="0"/>
                        <a:t>Sets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V</a:t>
                      </a:r>
                      <a:r>
                        <a:rPr lang="en-US" b="1" baseline="0" dirty="0" smtClean="0"/>
                        <a:t> bit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LRU bit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Tags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0381397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08416522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60513756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01583137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45779383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4556862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04032231"/>
                  </a:ext>
                </a:extLst>
              </a:tr>
              <a:tr h="321503">
                <a:tc rowSpan="2"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00000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01100617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10010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45103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35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17" grpId="0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622030" y="226452"/>
            <a:ext cx="9886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Convert to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binary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571" y="242318"/>
            <a:ext cx="10058400" cy="1450757"/>
          </a:xfrm>
        </p:spPr>
        <p:txBody>
          <a:bodyPr/>
          <a:lstStyle/>
          <a:p>
            <a:r>
              <a:rPr lang="en-US" dirty="0" smtClean="0"/>
              <a:t>Example 03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9754" y="1807906"/>
            <a:ext cx="2581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 = 1</a:t>
            </a:r>
            <a:r>
              <a:rPr lang="en-US" sz="1400" b="1" dirty="0" smtClean="0"/>
              <a:t>B</a:t>
            </a:r>
            <a:endParaRPr lang="en-US" sz="1400" b="1" dirty="0"/>
          </a:p>
          <a:p>
            <a:r>
              <a:rPr lang="en-US" sz="1400" b="1" dirty="0"/>
              <a:t>Full Associative Cache</a:t>
            </a:r>
          </a:p>
          <a:p>
            <a:r>
              <a:rPr lang="en-US" sz="1400" b="1" dirty="0"/>
              <a:t>Single set with </a:t>
            </a:r>
            <a:r>
              <a:rPr lang="en-US" sz="1400" b="1" dirty="0" smtClean="0"/>
              <a:t>4-ways</a:t>
            </a:r>
          </a:p>
          <a:p>
            <a:r>
              <a:rPr lang="en-US" sz="1400" b="1" dirty="0" smtClean="0"/>
              <a:t>Address is 8bits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9754" y="2832559"/>
                <a:ext cx="3837421" cy="2923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sz="1400" i="1" dirty="0" smtClean="0"/>
                  <a:t>C = 1B * 4 (ways) = 4B</a:t>
                </a:r>
              </a:p>
              <a:p>
                <a:pPr marL="0" lvl="1"/>
                <a:r>
                  <a:rPr lang="en-US" sz="1400" i="1" dirty="0"/>
                  <a:t>B</a:t>
                </a:r>
                <a:r>
                  <a:rPr lang="en-US" sz="1400" dirty="0"/>
                  <a:t> = </a:t>
                </a:r>
                <a:r>
                  <a:rPr lang="en-US" sz="1400" i="1" dirty="0"/>
                  <a:t>C</a:t>
                </a:r>
                <a:r>
                  <a:rPr lang="en-US" sz="1400" dirty="0"/>
                  <a:t>/</a:t>
                </a:r>
                <a:r>
                  <a:rPr lang="en-US" sz="1400" i="1" dirty="0"/>
                  <a:t>b = </a:t>
                </a:r>
                <a:r>
                  <a:rPr lang="en-US" sz="1400" i="1" dirty="0" smtClean="0"/>
                  <a:t>4/1 </a:t>
                </a:r>
                <a:r>
                  <a:rPr lang="en-US" sz="1400" i="1" dirty="0"/>
                  <a:t>= 4</a:t>
                </a:r>
              </a:p>
              <a:p>
                <a:r>
                  <a:rPr lang="en-US" sz="1400" dirty="0"/>
                  <a:t>S = B/N = 4/4 =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𝑶𝒇𝒇𝒔𝒆𝒕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400" b="1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sz="1400" b="1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func>
                        </m:e>
                      </m:func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𝑺𝒆𝒕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400" b="1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sz="1400" b="1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func>
                        </m:e>
                      </m:func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𝑻𝒂𝒈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𝑨𝒅𝒅𝒓𝒆𝒔𝒔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𝑶𝒇𝒇𝒔𝒆𝒕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𝒃𝒊𝒕𝒔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𝒔𝒆𝒕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𝒃𝒊𝒕𝒔</m:t>
                      </m:r>
                    </m:oMath>
                  </m:oMathPara>
                </a14:m>
                <a:endParaRPr lang="en-US" sz="10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1000" b="1" i="1" dirty="0">
                  <a:latin typeface="Cambria Math" panose="02040503050406030204" pitchFamily="18" charset="0"/>
                </a:endParaRPr>
              </a:p>
              <a:p>
                <a:endParaRPr lang="en-US" sz="1400" b="1" i="1" dirty="0">
                  <a:latin typeface="Cambria Math" panose="02040503050406030204" pitchFamily="18" charset="0"/>
                </a:endParaRPr>
              </a:p>
              <a:p>
                <a:endParaRPr lang="en-US" sz="1200" b="1" i="1" dirty="0">
                  <a:latin typeface="Cambria Math" panose="02040503050406030204" pitchFamily="18" charset="0"/>
                </a:endParaRPr>
              </a:p>
              <a:p>
                <a:r>
                  <a:rPr lang="en-US" sz="1400" b="1" u="sng" dirty="0" smtClean="0"/>
                  <a:t>Processor Memory Access Sequence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0x06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54" y="2832559"/>
                <a:ext cx="3837421" cy="2923877"/>
              </a:xfrm>
              <a:prstGeom prst="rect">
                <a:avLst/>
              </a:prstGeom>
              <a:blipFill>
                <a:blip r:embed="rId2"/>
                <a:stretch>
                  <a:fillRect l="-1431" t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0085964" y="6090759"/>
            <a:ext cx="127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91254" y="4788258"/>
            <a:ext cx="127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Cache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7588225" y="288007"/>
            <a:ext cx="1089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0x06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622030" y="478537"/>
            <a:ext cx="1064895" cy="8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660255" y="288007"/>
            <a:ext cx="1969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0000 0110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10726" y="23492"/>
            <a:ext cx="25787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Tag Bits </a:t>
            </a:r>
            <a:r>
              <a:rPr lang="en-US" sz="1600" b="1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Set bits</a:t>
            </a:r>
            <a:r>
              <a:rPr lang="en-US" sz="1600" b="1" dirty="0">
                <a:solidFill>
                  <a:srgbClr val="FFC000"/>
                </a:solidFill>
                <a:latin typeface="Cambria Math" panose="02040503050406030204" pitchFamily="18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latin typeface="Cambria Math" panose="02040503050406030204" pitchFamily="18" charset="0"/>
              </a:rPr>
              <a:t>Offset bits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77275" y="6429178"/>
            <a:ext cx="3388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 Miss = 1	Cache Hit = 0 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8335"/>
              </p:ext>
            </p:extLst>
          </p:nvPr>
        </p:nvGraphicFramePr>
        <p:xfrm>
          <a:off x="3458306" y="2014814"/>
          <a:ext cx="5390129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716">
                  <a:extLst>
                    <a:ext uri="{9D8B030D-6E8A-4147-A177-3AD203B41FA5}">
                      <a16:colId xmlns="" xmlns:a16="http://schemas.microsoft.com/office/drawing/2014/main" val="4284518099"/>
                    </a:ext>
                  </a:extLst>
                </a:gridCol>
                <a:gridCol w="636269">
                  <a:extLst>
                    <a:ext uri="{9D8B030D-6E8A-4147-A177-3AD203B41FA5}">
                      <a16:colId xmlns="" xmlns:a16="http://schemas.microsoft.com/office/drawing/2014/main" val="3030601287"/>
                    </a:ext>
                  </a:extLst>
                </a:gridCol>
                <a:gridCol w="886691">
                  <a:extLst>
                    <a:ext uri="{9D8B030D-6E8A-4147-A177-3AD203B41FA5}">
                      <a16:colId xmlns="" xmlns:a16="http://schemas.microsoft.com/office/drawing/2014/main" val="330335500"/>
                    </a:ext>
                  </a:extLst>
                </a:gridCol>
                <a:gridCol w="1413163">
                  <a:extLst>
                    <a:ext uri="{9D8B030D-6E8A-4147-A177-3AD203B41FA5}">
                      <a16:colId xmlns="" xmlns:a16="http://schemas.microsoft.com/office/drawing/2014/main" val="1200191126"/>
                    </a:ext>
                  </a:extLst>
                </a:gridCol>
                <a:gridCol w="2004290">
                  <a:extLst>
                    <a:ext uri="{9D8B030D-6E8A-4147-A177-3AD203B41FA5}">
                      <a16:colId xmlns="" xmlns:a16="http://schemas.microsoft.com/office/drawing/2014/main" val="1827225863"/>
                    </a:ext>
                  </a:extLst>
                </a:gridCol>
              </a:tblGrid>
              <a:tr h="640136">
                <a:tc>
                  <a:txBody>
                    <a:bodyPr/>
                    <a:lstStyle/>
                    <a:p>
                      <a:pPr algn="r"/>
                      <a:endParaRPr lang="en-US" b="1" dirty="0" smtClean="0"/>
                    </a:p>
                    <a:p>
                      <a:pPr algn="l"/>
                      <a:r>
                        <a:rPr lang="en-US" b="1" dirty="0" smtClean="0"/>
                        <a:t>Set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V</a:t>
                      </a:r>
                      <a:r>
                        <a:rPr lang="en-US" b="1" baseline="0" dirty="0" smtClean="0"/>
                        <a:t> bit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LRU bit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Tags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Data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0381397"/>
                  </a:ext>
                </a:extLst>
              </a:tr>
              <a:tr h="321503">
                <a:tc rowSpan="4">
                  <a:txBody>
                    <a:bodyPr/>
                    <a:lstStyle/>
                    <a:p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0000 0110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08416522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60513756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01583137"/>
                  </a:ext>
                </a:extLst>
              </a:tr>
              <a:tr h="32150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4577938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70372"/>
              </p:ext>
            </p:extLst>
          </p:nvPr>
        </p:nvGraphicFramePr>
        <p:xfrm>
          <a:off x="9467860" y="1273132"/>
          <a:ext cx="2238375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="" xmlns:a16="http://schemas.microsoft.com/office/drawing/2014/main" val="1695656520"/>
                    </a:ext>
                  </a:extLst>
                </a:gridCol>
                <a:gridCol w="1209675">
                  <a:extLst>
                    <a:ext uri="{9D8B030D-6E8A-4147-A177-3AD203B41FA5}">
                      <a16:colId xmlns="" xmlns:a16="http://schemas.microsoft.com/office/drawing/2014/main" val="2165372536"/>
                    </a:ext>
                  </a:extLst>
                </a:gridCol>
              </a:tblGrid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446888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01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0735079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02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02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9467674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03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03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2162992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04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04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96900417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05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05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7845332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06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06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8713041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07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07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779613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1264448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…….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…….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183165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FD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FD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4938070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FE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5055190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FF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FF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9255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98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1252</TotalTime>
  <Words>2334</Words>
  <Application>Microsoft Office PowerPoint</Application>
  <PresentationFormat>Custom</PresentationFormat>
  <Paragraphs>1029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Retrospect</vt:lpstr>
      <vt:lpstr>Cache </vt:lpstr>
      <vt:lpstr>LRU bit</vt:lpstr>
      <vt:lpstr>LRU bit</vt:lpstr>
      <vt:lpstr>Example 02</vt:lpstr>
      <vt:lpstr>Example 02</vt:lpstr>
      <vt:lpstr>Example 02</vt:lpstr>
      <vt:lpstr>Example 02</vt:lpstr>
      <vt:lpstr>Example 02</vt:lpstr>
      <vt:lpstr>Example 03</vt:lpstr>
      <vt:lpstr>Example 03</vt:lpstr>
      <vt:lpstr>Example 03</vt:lpstr>
      <vt:lpstr>Example 03</vt:lpstr>
      <vt:lpstr>Example 03</vt:lpstr>
      <vt:lpstr>Example 03</vt:lpstr>
      <vt:lpstr>Types of Cache Misses</vt:lpstr>
      <vt:lpstr>Cache Parameters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</dc:title>
  <dc:creator>saroshshahid@gmail.com</dc:creator>
  <cp:lastModifiedBy>chilwan</cp:lastModifiedBy>
  <cp:revision>70</cp:revision>
  <dcterms:created xsi:type="dcterms:W3CDTF">2020-03-26T04:42:27Z</dcterms:created>
  <dcterms:modified xsi:type="dcterms:W3CDTF">2020-04-03T08:20:06Z</dcterms:modified>
</cp:coreProperties>
</file>