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299" r:id="rId3"/>
    <p:sldId id="301" r:id="rId4"/>
    <p:sldId id="302" r:id="rId5"/>
    <p:sldId id="304" r:id="rId6"/>
    <p:sldId id="303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2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9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8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3E18F-3CB7-46A0-8301-0008DA77D6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E1C207-5865-4CAC-89F6-E075B21F78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Compulsory Miss: </a:t>
            </a:r>
          </a:p>
          <a:p>
            <a:r>
              <a:rPr lang="en-US" dirty="0"/>
              <a:t>The first request to a cache block is called a compulsory miss, because the block must be read from memory regardless of the cache design. </a:t>
            </a:r>
          </a:p>
          <a:p>
            <a:r>
              <a:rPr lang="en-US" b="1" dirty="0">
                <a:solidFill>
                  <a:srgbClr val="0070C0"/>
                </a:solidFill>
              </a:rPr>
              <a:t>Capacity Miss:</a:t>
            </a:r>
            <a:endParaRPr lang="en-US" dirty="0"/>
          </a:p>
          <a:p>
            <a:r>
              <a:rPr lang="en-US" dirty="0"/>
              <a:t>Capacity misses occur when the cache is too small to hold all concurrently used data. </a:t>
            </a:r>
          </a:p>
          <a:p>
            <a:r>
              <a:rPr lang="en-US" b="1" dirty="0">
                <a:solidFill>
                  <a:srgbClr val="0070C0"/>
                </a:solidFill>
              </a:rPr>
              <a:t>Conflict Miss: </a:t>
            </a:r>
          </a:p>
          <a:p>
            <a:r>
              <a:rPr lang="en-US" dirty="0"/>
              <a:t>Conflict misses are caused when several addresses map to the same set and evict blocks that are still needed.</a:t>
            </a:r>
          </a:p>
        </p:txBody>
      </p:sp>
    </p:spTree>
    <p:extLst>
      <p:ext uri="{BB962C8B-B14F-4D97-AF65-F5344CB8AC3E}">
        <p14:creationId xmlns:p14="http://schemas.microsoft.com/office/powerpoint/2010/main" val="354558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508" lvl="1" indent="-342900">
              <a:buFont typeface="+mj-lt"/>
              <a:buAutoNum type="arabicPeriod"/>
            </a:pPr>
            <a:r>
              <a:rPr lang="en-US" dirty="0"/>
              <a:t>Increasing cache capacity can reduce conflict and capacity misses, but it does not affect compulsory misses. 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/>
              <a:t>Increasing block size could reduce compulsory misses (due to spatial locality). But as block size increases, the number of sets in a fixed-size cache decreases, increasing the probability of conflicts.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US" dirty="0"/>
              <a:t>An </a:t>
            </a:r>
            <a:r>
              <a:rPr lang="en-US" i="1" dirty="0"/>
              <a:t>N-way set associative</a:t>
            </a:r>
            <a:r>
              <a:rPr lang="en-US" dirty="0"/>
              <a:t> cache reduces conflicts by providing </a:t>
            </a:r>
            <a:r>
              <a:rPr lang="en-US" i="1" dirty="0"/>
              <a:t>N</a:t>
            </a:r>
            <a:r>
              <a:rPr lang="en-US" dirty="0"/>
              <a:t> blocks in each set where data mapping to that set might be found. Each memory address still maps to a specific set, but it can map to any one of the </a:t>
            </a:r>
            <a:r>
              <a:rPr lang="en-US" i="1" dirty="0"/>
              <a:t>N</a:t>
            </a:r>
            <a:r>
              <a:rPr lang="en-US" dirty="0"/>
              <a:t> blocks in the set. However, set associative caches are usually slower and somewhat more expensive to build</a:t>
            </a:r>
          </a:p>
          <a:p>
            <a:pPr marL="635508" lvl="1" indent="-342900">
              <a:buFont typeface="+mj-lt"/>
              <a:buAutoNum type="arabicPeriod"/>
            </a:pPr>
            <a:endParaRPr lang="en-US" b="1" dirty="0"/>
          </a:p>
          <a:p>
            <a:pPr marL="1184148" lvl="4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3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Write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to handle writes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Hit Policy</a:t>
            </a:r>
          </a:p>
          <a:p>
            <a:pPr marL="658368" lvl="3" indent="0">
              <a:buNone/>
            </a:pPr>
            <a:r>
              <a:rPr lang="en-US" dirty="0">
                <a:solidFill>
                  <a:schemeClr val="tx1"/>
                </a:solidFill>
              </a:rPr>
              <a:t>Two methods to handle writes if the data is already present in the cache.</a:t>
            </a:r>
          </a:p>
          <a:p>
            <a:pPr marL="1551460" lvl="6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Write Through</a:t>
            </a:r>
          </a:p>
          <a:p>
            <a:pPr marL="1551460" lvl="6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Write 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Miss Policy</a:t>
            </a:r>
          </a:p>
          <a:p>
            <a:pPr marL="658368" lvl="3" indent="0">
              <a:buNone/>
            </a:pPr>
            <a:r>
              <a:rPr lang="en-US" dirty="0">
                <a:solidFill>
                  <a:schemeClr val="tx1"/>
                </a:solidFill>
              </a:rPr>
              <a:t>Two methods to handle writes if the data is not present in the cache.</a:t>
            </a:r>
          </a:p>
          <a:p>
            <a:pPr marL="1551460" lvl="6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Write Allocate</a:t>
            </a:r>
          </a:p>
          <a:p>
            <a:pPr marL="1551460" lvl="6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Write Around</a:t>
            </a:r>
          </a:p>
          <a:p>
            <a:pPr marL="658368" lvl="3" indent="0"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Update cache as well as memory</a:t>
            </a:r>
          </a:p>
          <a:p>
            <a:pPr marL="292608" lvl="1" indent="0">
              <a:buNone/>
            </a:pPr>
            <a:r>
              <a:rPr lang="en-US" sz="1400" b="1" i="1" dirty="0"/>
              <a:t>Advantage:</a:t>
            </a:r>
            <a:br>
              <a:rPr lang="en-US" sz="1600" dirty="0"/>
            </a:br>
            <a:r>
              <a:rPr lang="en-US" sz="1400" dirty="0"/>
              <a:t> - read miss never results in writes to main memory</a:t>
            </a:r>
            <a:br>
              <a:rPr lang="en-US" sz="1600" dirty="0"/>
            </a:br>
            <a:r>
              <a:rPr lang="en-US" sz="1400" dirty="0"/>
              <a:t> - easy to implement</a:t>
            </a:r>
            <a:br>
              <a:rPr lang="en-US" sz="1600" dirty="0"/>
            </a:br>
            <a:r>
              <a:rPr lang="en-US" sz="1400" dirty="0"/>
              <a:t> - main memory always has the most current copy of the data (consistent)</a:t>
            </a:r>
            <a:br>
              <a:rPr lang="en-US" sz="1600" dirty="0"/>
            </a:br>
            <a:r>
              <a:rPr lang="en-US" sz="1400" b="1" i="1" dirty="0"/>
              <a:t>Disadvantage:</a:t>
            </a:r>
            <a:br>
              <a:rPr lang="en-US" sz="1600" dirty="0"/>
            </a:br>
            <a:r>
              <a:rPr lang="en-US" sz="1400" dirty="0"/>
              <a:t> - write is slower </a:t>
            </a:r>
            <a:br>
              <a:rPr lang="en-US" sz="1600" dirty="0"/>
            </a:br>
            <a:r>
              <a:rPr lang="en-US" sz="1400" dirty="0"/>
              <a:t> - every write needs a main memory access</a:t>
            </a:r>
          </a:p>
          <a:p>
            <a:pPr marL="292608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Example: Set bits = 3; Tag bits = 5; Offset bits =0; Address bits =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59194"/>
              </p:ext>
            </p:extLst>
          </p:nvPr>
        </p:nvGraphicFramePr>
        <p:xfrm>
          <a:off x="4165600" y="4478866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73789"/>
              </p:ext>
            </p:extLst>
          </p:nvPr>
        </p:nvGraphicFramePr>
        <p:xfrm>
          <a:off x="8615679" y="4113106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77879"/>
              </p:ext>
            </p:extLst>
          </p:nvPr>
        </p:nvGraphicFramePr>
        <p:xfrm>
          <a:off x="411941" y="4707466"/>
          <a:ext cx="17308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95">
                  <a:extLst>
                    <a:ext uri="{9D8B030D-6E8A-4147-A177-3AD203B41FA5}">
                      <a16:colId xmlns:a16="http://schemas.microsoft.com/office/drawing/2014/main" val="1382876023"/>
                    </a:ext>
                  </a:extLst>
                </a:gridCol>
              </a:tblGrid>
              <a:tr h="351328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66635"/>
                  </a:ext>
                </a:extLst>
              </a:tr>
              <a:tr h="3513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MOV [A4], 68</a:t>
                      </a:r>
                    </a:p>
                    <a:p>
                      <a:r>
                        <a:rPr lang="en-US" dirty="0"/>
                        <a:t>MOV AL, [0C]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49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142836" y="5210386"/>
            <a:ext cx="202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409" y="4936004"/>
            <a:ext cx="6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30255" y="6391564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Update both cache and memory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49822"/>
              </p:ext>
            </p:extLst>
          </p:nvPr>
        </p:nvGraphicFramePr>
        <p:xfrm>
          <a:off x="4165600" y="4468859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54912"/>
              </p:ext>
            </p:extLst>
          </p:nvPr>
        </p:nvGraphicFramePr>
        <p:xfrm>
          <a:off x="8615679" y="4113106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68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9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Update cache as well as memory</a:t>
            </a:r>
          </a:p>
          <a:p>
            <a:pPr marL="292608" lvl="1" indent="0">
              <a:buNone/>
            </a:pPr>
            <a:r>
              <a:rPr lang="en-US" sz="1400" b="1" i="1" dirty="0"/>
              <a:t>Advantage:</a:t>
            </a:r>
            <a:br>
              <a:rPr lang="en-US" sz="1600" dirty="0"/>
            </a:br>
            <a:r>
              <a:rPr lang="en-US" sz="1400" dirty="0"/>
              <a:t> - </a:t>
            </a:r>
            <a:r>
              <a:rPr lang="en-US" sz="1400" b="1" dirty="0">
                <a:solidFill>
                  <a:srgbClr val="FF0000"/>
                </a:solidFill>
              </a:rPr>
              <a:t>read miss never results in writes to main memory</a:t>
            </a:r>
            <a:br>
              <a:rPr lang="en-US" sz="1600" dirty="0"/>
            </a:br>
            <a:r>
              <a:rPr lang="en-US" sz="1400" dirty="0"/>
              <a:t> - easy to implement</a:t>
            </a:r>
            <a:br>
              <a:rPr lang="en-US" sz="1600" dirty="0"/>
            </a:br>
            <a:r>
              <a:rPr lang="en-US" sz="1400" dirty="0"/>
              <a:t> - </a:t>
            </a:r>
            <a:r>
              <a:rPr lang="en-US" sz="1400" b="1" dirty="0">
                <a:solidFill>
                  <a:srgbClr val="FF0000"/>
                </a:solidFill>
              </a:rPr>
              <a:t>main memory always has the most current copy of the data (consistent)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400" b="1" i="1" dirty="0"/>
              <a:t>Disadvantage:</a:t>
            </a:r>
            <a:br>
              <a:rPr lang="en-US" sz="1600" dirty="0"/>
            </a:br>
            <a:r>
              <a:rPr lang="en-US" sz="1400" dirty="0"/>
              <a:t> - write is slower </a:t>
            </a:r>
            <a:br>
              <a:rPr lang="en-US" sz="1600" dirty="0"/>
            </a:br>
            <a:r>
              <a:rPr lang="en-US" sz="1400" dirty="0"/>
              <a:t> - every write needs a main memory access</a:t>
            </a:r>
          </a:p>
          <a:p>
            <a:pPr marL="292608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Example: Set bits = 3; Tag bits = 5; Offset bits =0; Address bits =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943022"/>
              </p:ext>
            </p:extLst>
          </p:nvPr>
        </p:nvGraphicFramePr>
        <p:xfrm>
          <a:off x="4165600" y="4478866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15679" y="4113106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83545"/>
              </p:ext>
            </p:extLst>
          </p:nvPr>
        </p:nvGraphicFramePr>
        <p:xfrm>
          <a:off x="411941" y="4707466"/>
          <a:ext cx="17308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95">
                  <a:extLst>
                    <a:ext uri="{9D8B030D-6E8A-4147-A177-3AD203B41FA5}">
                      <a16:colId xmlns:a16="http://schemas.microsoft.com/office/drawing/2014/main" val="1382876023"/>
                    </a:ext>
                  </a:extLst>
                </a:gridCol>
              </a:tblGrid>
              <a:tr h="351328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66635"/>
                  </a:ext>
                </a:extLst>
              </a:tr>
              <a:tr h="3513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 [A4], 68</a:t>
                      </a:r>
                    </a:p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MOV AL, [0C]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49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89976"/>
              </p:ext>
            </p:extLst>
          </p:nvPr>
        </p:nvGraphicFramePr>
        <p:xfrm>
          <a:off x="4174834" y="4478866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48204"/>
              </p:ext>
            </p:extLst>
          </p:nvPr>
        </p:nvGraphicFramePr>
        <p:xfrm>
          <a:off x="8624913" y="4113106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110508" y="5533551"/>
            <a:ext cx="202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5081" y="5259169"/>
            <a:ext cx="6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</a:t>
            </a:r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58668"/>
              </p:ext>
            </p:extLst>
          </p:nvPr>
        </p:nvGraphicFramePr>
        <p:xfrm>
          <a:off x="4184068" y="4478866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Update cache only. Update memory only in case of data eviction and a dirty bit is used. </a:t>
            </a:r>
            <a:r>
              <a:rPr lang="en-US" sz="1400" dirty="0"/>
              <a:t> </a:t>
            </a:r>
            <a:r>
              <a:rPr lang="en-US" sz="1600" dirty="0"/>
              <a:t>This status bit indicates whether the block is dirty (modified while in the cache) or clean (not modified). If it is clean the block is not written on a miss.</a:t>
            </a: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Advantage:</a:t>
            </a:r>
            <a:br>
              <a:rPr lang="en-US" sz="1600" dirty="0"/>
            </a:br>
            <a:r>
              <a:rPr lang="en-US" sz="1400" dirty="0"/>
              <a:t> - writes occur at the speed of the cache memory</a:t>
            </a:r>
            <a:br>
              <a:rPr lang="en-US" sz="1600" dirty="0"/>
            </a:br>
            <a:r>
              <a:rPr lang="en-US" sz="1400" dirty="0"/>
              <a:t> - multiple writes within a block require only one write to main memory</a:t>
            </a:r>
            <a:br>
              <a:rPr lang="en-US" sz="1600" dirty="0"/>
            </a:br>
            <a:r>
              <a:rPr lang="en-US" sz="1400" dirty="0"/>
              <a:t> - as a result uses less memory bandwidth</a:t>
            </a:r>
            <a:br>
              <a:rPr lang="en-US" sz="1600" dirty="0"/>
            </a:br>
            <a:r>
              <a:rPr lang="en-US" sz="1400" b="1" i="1" dirty="0"/>
              <a:t>Disadvantage:</a:t>
            </a:r>
            <a:br>
              <a:rPr lang="en-US" sz="1600" dirty="0"/>
            </a:br>
            <a:r>
              <a:rPr lang="en-US" sz="1400" dirty="0"/>
              <a:t>  - harder to implement</a:t>
            </a:r>
            <a:br>
              <a:rPr lang="en-US" sz="1600" dirty="0"/>
            </a:br>
            <a:r>
              <a:rPr lang="en-US" sz="1400" dirty="0"/>
              <a:t>  - main memory is not always consistent with cache</a:t>
            </a:r>
            <a:br>
              <a:rPr lang="en-US" sz="1600" dirty="0"/>
            </a:br>
            <a:r>
              <a:rPr lang="en-US" sz="1400" dirty="0"/>
              <a:t>  - reads that result in replacement may cause writes of dirty blocks to main memory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2330"/>
              </p:ext>
            </p:extLst>
          </p:nvPr>
        </p:nvGraphicFramePr>
        <p:xfrm>
          <a:off x="8569497" y="4270124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37411"/>
              </p:ext>
            </p:extLst>
          </p:nvPr>
        </p:nvGraphicFramePr>
        <p:xfrm>
          <a:off x="365759" y="4864484"/>
          <a:ext cx="17308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95">
                  <a:extLst>
                    <a:ext uri="{9D8B030D-6E8A-4147-A177-3AD203B41FA5}">
                      <a16:colId xmlns:a16="http://schemas.microsoft.com/office/drawing/2014/main" val="1382876023"/>
                    </a:ext>
                  </a:extLst>
                </a:gridCol>
              </a:tblGrid>
              <a:tr h="351328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66635"/>
                  </a:ext>
                </a:extLst>
              </a:tr>
              <a:tr h="3513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MOV [A4], 68</a:t>
                      </a:r>
                    </a:p>
                    <a:p>
                      <a:r>
                        <a:rPr lang="en-US" dirty="0"/>
                        <a:t>MOV AL, [0C]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49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096654" y="5367404"/>
            <a:ext cx="202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1227" y="5093022"/>
            <a:ext cx="6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09604"/>
              </p:ext>
            </p:extLst>
          </p:nvPr>
        </p:nvGraphicFramePr>
        <p:xfrm>
          <a:off x="4119419" y="4498724"/>
          <a:ext cx="3445165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2142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663240">
                  <a:extLst>
                    <a:ext uri="{9D8B030D-6E8A-4147-A177-3AD203B41FA5}">
                      <a16:colId xmlns:a16="http://schemas.microsoft.com/office/drawing/2014/main" val="2673251631"/>
                    </a:ext>
                  </a:extLst>
                </a:gridCol>
                <a:gridCol w="1478633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701150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Dirty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56181" y="6372014"/>
            <a:ext cx="39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Update only cache and set dirty bit to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01745"/>
              </p:ext>
            </p:extLst>
          </p:nvPr>
        </p:nvGraphicFramePr>
        <p:xfrm>
          <a:off x="4119416" y="4498724"/>
          <a:ext cx="3445165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2142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663240">
                  <a:extLst>
                    <a:ext uri="{9D8B030D-6E8A-4147-A177-3AD203B41FA5}">
                      <a16:colId xmlns:a16="http://schemas.microsoft.com/office/drawing/2014/main" val="2673251631"/>
                    </a:ext>
                  </a:extLst>
                </a:gridCol>
                <a:gridCol w="1478633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701150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Dirty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7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Update cache only. Update memory only in case of data eviction and a dirty bit is used. </a:t>
            </a:r>
            <a:r>
              <a:rPr lang="en-US" sz="1400" dirty="0"/>
              <a:t> </a:t>
            </a:r>
            <a:r>
              <a:rPr lang="en-US" sz="1600" dirty="0"/>
              <a:t>This status bit indicates whether the block is dirty (modified while in the cache) or clean (not modified). If it is clean the block is not written on a miss.</a:t>
            </a: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Advantage:</a:t>
            </a:r>
            <a:br>
              <a:rPr lang="en-US" sz="1600" dirty="0"/>
            </a:br>
            <a:r>
              <a:rPr lang="en-US" sz="1400" dirty="0"/>
              <a:t> - writes occur at the speed of the cache memory</a:t>
            </a:r>
            <a:br>
              <a:rPr lang="en-US" sz="1600" dirty="0"/>
            </a:br>
            <a:r>
              <a:rPr lang="en-US" sz="1400" dirty="0"/>
              <a:t> - multiple writes within a block require only one write to main memory</a:t>
            </a:r>
            <a:br>
              <a:rPr lang="en-US" sz="1600" dirty="0"/>
            </a:br>
            <a:r>
              <a:rPr lang="en-US" sz="1400" dirty="0"/>
              <a:t> - as a result uses less memory bandwidth</a:t>
            </a:r>
            <a:br>
              <a:rPr lang="en-US" sz="1600" dirty="0"/>
            </a:br>
            <a:r>
              <a:rPr lang="en-US" sz="1400" b="1" i="1" dirty="0"/>
              <a:t>Disadvantage:</a:t>
            </a:r>
            <a:br>
              <a:rPr lang="en-US" sz="1600" dirty="0"/>
            </a:br>
            <a:r>
              <a:rPr lang="en-US" sz="1400" dirty="0"/>
              <a:t>  - harder to implement</a:t>
            </a:r>
            <a:br>
              <a:rPr lang="en-US" sz="1600" dirty="0"/>
            </a:br>
            <a:r>
              <a:rPr lang="en-US" sz="1400" dirty="0"/>
              <a:t>  </a:t>
            </a:r>
            <a:r>
              <a:rPr lang="en-US" sz="1400" b="1" dirty="0">
                <a:solidFill>
                  <a:srgbClr val="FF0000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main memory is not always consistent with cache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  - reads that result in replacement may cause writes of dirty blocks to main memory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69497" y="4270124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57611"/>
              </p:ext>
            </p:extLst>
          </p:nvPr>
        </p:nvGraphicFramePr>
        <p:xfrm>
          <a:off x="365759" y="4864484"/>
          <a:ext cx="173089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95">
                  <a:extLst>
                    <a:ext uri="{9D8B030D-6E8A-4147-A177-3AD203B41FA5}">
                      <a16:colId xmlns:a16="http://schemas.microsoft.com/office/drawing/2014/main" val="1382876023"/>
                    </a:ext>
                  </a:extLst>
                </a:gridCol>
              </a:tblGrid>
              <a:tr h="351328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66635"/>
                  </a:ext>
                </a:extLst>
              </a:tr>
              <a:tr h="3513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 [A4], 68</a:t>
                      </a:r>
                    </a:p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MOV AL, [0C]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49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161767" y="5644494"/>
            <a:ext cx="983443" cy="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94758" y="5331137"/>
            <a:ext cx="6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38024"/>
              </p:ext>
            </p:extLst>
          </p:nvPr>
        </p:nvGraphicFramePr>
        <p:xfrm>
          <a:off x="3145210" y="4498724"/>
          <a:ext cx="3445165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2142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663240">
                  <a:extLst>
                    <a:ext uri="{9D8B030D-6E8A-4147-A177-3AD203B41FA5}">
                      <a16:colId xmlns:a16="http://schemas.microsoft.com/office/drawing/2014/main" val="2673251631"/>
                    </a:ext>
                  </a:extLst>
                </a:gridCol>
                <a:gridCol w="1478633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701150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Dirty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3722255" y="5523345"/>
            <a:ext cx="341745" cy="345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7049" y="6430740"/>
            <a:ext cx="5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 dirty bit is 1, before eviction update the memory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92567" y="5251927"/>
            <a:ext cx="18853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5558" y="4938570"/>
            <a:ext cx="1652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the memory</a:t>
            </a:r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62116"/>
              </p:ext>
            </p:extLst>
          </p:nvPr>
        </p:nvGraphicFramePr>
        <p:xfrm>
          <a:off x="8586352" y="4277666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6590375" y="5763491"/>
            <a:ext cx="1979122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09062" y="5760147"/>
            <a:ext cx="165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Place [0C] in cache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24979"/>
              </p:ext>
            </p:extLst>
          </p:nvPr>
        </p:nvGraphicFramePr>
        <p:xfrm>
          <a:off x="3143018" y="4494550"/>
          <a:ext cx="3445165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2142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663240">
                  <a:extLst>
                    <a:ext uri="{9D8B030D-6E8A-4147-A177-3AD203B41FA5}">
                      <a16:colId xmlns:a16="http://schemas.microsoft.com/office/drawing/2014/main" val="2673251631"/>
                    </a:ext>
                  </a:extLst>
                </a:gridCol>
                <a:gridCol w="1478633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701150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Dirty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Allocate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Bring data in the cache</a:t>
            </a:r>
          </a:p>
          <a:p>
            <a:pPr marL="292608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Example: Set bits = 3; Tag bits = 5; Offset bits =0; Address bits =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13800"/>
              </p:ext>
            </p:extLst>
          </p:nvPr>
        </p:nvGraphicFramePr>
        <p:xfrm>
          <a:off x="3167148" y="4478866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94966"/>
              </p:ext>
            </p:extLst>
          </p:nvPr>
        </p:nvGraphicFramePr>
        <p:xfrm>
          <a:off x="8615679" y="4113106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86659"/>
              </p:ext>
            </p:extLst>
          </p:nvPr>
        </p:nvGraphicFramePr>
        <p:xfrm>
          <a:off x="411941" y="4707466"/>
          <a:ext cx="173089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95">
                  <a:extLst>
                    <a:ext uri="{9D8B030D-6E8A-4147-A177-3AD203B41FA5}">
                      <a16:colId xmlns:a16="http://schemas.microsoft.com/office/drawing/2014/main" val="1382876023"/>
                    </a:ext>
                  </a:extLst>
                </a:gridCol>
              </a:tblGrid>
              <a:tr h="351328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66635"/>
                  </a:ext>
                </a:extLst>
              </a:tr>
              <a:tr h="35132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MOV [0C], 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49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142836" y="5210386"/>
            <a:ext cx="979055" cy="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2021" y="4936004"/>
            <a:ext cx="6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2312" y="5033925"/>
            <a:ext cx="2126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data in cache </a:t>
            </a:r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42791" y="5347855"/>
            <a:ext cx="1972888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8153"/>
              </p:ext>
            </p:extLst>
          </p:nvPr>
        </p:nvGraphicFramePr>
        <p:xfrm>
          <a:off x="3159759" y="4478866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78260"/>
              </p:ext>
            </p:extLst>
          </p:nvPr>
        </p:nvGraphicFramePr>
        <p:xfrm>
          <a:off x="8617987" y="4121265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7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Also called Write No-Allocate</a:t>
            </a:r>
          </a:p>
          <a:p>
            <a:pPr marL="292608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Update data block in memory</a:t>
            </a:r>
          </a:p>
          <a:p>
            <a:pPr marL="292608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Example: Set bits = 3; Tag bits = 5; Offset bits =0; Address bits =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67148" y="4478866"/>
          <a:ext cx="3445164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673">
                  <a:extLst>
                    <a:ext uri="{9D8B030D-6E8A-4147-A177-3AD203B41FA5}">
                      <a16:colId xmlns:a16="http://schemas.microsoft.com/office/drawing/2014/main" val="3802157089"/>
                    </a:ext>
                  </a:extLst>
                </a:gridCol>
                <a:gridCol w="1865840">
                  <a:extLst>
                    <a:ext uri="{9D8B030D-6E8A-4147-A177-3AD203B41FA5}">
                      <a16:colId xmlns:a16="http://schemas.microsoft.com/office/drawing/2014/main" val="119566548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130184446"/>
                    </a:ext>
                  </a:extLst>
                </a:gridCol>
              </a:tblGrid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004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2944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68037"/>
                  </a:ext>
                </a:extLst>
              </a:tr>
              <a:tr h="289663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156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15679" y="4113106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1941" y="4707466"/>
          <a:ext cx="173089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95">
                  <a:extLst>
                    <a:ext uri="{9D8B030D-6E8A-4147-A177-3AD203B41FA5}">
                      <a16:colId xmlns:a16="http://schemas.microsoft.com/office/drawing/2014/main" val="1382876023"/>
                    </a:ext>
                  </a:extLst>
                </a:gridCol>
              </a:tblGrid>
              <a:tr h="351328">
                <a:tc>
                  <a:txBody>
                    <a:bodyPr/>
                    <a:lstStyle/>
                    <a:p>
                      <a:r>
                        <a:rPr lang="en-US" dirty="0"/>
                        <a:t>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66635"/>
                  </a:ext>
                </a:extLst>
              </a:tr>
              <a:tr h="35132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MOV [0C], 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3349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142836" y="5210386"/>
            <a:ext cx="979055" cy="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2021" y="4936004"/>
            <a:ext cx="68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2312" y="4869472"/>
            <a:ext cx="2126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memory</a:t>
            </a:r>
          </a:p>
          <a:p>
            <a:r>
              <a:rPr lang="en-US" sz="1600" dirty="0"/>
              <a:t>Don’t bring data in cache</a:t>
            </a:r>
          </a:p>
          <a:p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9440"/>
              </p:ext>
            </p:extLst>
          </p:nvPr>
        </p:nvGraphicFramePr>
        <p:xfrm>
          <a:off x="8617987" y="4121265"/>
          <a:ext cx="322534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2670">
                  <a:extLst>
                    <a:ext uri="{9D8B030D-6E8A-4147-A177-3AD203B41FA5}">
                      <a16:colId xmlns:a16="http://schemas.microsoft.com/office/drawing/2014/main" val="154310909"/>
                    </a:ext>
                  </a:extLst>
                </a:gridCol>
                <a:gridCol w="1612670">
                  <a:extLst>
                    <a:ext uri="{9D8B030D-6E8A-4147-A177-3AD203B41FA5}">
                      <a16:colId xmlns:a16="http://schemas.microsoft.com/office/drawing/2014/main" val="1365862170"/>
                    </a:ext>
                  </a:extLst>
                </a:gridCol>
              </a:tblGrid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32194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77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81980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79429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1065"/>
                  </a:ext>
                </a:extLst>
              </a:tr>
              <a:tr h="282364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0938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612312" y="5192637"/>
            <a:ext cx="2003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1449</TotalTime>
  <Words>1068</Words>
  <Application>Microsoft Office PowerPoint</Application>
  <PresentationFormat>Widescreen</PresentationFormat>
  <Paragraphs>276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Types of Cache Misses</vt:lpstr>
      <vt:lpstr>Cache Parameters</vt:lpstr>
      <vt:lpstr>Cache Write Policies</vt:lpstr>
      <vt:lpstr>Write Through</vt:lpstr>
      <vt:lpstr>Write Through</vt:lpstr>
      <vt:lpstr>Write Back</vt:lpstr>
      <vt:lpstr>Write Back</vt:lpstr>
      <vt:lpstr>Write Allocate</vt:lpstr>
      <vt:lpstr>Write Around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saroshshahid@gmail.com</dc:creator>
  <cp:lastModifiedBy>Muhammad Umar Waseem</cp:lastModifiedBy>
  <cp:revision>85</cp:revision>
  <dcterms:created xsi:type="dcterms:W3CDTF">2020-03-26T04:42:27Z</dcterms:created>
  <dcterms:modified xsi:type="dcterms:W3CDTF">2022-06-26T16:40:31Z</dcterms:modified>
</cp:coreProperties>
</file>