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  <p:sldMasterId id="2147483743" r:id="rId2"/>
    <p:sldMasterId id="2147483755" r:id="rId3"/>
    <p:sldMasterId id="2147483773" r:id="rId4"/>
  </p:sldMasterIdLst>
  <p:notesMasterIdLst>
    <p:notesMasterId r:id="rId45"/>
  </p:notesMasterIdLst>
  <p:handoutMasterIdLst>
    <p:handoutMasterId r:id="rId46"/>
  </p:handoutMasterIdLst>
  <p:sldIdLst>
    <p:sldId id="256" r:id="rId5"/>
    <p:sldId id="32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38" r:id="rId29"/>
    <p:sldId id="330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1" r:id="rId38"/>
    <p:sldId id="332" r:id="rId39"/>
    <p:sldId id="333" r:id="rId40"/>
    <p:sldId id="334" r:id="rId41"/>
    <p:sldId id="335" r:id="rId42"/>
    <p:sldId id="336" r:id="rId43"/>
    <p:sldId id="33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0995" autoAdjust="0"/>
  </p:normalViewPr>
  <p:slideViewPr>
    <p:cSldViewPr>
      <p:cViewPr varScale="1">
        <p:scale>
          <a:sx n="70" d="100"/>
          <a:sy n="70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416CD8B-7D6F-4462-B487-774C6DA4A143}" type="datetimeFigureOut">
              <a:rPr lang="en-US"/>
              <a:pPr>
                <a:defRPr/>
              </a:pPr>
              <a:t>14-Apr-20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4D926-2C53-4B17-A27E-83571CC29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2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246E035-43A2-4278-BE3D-937361F6B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A911CC-F111-45B9-B3C6-050A239FEDD0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242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E444394-F05E-480B-A616-6D22D1C6C970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Violating FDs: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All FDs violate except StdSSN, OfferNo -&gt; EnrGrade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StdSSN: part of a key (not the entire key)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OfferNo: part of a key (not the entire key)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Splitting: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Place each FD group in a separate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UnivTable1: StdSSN group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UnivTable2: OfferNo group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UnivTable3: StdSSN, OfferNo group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No violations among new tables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CourseNo -&gt; CrsDesc (CourseNo is not part of a key)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This FD violates 3NF, not 2NF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Splitting process: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Recover original table with natural join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Not lose any FDs: all FDs are derivable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Books on normalization theory explain criteria: theory not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313202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03CCDE-706E-4FC5-AAB6-80FB7517B0E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Second part of combined 2NF/3NF definition: nothing but the key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B depends on Key A, C depends</a:t>
            </a:r>
            <a:r>
              <a:rPr lang="en-US" altLang="en-US" baseline="0" dirty="0" smtClean="0"/>
              <a:t> in B (non key) then C depends on A. C can be null in B</a:t>
            </a:r>
            <a:r>
              <a:rPr lang="en-US" altLang="en-US" baseline="0" dirty="0" smtClean="0">
                <a:sym typeface="Wingdings" panose="05000000000000000000" pitchFamily="2" charset="2"/>
              </a:rPr>
              <a:t>C then A cannot be determine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Violation: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Non key determines a non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If FDs for a table contain such an FD, split the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Alternative formulation: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No transitive FDs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Law of transitivity: A &lt; B, B &lt; C then A &lt; C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Transitivity applies to FDs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Not the preferred definition of 3NF: should not write down transitively derived FDs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Simple synthesis procedure for BCNF</a:t>
            </a:r>
          </a:p>
        </p:txBody>
      </p:sp>
    </p:spTree>
    <p:extLst>
      <p:ext uri="{BB962C8B-B14F-4D97-AF65-F5344CB8AC3E}">
        <p14:creationId xmlns:p14="http://schemas.microsoft.com/office/powerpoint/2010/main" val="3786153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54ABF0-741E-4EAE-AA7D-89BCCB4E1E0E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Violating FDs: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CourseNo is non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Alternatively, OfferNo -&gt; CrsDesc is a transitively derived FD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Splitting UnivTable2: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Arrange by LHS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UnivTable2-2: CourseNo is the PK</a:t>
            </a:r>
          </a:p>
        </p:txBody>
      </p:sp>
    </p:spTree>
    <p:extLst>
      <p:ext uri="{BB962C8B-B14F-4D97-AF65-F5344CB8AC3E}">
        <p14:creationId xmlns:p14="http://schemas.microsoft.com/office/powerpoint/2010/main" val="1034087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30DF32C9-52A5-441A-BACB-9CC2A05A3F9D}" type="slidenum">
              <a:rPr lang="en-US" sz="1200">
                <a:latin typeface="+mn-lt"/>
              </a:rPr>
              <a:pPr algn="r">
                <a:defRPr/>
              </a:pPr>
              <a:t>13</a:t>
            </a:fld>
            <a:endParaRPr lang="en-US" sz="1200">
              <a:latin typeface="+mn-lt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333875"/>
            <a:ext cx="4975225" cy="3854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defTabSz="762000"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0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F1365D-D386-46A7-AA5F-A5477D146D39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3818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861FE6-8C8B-4E5D-A68B-00E0A6419E64}" type="slidenum">
              <a:rPr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4925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C477B0-CEEC-4783-932F-DAB9D3EFF920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99707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FDC19D-CF52-4D11-B77D-091ACE2D4F7B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0720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4854001-96CB-48D5-B697-488A093AEF0E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159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B24CEF-8E0B-4B1B-975C-07021330F717}" type="slidenum">
              <a:rPr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836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EF44549-7C51-4675-BC2E-5CA17D282922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 cap="flat">
            <a:solidFill>
              <a:schemeClr val="tx1"/>
            </a:solidFill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1186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36FD432-6100-421C-B741-06F1AF58A51C}" type="slidenum">
              <a:rPr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6807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1C1591-AF09-4A73-8551-8CE2A33CAF98}" type="slidenum">
              <a:rPr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582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3D8C28-75A8-4E21-8E09-54546C44CE39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0444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C27957-C863-46CD-88F6-B5ADCF86BD51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5753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47EB74-5846-4060-91D0-89C8202400B2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0741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 -&gt; D, B</a:t>
            </a:r>
            <a:r>
              <a:rPr lang="en-US" altLang="en-US" smtClean="0">
                <a:sym typeface="Wingdings" pitchFamily="2" charset="2"/>
              </a:rPr>
              <a:t> C, C-&gt;D</a:t>
            </a:r>
          </a:p>
          <a:p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9FFF8AC-482A-4CEE-B1AB-081B428A3088}" type="slidenum">
              <a:rPr lang="en-US" altLang="en-US" smtClean="0"/>
              <a:pPr eaLnBrk="1" hangingPunct="1"/>
              <a:t>40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4126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66EBC4-0FD4-47E1-A12A-74D557F85748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Big University Database Table: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Table 7-1 except for omission of two columns (StdCity and OffTerm)</a:t>
            </a:r>
          </a:p>
        </p:txBody>
      </p:sp>
    </p:spTree>
    <p:extLst>
      <p:ext uri="{BB962C8B-B14F-4D97-AF65-F5344CB8AC3E}">
        <p14:creationId xmlns:p14="http://schemas.microsoft.com/office/powerpoint/2010/main" val="70393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ABE132-3408-4336-8FB4-B772572B5996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421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A4E1C9-A18E-49D8-8BB9-03293984779E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FD diagram: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- 8.2 of textbook chapter 8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See related FDs (same LHS) by line height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Useful for small sets of FDs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Unwieldy for large sets of FDs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FD list: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Group by LHS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Shortcut notation: X -&gt; Y, Z is a shortcut for X -&gt; Y and X -&gt; Z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Compound LHS: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Similar to a combined PK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Compound LHS is not a shortcut (as is a compound RHS)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Combination of StdSSN and OfferNo determine EnrGrade (not either column alone)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Minimality: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LHS must be minimal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Cannot remove columns from LHS without making the FD invalid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Usually non minimal LHS is not a problem: important that LHS does not have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  extraneous columns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Properly known as full functional dependence: minimal LHS makes full functional dep.</a:t>
            </a:r>
          </a:p>
        </p:txBody>
      </p:sp>
    </p:spTree>
    <p:extLst>
      <p:ext uri="{BB962C8B-B14F-4D97-AF65-F5344CB8AC3E}">
        <p14:creationId xmlns:p14="http://schemas.microsoft.com/office/powerpoint/2010/main" val="334015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D76524-E11C-4B30-8B47-A5ED558AFD70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Normal form: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Rule about allowable pattern of FDs (1NF through BCNF)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Higher normal forms are not rules about FDs: more difficult to understand and use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Most important part is to record FDs: CASE tool can perform normalization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Check FDs to see if they violate the pattern permitted in the normal form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Split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Smaller tables do not violate the normal form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Smaller tables should not lose information contained in the larger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Difficulty: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Normalization is easy to apply to small tables with simple dependency structures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Use CASE tool for large databases and tables with complex dependency structures</a:t>
            </a:r>
          </a:p>
        </p:txBody>
      </p:sp>
    </p:spTree>
    <p:extLst>
      <p:ext uri="{BB962C8B-B14F-4D97-AF65-F5344CB8AC3E}">
        <p14:creationId xmlns:p14="http://schemas.microsoft.com/office/powerpoint/2010/main" val="47811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5E2A43-FBA7-4C94-B29C-2504AA0FD66F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Big university database table is not normalized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Not in 1NF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S1 row has repeating values (O1 and O2)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S2 row has repeating values (O3 and O2)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Convert to 1NF: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Flatten rows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Split each repeating group into a separate row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- Repeat the implied values in the new rows: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  - S1 JUN for row two with O2 2000 3.3 C2 VB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  - S2 JUN for row four with O2 2000 3.4 C2 VB</a:t>
            </a:r>
          </a:p>
        </p:txBody>
      </p:sp>
    </p:spTree>
    <p:extLst>
      <p:ext uri="{BB962C8B-B14F-4D97-AF65-F5344CB8AC3E}">
        <p14:creationId xmlns:p14="http://schemas.microsoft.com/office/powerpoint/2010/main" val="1383302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34BD5F-2061-4479-BA6A-E774A30194C2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There should be no partial dependencies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Candidate key: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Unique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Minimal: no extraneous columns without losing uniqueness property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Can have multiple candidate keys per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Key column: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A candidate key by itself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Part of a combined CK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</a:t>
            </a:r>
            <a:r>
              <a:rPr lang="en-US" altLang="en-US" dirty="0" err="1" smtClean="0"/>
              <a:t>Nonkey</a:t>
            </a:r>
            <a:r>
              <a:rPr lang="en-US" altLang="en-US" dirty="0" smtClean="0"/>
              <a:t>: a column that is not a key column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Combined definition: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Analogy to traditional justice oath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So help me: Ted 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(father of relational databases)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Usually taught as separate definitions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258361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BC5D4B-8989-45CC-864F-0159D713522F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There should be no partial dependencies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First of combined 2NF/3NF definition: dependent on the whole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Violation: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Part of a key determines a non key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 - If FDs for a table contain such an FD, split the table</a:t>
            </a:r>
          </a:p>
        </p:txBody>
      </p:sp>
    </p:spTree>
    <p:extLst>
      <p:ext uri="{BB962C8B-B14F-4D97-AF65-F5344CB8AC3E}">
        <p14:creationId xmlns:p14="http://schemas.microsoft.com/office/powerpoint/2010/main" val="64633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886200" y="381000"/>
            <a:ext cx="4262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3600" b="1" smtClean="0"/>
              <a:t>Database Systems</a:t>
            </a:r>
            <a:br>
              <a:rPr lang="en-US" altLang="en-US" sz="3600" b="1" smtClean="0"/>
            </a:br>
            <a:endParaRPr lang="en-GB" altLang="en-US" sz="3600" b="1" smtClean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86200"/>
            <a:ext cx="2667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2362200"/>
            <a:ext cx="533400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657600"/>
            <a:ext cx="53340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359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5DF5C-3942-426B-A6A2-0C1A231A5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4590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B098-FFA4-4F5F-B096-AB0C499CD9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0210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6737B-EBE5-4F6B-A77D-87BA593B79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5011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EFBA-F667-4DF4-95DA-05D158102D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303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CA099-B0E3-4994-A3B6-60A500386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6211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7E6D0-DDB8-4C0D-B6CB-238F4654D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810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5F979-4723-4533-B6CF-D4A8BC4522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55674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81C5E-54DB-4D95-963C-57D00E1D2C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695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6489A-1496-4055-8135-7C3E024A30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5839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157FF-4627-4D57-B6B5-766729A094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6949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A9E73-C59B-47F9-90E2-305F6FE1F7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743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419DA-77A1-4E43-94D1-6D10AF8D92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1598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9CCFB-C3C0-422F-8DC4-5726333506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1559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BFCD9-43FF-497D-8792-92A4F7D765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83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38726-B56E-4004-BBB8-41E70CAD2E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95497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0029A-3B11-4F8B-B2F5-792A47A44F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467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E7D8D-5EE8-45B0-853F-97FB69BBE7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518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85AEE-CA02-48A9-B1F5-9B350D164A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182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F6577-1EB3-4EF2-9909-01344799E3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2956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4C28-30DE-490B-A596-BA54A5CD3D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714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gradFill rotWithShape="1">
            <a:gsLst>
              <a:gs pos="0">
                <a:srgbClr val="6699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/>
          </a:p>
        </p:txBody>
      </p:sp>
      <p:pic>
        <p:nvPicPr>
          <p:cNvPr id="5" name="Picture 8" descr="off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81400"/>
            <a:ext cx="2647950" cy="259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38750" y="381000"/>
            <a:ext cx="36131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48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IT in Business</a:t>
            </a:r>
          </a:p>
          <a:p>
            <a:pPr>
              <a:defRPr/>
            </a:pPr>
            <a:r>
              <a:rPr lang="en-US" altLang="en-US" sz="32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Fall 2010</a:t>
            </a:r>
            <a:endParaRPr lang="en-GB" altLang="en-US" sz="3200" b="1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7" name="Picture 22" descr="offic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78288"/>
            <a:ext cx="2647950" cy="259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2362200"/>
            <a:ext cx="5334000" cy="1066800"/>
          </a:xfrm>
        </p:spPr>
        <p:txBody>
          <a:bodyPr/>
          <a:lstStyle>
            <a:lvl1pPr algn="ctr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657600"/>
            <a:ext cx="5334000" cy="2286000"/>
          </a:xfrm>
        </p:spPr>
        <p:txBody>
          <a:bodyPr/>
          <a:lstStyle>
            <a:lvl1pPr marL="0" indent="0" algn="ctr">
              <a:buFontTx/>
              <a:buNone/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Footer Placeholder 15"/>
          <p:cNvSpPr>
            <a:spLocks noGrp="1"/>
          </p:cNvSpPr>
          <p:nvPr>
            <p:ph type="ftr" sz="quarter" idx="10"/>
          </p:nvPr>
        </p:nvSpPr>
        <p:spPr>
          <a:xfrm>
            <a:off x="6096000" y="624522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</p:spTree>
    <p:extLst>
      <p:ext uri="{BB962C8B-B14F-4D97-AF65-F5344CB8AC3E}">
        <p14:creationId xmlns:p14="http://schemas.microsoft.com/office/powerpoint/2010/main" val="220601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1F22-DFAF-44F6-A512-3E8CCE4A4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0451959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 algn="just">
              <a:defRPr sz="2800">
                <a:latin typeface="Calibri" pitchFamily="34" charset="0"/>
                <a:cs typeface="Calibri" pitchFamily="34" charset="0"/>
              </a:defRPr>
            </a:lvl1pPr>
            <a:lvl2pPr algn="just">
              <a:defRPr sz="2400">
                <a:latin typeface="Calibri" pitchFamily="34" charset="0"/>
                <a:cs typeface="Calibri" pitchFamily="34" charset="0"/>
              </a:defRPr>
            </a:lvl2pPr>
            <a:lvl3pPr algn="just">
              <a:defRPr sz="2200">
                <a:latin typeface="Calibri" pitchFamily="34" charset="0"/>
                <a:cs typeface="Calibri" pitchFamily="34" charset="0"/>
              </a:defRPr>
            </a:lvl3pPr>
            <a:lvl4pPr algn="just">
              <a:defRPr>
                <a:latin typeface="Calibri" pitchFamily="34" charset="0"/>
                <a:cs typeface="Calibri" pitchFamily="34" charset="0"/>
              </a:defRPr>
            </a:lvl4pPr>
            <a:lvl5pPr algn="just"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6ED9-015F-460D-A911-CCB2D39FA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1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A9FF-0DE9-4CB9-B26D-2C6BEBC54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45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  <a:lvl2pPr>
              <a:defRPr sz="2400">
                <a:latin typeface="Calibri" pitchFamily="34" charset="0"/>
                <a:cs typeface="Calibri" pitchFamily="34" charset="0"/>
              </a:defRPr>
            </a:lvl2pPr>
            <a:lvl3pPr>
              <a:defRPr sz="20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84FDC-AB0A-4B11-B5AF-ED4C31A2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8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  <a:cs typeface="Calibri" pitchFamily="34" charset="0"/>
              </a:defRPr>
            </a:lvl1pPr>
            <a:lvl2pPr>
              <a:defRPr sz="20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600">
                <a:latin typeface="Calibri" pitchFamily="34" charset="0"/>
                <a:cs typeface="Calibri" pitchFamily="34" charset="0"/>
              </a:defRPr>
            </a:lvl4pPr>
            <a:lvl5pPr>
              <a:defRPr sz="1600">
                <a:latin typeface="Calibri" pitchFamily="34" charset="0"/>
                <a:cs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50427-8165-4B1E-A104-FCBF3B279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90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C2423-FE4B-49BB-BD84-1CEDCE8C0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94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1CFFC-9B86-4111-80DC-8154BB5B2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17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  <a:lvl2pPr>
              <a:defRPr sz="2800">
                <a:latin typeface="Calibri" pitchFamily="34" charset="0"/>
                <a:cs typeface="Calibri" pitchFamily="34" charset="0"/>
              </a:defRPr>
            </a:lvl2pPr>
            <a:lvl3pPr>
              <a:defRPr sz="2400">
                <a:latin typeface="Calibri" pitchFamily="34" charset="0"/>
                <a:cs typeface="Calibri" pitchFamily="34" charset="0"/>
              </a:defRPr>
            </a:lvl3pPr>
            <a:lvl4pPr>
              <a:defRPr sz="20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CDAB-6388-4512-AABF-422E6D1E4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596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7B31B-3B12-4592-9769-2C4BAFBE4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18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8A8D4-CE6D-4BBA-89B8-7468B5AE37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76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2D1FB-64D4-43BD-9939-0F9CE5536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179F-9DC2-4BFB-AD90-BB5523735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30686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9D564-3A3D-4E8F-B539-8435F1E4E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85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01BC-2C91-476E-B678-486D24A0A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FA26D-FC64-4333-9F96-8F429F0E6B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429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A8246-B41B-4A77-A757-8706BD92A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21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4D37D-CB20-4DA9-8BDF-7668DCACB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812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F904C-7882-4DC2-A90E-2178F55B3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66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C2BED-637B-4E3F-9465-A4B265090A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91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91112-D88A-4563-B0D6-A602C72124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04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CD8F7C-3691-4C75-BCE2-FB60D769AE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4676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DC59A-49CF-465B-A3FB-4B1582B211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1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1C9D3-8A92-4F16-B2A2-81F3BA224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567581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E6E9-3737-4423-93BA-F65321128D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36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3A8D-EB5F-42F9-9190-A114E7B9655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21745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DCDD1-2D3D-4AEF-8D91-538CD9C7FB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4576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89BAC-7DE4-4C6B-B929-D525E0EDC3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685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47411-A0DF-48AE-B903-403CA771098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341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DEEF4-A051-4519-9D7A-4DC951AED9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490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FF983-3E31-47EA-887F-ACB8507AB6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29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FBB1D-AB76-41CB-B91B-F11BF5592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140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3AE23-3586-4717-AF04-584E0AF38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243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DD29F-8365-412C-B59B-6394BB66A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6545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913EA-5694-4990-A88F-84665F9FBD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80579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Dr. Ejaz Ahmed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4D982DF4-1257-4803-B40A-9FE05CC7B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0"/>
            <a:ext cx="68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0" r:id="rId1"/>
    <p:sldLayoutId id="2147486536" r:id="rId2"/>
    <p:sldLayoutId id="2147486537" r:id="rId3"/>
    <p:sldLayoutId id="2147486538" r:id="rId4"/>
    <p:sldLayoutId id="2147486539" r:id="rId5"/>
    <p:sldLayoutId id="2147486540" r:id="rId6"/>
    <p:sldLayoutId id="2147486541" r:id="rId7"/>
    <p:sldLayoutId id="2147486542" r:id="rId8"/>
    <p:sldLayoutId id="2147486543" r:id="rId9"/>
    <p:sldLayoutId id="2147486544" r:id="rId10"/>
    <p:sldLayoutId id="2147486545" r:id="rId11"/>
    <p:sldLayoutId id="2147486546" r:id="rId12"/>
    <p:sldLayoutId id="2147486547" r:id="rId13"/>
    <p:sldLayoutId id="2147486548" r:id="rId14"/>
    <p:sldLayoutId id="2147486549" r:id="rId15"/>
    <p:sldLayoutId id="2147486550" r:id="rId16"/>
    <p:sldLayoutId id="2147486551" r:id="rId17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82379EEF-AD21-4BAF-A4E8-7F7D2BFBA2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52" r:id="rId1"/>
    <p:sldLayoutId id="2147486553" r:id="rId2"/>
    <p:sldLayoutId id="2147486554" r:id="rId3"/>
    <p:sldLayoutId id="2147486555" r:id="rId4"/>
    <p:sldLayoutId id="2147486556" r:id="rId5"/>
    <p:sldLayoutId id="2147486557" r:id="rId6"/>
    <p:sldLayoutId id="2147486558" r:id="rId7"/>
    <p:sldLayoutId id="2147486559" r:id="rId8"/>
    <p:sldLayoutId id="2147486560" r:id="rId9"/>
    <p:sldLayoutId id="2147486561" r:id="rId10"/>
    <p:sldLayoutId id="214748656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143000" cy="6858000"/>
          </a:xfrm>
          <a:prstGeom prst="rect">
            <a:avLst/>
          </a:prstGeom>
          <a:gradFill rotWithShape="1">
            <a:gsLst>
              <a:gs pos="0">
                <a:srgbClr val="6699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en-US" altLang="en-US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Dr. Ejaz Ahmed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07C71D5C-7422-4712-8C4A-16F1D4232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1" r:id="rId1"/>
    <p:sldLayoutId id="2147486563" r:id="rId2"/>
    <p:sldLayoutId id="2147486564" r:id="rId3"/>
    <p:sldLayoutId id="2147486565" r:id="rId4"/>
    <p:sldLayoutId id="2147486566" r:id="rId5"/>
    <p:sldLayoutId id="2147486567" r:id="rId6"/>
    <p:sldLayoutId id="2147486568" r:id="rId7"/>
    <p:sldLayoutId id="2147486569" r:id="rId8"/>
    <p:sldLayoutId id="2147486570" r:id="rId9"/>
    <p:sldLayoutId id="2147486571" r:id="rId10"/>
    <p:sldLayoutId id="2147486572" r:id="rId11"/>
    <p:sldLayoutId id="2147486573" r:id="rId12"/>
    <p:sldLayoutId id="2147486574" r:id="rId13"/>
    <p:sldLayoutId id="2147486575" r:id="rId14"/>
    <p:sldLayoutId id="2147486576" r:id="rId15"/>
    <p:sldLayoutId id="2147486577" r:id="rId16"/>
    <p:sldLayoutId id="2147486578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GB"/>
              <a:t>Dr. Ejaz Ahmed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D1A32D0E-DD15-4E6D-9158-F554BA9716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79" r:id="rId1"/>
    <p:sldLayoutId id="2147486580" r:id="rId2"/>
    <p:sldLayoutId id="2147486581" r:id="rId3"/>
    <p:sldLayoutId id="2147486582" r:id="rId4"/>
    <p:sldLayoutId id="2147486583" r:id="rId5"/>
    <p:sldLayoutId id="2147486584" r:id="rId6"/>
    <p:sldLayoutId id="2147486585" r:id="rId7"/>
    <p:sldLayoutId id="2147486586" r:id="rId8"/>
    <p:sldLayoutId id="2147486587" r:id="rId9"/>
    <p:sldLayoutId id="2147486588" r:id="rId10"/>
    <p:sldLayoutId id="214748658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315200" cy="121920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latin typeface="Antique Olive Roman" pitchFamily="34" charset="0"/>
              </a:rPr>
              <a:t>Functional Dependencies &amp; Normalization</a:t>
            </a:r>
            <a:endParaRPr lang="en-US" altLang="en-US" smtClean="0"/>
          </a:p>
        </p:txBody>
      </p:sp>
      <p:sp>
        <p:nvSpPr>
          <p:cNvPr id="717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080375" cy="762000"/>
          </a:xfrm>
        </p:spPr>
        <p:txBody>
          <a:bodyPr/>
          <a:lstStyle/>
          <a:p>
            <a:r>
              <a:rPr lang="en-US" altLang="en-US" smtClean="0"/>
              <a:t>2NF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43075"/>
            <a:ext cx="7299325" cy="3438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Many violations for the big university database 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StdSSN </a:t>
            </a:r>
            <a:r>
              <a:rPr lang="en-US" altLang="en-US" sz="2400" smtClean="0">
                <a:sym typeface="Symbol" pitchFamily="18" charset="2"/>
              </a:rPr>
              <a:t></a:t>
            </a:r>
            <a:r>
              <a:rPr lang="en-US" altLang="en-US" sz="2400" smtClean="0"/>
              <a:t> StdCity, StdClass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OfferNo </a:t>
            </a:r>
            <a:r>
              <a:rPr lang="en-US" altLang="en-US" sz="2400" smtClean="0">
                <a:sym typeface="Symbol" pitchFamily="18" charset="2"/>
              </a:rPr>
              <a:t></a:t>
            </a:r>
            <a:r>
              <a:rPr lang="en-US" altLang="en-US" sz="2400" smtClean="0"/>
              <a:t> OffTerm, OffYear, CourseNo, CrsDesc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Splitting the table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UnivTable1</a:t>
            </a:r>
            <a:r>
              <a:rPr lang="en-US" altLang="en-US" sz="2400" smtClean="0">
                <a:cs typeface="Times New Roman" pitchFamily="18" charset="0"/>
              </a:rPr>
              <a:t> (</a:t>
            </a:r>
            <a:r>
              <a:rPr lang="en-US" altLang="en-US" sz="2400" u="sng" smtClean="0">
                <a:cs typeface="Times New Roman" pitchFamily="18" charset="0"/>
              </a:rPr>
              <a:t>StdSSN</a:t>
            </a:r>
            <a:r>
              <a:rPr lang="en-US" altLang="en-US" sz="2400" smtClean="0">
                <a:cs typeface="Times New Roman" pitchFamily="18" charset="0"/>
              </a:rPr>
              <a:t>, StdCity, StdClass)</a:t>
            </a:r>
            <a:r>
              <a:rPr lang="en-US" altLang="en-US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smtClean="0">
                <a:cs typeface="Times New Roman" pitchFamily="18" charset="0"/>
              </a:rPr>
              <a:t>UnivTable2</a:t>
            </a:r>
            <a:r>
              <a:rPr lang="en-US" altLang="en-US" sz="2400" smtClean="0">
                <a:cs typeface="Times New Roman" pitchFamily="18" charset="0"/>
              </a:rPr>
              <a:t> (</a:t>
            </a:r>
            <a:r>
              <a:rPr lang="en-US" altLang="en-US" sz="2400" u="sng" smtClean="0">
                <a:cs typeface="Times New Roman" pitchFamily="18" charset="0"/>
              </a:rPr>
              <a:t>OfferNo</a:t>
            </a:r>
            <a:r>
              <a:rPr lang="en-US" altLang="en-US" sz="2400" smtClean="0">
                <a:cs typeface="Times New Roman" pitchFamily="18" charset="0"/>
              </a:rPr>
              <a:t>, OffTerm, OffYear, CourseNo, CrsDesc)</a:t>
            </a:r>
            <a:r>
              <a:rPr lang="en-US" altLang="en-US" sz="2400" smtClean="0"/>
              <a:t> 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1411BC-E093-44A6-B289-85F756849341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229600" cy="763588"/>
          </a:xfrm>
        </p:spPr>
        <p:txBody>
          <a:bodyPr/>
          <a:lstStyle/>
          <a:p>
            <a:r>
              <a:rPr lang="en-US" altLang="en-US" smtClean="0"/>
              <a:t>3NF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Every nonkey column depends only on a key not on non key columns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Violations: Nonkey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Nonkey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Alterative formulation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No transitive FDs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B, B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 then A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OfferNo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CourseNo, CourseNo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CrsDesc then OfferNo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CrsDesc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07E9758-6C00-498C-80EB-EF65B4731B93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7543800" cy="1295400"/>
          </a:xfrm>
        </p:spPr>
        <p:txBody>
          <a:bodyPr/>
          <a:lstStyle/>
          <a:p>
            <a:r>
              <a:rPr lang="en-US" altLang="en-US" smtClean="0"/>
              <a:t>3NF Example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36738"/>
            <a:ext cx="8229600" cy="4411662"/>
          </a:xfrm>
        </p:spPr>
        <p:txBody>
          <a:bodyPr/>
          <a:lstStyle/>
          <a:p>
            <a:r>
              <a:rPr lang="en-US" altLang="en-US" smtClean="0"/>
              <a:t>One violation in UnivTable2</a:t>
            </a:r>
          </a:p>
          <a:p>
            <a:pPr lvl="1"/>
            <a:r>
              <a:rPr lang="en-US" altLang="en-US" smtClean="0"/>
              <a:t>CourseNo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CrsDesc</a:t>
            </a:r>
          </a:p>
          <a:p>
            <a:r>
              <a:rPr lang="en-US" altLang="en-US" smtClean="0"/>
              <a:t>Splitting the table</a:t>
            </a:r>
          </a:p>
          <a:p>
            <a:pPr lvl="1"/>
            <a:r>
              <a:rPr lang="en-US" altLang="en-US" smtClean="0"/>
              <a:t>UnivTable2-1 (OfferNo, OffTerm, OffYear, CourseNo)</a:t>
            </a:r>
          </a:p>
          <a:p>
            <a:pPr lvl="1"/>
            <a:r>
              <a:rPr lang="en-US" altLang="en-US" smtClean="0"/>
              <a:t>UnivTable2-2 (CourseNo, CrsDesc)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5AF5DE4-7A52-45CC-BE0B-DFDA35DCC920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52400"/>
            <a:ext cx="7543800" cy="1295400"/>
          </a:xfrm>
        </p:spPr>
        <p:txBody>
          <a:bodyPr lIns="90488" tIns="44450" rIns="90488" bIns="44450"/>
          <a:lstStyle/>
          <a:p>
            <a:r>
              <a:rPr lang="en-GB" altLang="en-US" smtClean="0">
                <a:latin typeface="Times" pitchFamily="18" charset="0"/>
              </a:rPr>
              <a:t>Example 2 </a:t>
            </a:r>
          </a:p>
        </p:txBody>
      </p:sp>
      <p:pic>
        <p:nvPicPr>
          <p:cNvPr id="19459" name="Picture 3" descr="DS3-Figure 13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F14517-C156-4085-A7C7-BED41C4653C8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04900"/>
          </a:xfrm>
        </p:spPr>
        <p:txBody>
          <a:bodyPr/>
          <a:lstStyle/>
          <a:p>
            <a:r>
              <a:rPr lang="en-US" altLang="en-US" sz="4000" smtClean="0">
                <a:latin typeface="Times New Roman" pitchFamily="18" charset="0"/>
              </a:rPr>
              <a:t>Unnormalised Normal Form (UNF)</a:t>
            </a:r>
            <a:endParaRPr lang="en-US" altLang="en-US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431925"/>
            <a:ext cx="6561137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5818188"/>
            <a:ext cx="8472488" cy="735012"/>
            <a:chOff x="440" y="3411"/>
            <a:chExt cx="5046" cy="463"/>
          </a:xfrm>
        </p:grpSpPr>
        <p:sp>
          <p:nvSpPr>
            <p:cNvPr id="20486" name="Rectangle 5"/>
            <p:cNvSpPr>
              <a:spLocks noChangeArrowheads="1"/>
            </p:cNvSpPr>
            <p:nvPr/>
          </p:nvSpPr>
          <p:spPr bwMode="auto">
            <a:xfrm>
              <a:off x="454" y="3411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126" name="Text Box 6"/>
            <p:cNvSpPr txBox="1">
              <a:spLocks noChangeArrowheads="1"/>
            </p:cNvSpPr>
            <p:nvPr/>
          </p:nvSpPr>
          <p:spPr bwMode="auto">
            <a:xfrm>
              <a:off x="440" y="3414"/>
              <a:ext cx="5046" cy="44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schemeClr val="accent4"/>
                  </a:solidFill>
                  <a:latin typeface="Times New Roman" pitchFamily="18" charset="0"/>
                </a:rPr>
                <a:t>ORDER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 (</a:t>
              </a:r>
              <a:r>
                <a:rPr lang="en-GB" sz="2000" u="sng" dirty="0">
                  <a:solidFill>
                    <a:srgbClr val="0000FF"/>
                  </a:solidFill>
                  <a:latin typeface="Times New Roman" pitchFamily="18" charset="0"/>
                </a:rPr>
                <a:t>order-no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, order-date, </a:t>
              </a:r>
              <a:r>
                <a:rPr lang="en-GB" sz="2000" dirty="0" err="1">
                  <a:solidFill>
                    <a:schemeClr val="tx2"/>
                  </a:solidFill>
                  <a:latin typeface="Times New Roman" pitchFamily="18" charset="0"/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-no, </a:t>
              </a:r>
              <a:r>
                <a:rPr lang="en-GB" sz="2000" dirty="0" err="1">
                  <a:solidFill>
                    <a:schemeClr val="tx2"/>
                  </a:solidFill>
                  <a:latin typeface="Times New Roman" pitchFamily="18" charset="0"/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-name, </a:t>
              </a:r>
              <a:r>
                <a:rPr lang="en-GB" sz="2000" dirty="0" err="1">
                  <a:solidFill>
                    <a:schemeClr val="tx2"/>
                  </a:solidFill>
                  <a:latin typeface="Times New Roman" pitchFamily="18" charset="0"/>
                </a:rPr>
                <a:t>cust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-add,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	   </a:t>
              </a:r>
              <a:r>
                <a:rPr lang="en-GB" sz="2000" i="1" dirty="0">
                  <a:solidFill>
                    <a:schemeClr val="tx2"/>
                  </a:solidFill>
                  <a:latin typeface="Times New Roman" pitchFamily="18" charset="0"/>
                </a:rPr>
                <a:t>(prod-no, prod-</a:t>
              </a:r>
              <a:r>
                <a:rPr lang="en-GB" sz="2000" i="1" dirty="0" err="1">
                  <a:solidFill>
                    <a:schemeClr val="tx2"/>
                  </a:solidFill>
                  <a:latin typeface="Times New Roman" pitchFamily="18" charset="0"/>
                </a:rPr>
                <a:t>desc</a:t>
              </a:r>
              <a:r>
                <a:rPr lang="en-GB" sz="2000" i="1" dirty="0">
                  <a:solidFill>
                    <a:schemeClr val="tx2"/>
                  </a:solidFill>
                  <a:latin typeface="Times New Roman" pitchFamily="18" charset="0"/>
                </a:rPr>
                <a:t>, unit-price, </a:t>
              </a:r>
              <a:r>
                <a:rPr lang="en-GB" sz="2000" i="1" dirty="0" err="1">
                  <a:solidFill>
                    <a:schemeClr val="tx2"/>
                  </a:solidFill>
                  <a:latin typeface="Times New Roman" pitchFamily="18" charset="0"/>
                </a:rPr>
                <a:t>ord</a:t>
              </a:r>
              <a:r>
                <a:rPr lang="en-GB" sz="2000" i="1" dirty="0">
                  <a:solidFill>
                    <a:schemeClr val="tx2"/>
                  </a:solidFill>
                  <a:latin typeface="Times New Roman" pitchFamily="18" charset="0"/>
                </a:rPr>
                <a:t>-qty, line-total)*,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8" charset="0"/>
                </a:rPr>
                <a:t> order-total</a:t>
              </a:r>
            </a:p>
          </p:txBody>
        </p:sp>
      </p:grpSp>
      <p:sp>
        <p:nvSpPr>
          <p:cNvPr id="204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8556F2-4F6E-4F36-B368-7BA2AF5E665E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11188" y="1866900"/>
            <a:ext cx="7762875" cy="1366838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>
                <a:latin typeface="Times New Roman" pitchFamily="18" charset="0"/>
              </a:rPr>
              <a:t>First Normal Form (1NF)</a:t>
            </a:r>
            <a:endParaRPr lang="en-US" altLang="en-US" smtClean="0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1825" y="1893888"/>
            <a:ext cx="7810500" cy="1069975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Definition</a:t>
            </a: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A relation is in 1NF if, and only if, all its underlying attributes contain atomic values only.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5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428750" y="2617788"/>
            <a:ext cx="6122988" cy="479425"/>
            <a:chOff x="497" y="1190"/>
            <a:chExt cx="3857" cy="302"/>
          </a:xfrm>
        </p:grpSpPr>
        <p:sp>
          <p:nvSpPr>
            <p:cNvPr id="21516" name="Rectangle 6"/>
            <p:cNvSpPr>
              <a:spLocks noChangeArrowheads="1"/>
            </p:cNvSpPr>
            <p:nvPr/>
          </p:nvSpPr>
          <p:spPr bwMode="auto">
            <a:xfrm>
              <a:off x="497" y="1209"/>
              <a:ext cx="3857" cy="2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21517" name="Rectangle 7"/>
            <p:cNvSpPr>
              <a:spLocks noChangeArrowheads="1"/>
            </p:cNvSpPr>
            <p:nvPr/>
          </p:nvSpPr>
          <p:spPr bwMode="auto">
            <a:xfrm>
              <a:off x="514" y="1190"/>
              <a:ext cx="37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imes New Roman" pitchFamily="18" charset="0"/>
                </a:rPr>
                <a:t>Remove repeating groups into a new relation</a:t>
              </a:r>
              <a:endParaRPr lang="en-GB" altLang="en-US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04800" y="3843338"/>
            <a:ext cx="8839200" cy="2405062"/>
            <a:chOff x="382" y="1680"/>
            <a:chExt cx="5046" cy="697"/>
          </a:xfrm>
        </p:grpSpPr>
        <p:sp>
          <p:nvSpPr>
            <p:cNvPr id="21512" name="Rectangle 9"/>
            <p:cNvSpPr>
              <a:spLocks noChangeArrowheads="1"/>
            </p:cNvSpPr>
            <p:nvPr/>
          </p:nvSpPr>
          <p:spPr bwMode="auto">
            <a:xfrm>
              <a:off x="383" y="1680"/>
              <a:ext cx="4923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</a:rPr>
                <a:t>A repeating group is shown by a pair of brackets within the relational schema.</a:t>
              </a:r>
            </a:p>
          </p:txBody>
        </p:sp>
        <p:grpSp>
          <p:nvGrpSpPr>
            <p:cNvPr id="21513" name="Group 10"/>
            <p:cNvGrpSpPr>
              <a:grpSpLocks/>
            </p:cNvGrpSpPr>
            <p:nvPr/>
          </p:nvGrpSpPr>
          <p:grpSpPr bwMode="auto">
            <a:xfrm>
              <a:off x="382" y="1954"/>
              <a:ext cx="5046" cy="423"/>
              <a:chOff x="347" y="3479"/>
              <a:chExt cx="5046" cy="463"/>
            </a:xfrm>
          </p:grpSpPr>
          <p:sp>
            <p:nvSpPr>
              <p:cNvPr id="21514" name="Rectangle 11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1515" name="Text Box 12"/>
              <p:cNvSpPr txBox="1">
                <a:spLocks noChangeArrowheads="1"/>
              </p:cNvSpPr>
              <p:nvPr/>
            </p:nvSpPr>
            <p:spPr bwMode="auto">
              <a:xfrm>
                <a:off x="347" y="3529"/>
                <a:ext cx="5046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</a:rPr>
                  <a:t>ORDER (</a:t>
                </a:r>
                <a:r>
                  <a:rPr lang="en-GB" altLang="en-US" sz="2000" u="sng">
                    <a:solidFill>
                      <a:srgbClr val="0000FF"/>
                    </a:solidFill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</a:rPr>
                  <a:t>, order-date, cust-no, cust-name, cust-add,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</a:rPr>
                  <a:t>	</a:t>
                </a:r>
                <a:r>
                  <a:rPr lang="en-GB" altLang="en-US" sz="2000">
                    <a:solidFill>
                      <a:srgbClr val="C00000"/>
                    </a:solidFill>
                  </a:rPr>
                  <a:t>   </a:t>
                </a:r>
                <a:r>
                  <a:rPr lang="en-GB" altLang="en-US" sz="2000" i="1">
                    <a:solidFill>
                      <a:srgbClr val="C00000"/>
                    </a:solidFill>
                  </a:rPr>
                  <a:t>(prod-no, prod-desc, unit-price, ord-qty, line-total)*,</a:t>
                </a:r>
                <a:r>
                  <a:rPr lang="en-GB" altLang="en-US" sz="2000">
                    <a:solidFill>
                      <a:srgbClr val="C00000"/>
                    </a:solidFill>
                  </a:rPr>
                  <a:t> </a:t>
                </a:r>
                <a:r>
                  <a:rPr lang="en-GB" altLang="en-US" sz="2000">
                    <a:solidFill>
                      <a:schemeClr val="tx2"/>
                    </a:solidFill>
                  </a:rPr>
                  <a:t>order-total</a:t>
                </a:r>
              </a:p>
            </p:txBody>
          </p:sp>
        </p:grpSp>
      </p:grpSp>
      <p:sp>
        <p:nvSpPr>
          <p:cNvPr id="21511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8DE9893-3610-40F9-A175-DCA36FCCFEA5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543800" cy="1295400"/>
          </a:xfrm>
        </p:spPr>
        <p:txBody>
          <a:bodyPr/>
          <a:lstStyle/>
          <a:p>
            <a:r>
              <a:rPr lang="en-US" altLang="en-US" smtClean="0"/>
              <a:t> </a:t>
            </a: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76200" y="381000"/>
            <a:ext cx="7226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Steps from UNF to 1NF: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890713"/>
            <a:ext cx="7543800" cy="3748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Remove the outermost repeating group (and any nested repeated groups it may contain) and create a new relation to contain it.</a:t>
            </a:r>
          </a:p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Add to this relation a copy of the PK of the relation immediately enclosing it.</a:t>
            </a:r>
          </a:p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Name the new entity </a:t>
            </a:r>
            <a:r>
              <a:rPr lang="en-US" sz="24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(appending the number 1 to indicate 1NF)</a:t>
            </a:r>
            <a:endParaRPr 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Determine the PK of the new entity</a:t>
            </a:r>
          </a:p>
          <a:p>
            <a:pPr marL="381000" indent="-3810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Repeat steps until no more repeating groups.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7F5BE8-FCA8-470E-AF06-FC8CB4F83199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/>
              <a:t>Example - UNF to 1NF</a:t>
            </a:r>
            <a:endParaRPr lang="en-US" altLang="en-US" smtClean="0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44488" y="1192213"/>
            <a:ext cx="8010525" cy="715962"/>
            <a:chOff x="347" y="3448"/>
            <a:chExt cx="5046" cy="494"/>
          </a:xfrm>
        </p:grpSpPr>
        <p:sp>
          <p:nvSpPr>
            <p:cNvPr id="23584" name="Rectangle 4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85" name="Text Box 5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ORDER 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(</a:t>
              </a:r>
              <a:r>
                <a:rPr lang="en-GB" altLang="en-US" sz="2000" u="sng">
                  <a:solidFill>
                    <a:srgbClr val="0000FF"/>
                  </a:solidFill>
                  <a:latin typeface="Times New Roman" pitchFamily="18" charset="0"/>
                </a:rPr>
                <a:t>order-no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, order-date, cust-no, cust-name, cust-add,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	   </a:t>
              </a:r>
              <a:r>
                <a:rPr lang="en-GB" altLang="en-US" sz="2000" i="1">
                  <a:solidFill>
                    <a:schemeClr val="accent2"/>
                  </a:solidFill>
                  <a:latin typeface="Times New Roman" pitchFamily="18" charset="0"/>
                </a:rPr>
                <a:t>(prod-no, prod-desc, unit-price, ord-qty, line-total)*,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 order-total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82575" y="2055813"/>
            <a:ext cx="8612188" cy="1539875"/>
            <a:chOff x="335" y="1225"/>
            <a:chExt cx="5070" cy="970"/>
          </a:xfrm>
        </p:grpSpPr>
        <p:sp>
          <p:nvSpPr>
            <p:cNvPr id="23577" name="Rectangle 7"/>
            <p:cNvSpPr>
              <a:spLocks noChangeArrowheads="1"/>
            </p:cNvSpPr>
            <p:nvPr/>
          </p:nvSpPr>
          <p:spPr bwMode="auto">
            <a:xfrm>
              <a:off x="335" y="1225"/>
              <a:ext cx="5008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1. Remove the outermost repeating group (and any nested repeated groups it may contain) and create a new relation to contain it. </a:t>
              </a:r>
              <a:r>
                <a:rPr lang="en-US" altLang="en-US" sz="1600" i="1">
                  <a:solidFill>
                    <a:srgbClr val="0000FF"/>
                  </a:solidFill>
                  <a:latin typeface="Times New Roman" pitchFamily="18" charset="0"/>
                </a:rPr>
                <a:t>(rename original to indicate 1NF)</a:t>
              </a:r>
              <a:endParaRPr lang="en-GB" altLang="en-US" sz="1600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23578" name="Group 8"/>
            <p:cNvGrpSpPr>
              <a:grpSpLocks/>
            </p:cNvGrpSpPr>
            <p:nvPr/>
          </p:nvGrpSpPr>
          <p:grpSpPr bwMode="auto">
            <a:xfrm>
              <a:off x="359" y="1643"/>
              <a:ext cx="5046" cy="446"/>
              <a:chOff x="359" y="1643"/>
              <a:chExt cx="5046" cy="446"/>
            </a:xfrm>
          </p:grpSpPr>
          <p:sp>
            <p:nvSpPr>
              <p:cNvPr id="23582" name="Rectangle 9"/>
              <p:cNvSpPr>
                <a:spLocks noChangeArrowheads="1"/>
              </p:cNvSpPr>
              <p:nvPr/>
            </p:nvSpPr>
            <p:spPr bwMode="auto">
              <a:xfrm>
                <a:off x="372" y="1660"/>
                <a:ext cx="4937" cy="254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3" name="Text Box 10"/>
              <p:cNvSpPr txBox="1">
                <a:spLocks noChangeArrowheads="1"/>
              </p:cNvSpPr>
              <p:nvPr/>
            </p:nvSpPr>
            <p:spPr bwMode="auto">
              <a:xfrm>
                <a:off x="359" y="1643"/>
                <a:ext cx="504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order-date, cust-no, cust-name, cust-add, order-total</a:t>
                </a:r>
              </a:p>
            </p:txBody>
          </p:sp>
        </p:grpSp>
        <p:grpSp>
          <p:nvGrpSpPr>
            <p:cNvPr id="23579" name="Group 11"/>
            <p:cNvGrpSpPr>
              <a:grpSpLocks/>
            </p:cNvGrpSpPr>
            <p:nvPr/>
          </p:nvGrpSpPr>
          <p:grpSpPr bwMode="auto">
            <a:xfrm>
              <a:off x="367" y="1940"/>
              <a:ext cx="3588" cy="255"/>
              <a:chOff x="359" y="1991"/>
              <a:chExt cx="3588" cy="255"/>
            </a:xfrm>
          </p:grpSpPr>
          <p:sp>
            <p:nvSpPr>
              <p:cNvPr id="23580" name="Rectangle 12"/>
              <p:cNvSpPr>
                <a:spLocks noChangeArrowheads="1"/>
              </p:cNvSpPr>
              <p:nvPr/>
            </p:nvSpPr>
            <p:spPr bwMode="auto">
              <a:xfrm>
                <a:off x="359" y="1997"/>
                <a:ext cx="331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81" name="Rectangle 13"/>
              <p:cNvSpPr>
                <a:spLocks noChangeArrowheads="1"/>
              </p:cNvSpPr>
              <p:nvPr/>
            </p:nvSpPr>
            <p:spPr bwMode="auto">
              <a:xfrm>
                <a:off x="360" y="1991"/>
                <a:ext cx="358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(prod-no, prod-desc, unit-price, ord-qty, line-total)</a:t>
                </a:r>
                <a:endParaRPr lang="en-GB" altLang="en-US" sz="2000" i="1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80988" y="3676650"/>
            <a:ext cx="8613775" cy="1254125"/>
            <a:chOff x="334" y="2246"/>
            <a:chExt cx="5055" cy="790"/>
          </a:xfrm>
        </p:grpSpPr>
        <p:sp>
          <p:nvSpPr>
            <p:cNvPr id="23569" name="Rectangle 15"/>
            <p:cNvSpPr>
              <a:spLocks noChangeArrowheads="1"/>
            </p:cNvSpPr>
            <p:nvPr/>
          </p:nvSpPr>
          <p:spPr bwMode="auto">
            <a:xfrm>
              <a:off x="334" y="2246"/>
              <a:ext cx="50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2. Add to this relation a copy of the PK of the relation immediately enclosing it.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23570" name="Group 16"/>
            <p:cNvGrpSpPr>
              <a:grpSpLocks/>
            </p:cNvGrpSpPr>
            <p:nvPr/>
          </p:nvGrpSpPr>
          <p:grpSpPr bwMode="auto">
            <a:xfrm>
              <a:off x="343" y="2476"/>
              <a:ext cx="5046" cy="446"/>
              <a:chOff x="347" y="3448"/>
              <a:chExt cx="5046" cy="813"/>
            </a:xfrm>
          </p:grpSpPr>
          <p:sp>
            <p:nvSpPr>
              <p:cNvPr id="23575" name="Rectangle 17"/>
              <p:cNvSpPr>
                <a:spLocks noChangeArrowheads="1"/>
              </p:cNvSpPr>
              <p:nvPr/>
            </p:nvSpPr>
            <p:spPr bwMode="auto">
              <a:xfrm>
                <a:off x="360" y="3479"/>
                <a:ext cx="4937" cy="46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76" name="Text Box 18"/>
              <p:cNvSpPr txBox="1">
                <a:spLocks noChangeArrowheads="1"/>
              </p:cNvSpPr>
              <p:nvPr/>
            </p:nvSpPr>
            <p:spPr bwMode="auto">
              <a:xfrm>
                <a:off x="347" y="3448"/>
                <a:ext cx="5046" cy="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order-date, cust-no, cust-name, cust-add, order-total</a:t>
                </a:r>
              </a:p>
            </p:txBody>
          </p:sp>
        </p:grpSp>
        <p:grpSp>
          <p:nvGrpSpPr>
            <p:cNvPr id="23571" name="Group 19"/>
            <p:cNvGrpSpPr>
              <a:grpSpLocks/>
            </p:cNvGrpSpPr>
            <p:nvPr/>
          </p:nvGrpSpPr>
          <p:grpSpPr bwMode="auto">
            <a:xfrm>
              <a:off x="361" y="2780"/>
              <a:ext cx="4272" cy="256"/>
              <a:chOff x="344" y="2943"/>
              <a:chExt cx="4272" cy="256"/>
            </a:xfrm>
          </p:grpSpPr>
          <p:sp>
            <p:nvSpPr>
              <p:cNvPr id="23573" name="Rectangle 20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74" name="Rectangle 21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427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en-GB" altLang="en-US" sz="2000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prod-no, prod-desc, unit-price, ord-qty, line-total)</a:t>
                </a:r>
              </a:p>
            </p:txBody>
          </p:sp>
        </p:grpSp>
        <p:sp>
          <p:nvSpPr>
            <p:cNvPr id="23572" name="Line 22"/>
            <p:cNvSpPr>
              <a:spLocks noChangeShapeType="1"/>
            </p:cNvSpPr>
            <p:nvPr/>
          </p:nvSpPr>
          <p:spPr bwMode="auto">
            <a:xfrm flipV="1">
              <a:off x="892" y="2700"/>
              <a:ext cx="480" cy="1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252413" y="5045075"/>
            <a:ext cx="8789987" cy="731838"/>
            <a:chOff x="316" y="3108"/>
            <a:chExt cx="5537" cy="461"/>
          </a:xfrm>
        </p:grpSpPr>
        <p:sp>
          <p:nvSpPr>
            <p:cNvPr id="23565" name="Rectangle 24"/>
            <p:cNvSpPr>
              <a:spLocks noChangeArrowheads="1"/>
            </p:cNvSpPr>
            <p:nvPr/>
          </p:nvSpPr>
          <p:spPr bwMode="auto">
            <a:xfrm>
              <a:off x="316" y="3108"/>
              <a:ext cx="38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3. Name the new entity </a:t>
              </a:r>
              <a:r>
                <a:rPr lang="en-US" altLang="en-US" sz="1600" i="1">
                  <a:solidFill>
                    <a:srgbClr val="0000FF"/>
                  </a:solidFill>
                  <a:latin typeface="Times New Roman" pitchFamily="18" charset="0"/>
                </a:rPr>
                <a:t>(appending the number 1 to indicate 1NF)</a:t>
              </a:r>
            </a:p>
          </p:txBody>
        </p:sp>
        <p:grpSp>
          <p:nvGrpSpPr>
            <p:cNvPr id="23566" name="Group 25"/>
            <p:cNvGrpSpPr>
              <a:grpSpLocks/>
            </p:cNvGrpSpPr>
            <p:nvPr/>
          </p:nvGrpSpPr>
          <p:grpSpPr bwMode="auto">
            <a:xfrm>
              <a:off x="372" y="3313"/>
              <a:ext cx="5481" cy="256"/>
              <a:chOff x="372" y="3313"/>
              <a:chExt cx="5481" cy="256"/>
            </a:xfrm>
          </p:grpSpPr>
          <p:sp>
            <p:nvSpPr>
              <p:cNvPr id="23567" name="Rectangle 26"/>
              <p:cNvSpPr>
                <a:spLocks noChangeArrowheads="1"/>
              </p:cNvSpPr>
              <p:nvPr/>
            </p:nvSpPr>
            <p:spPr bwMode="auto">
              <a:xfrm>
                <a:off x="372" y="3320"/>
                <a:ext cx="5084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68" name="Rectangle 27"/>
              <p:cNvSpPr>
                <a:spLocks noChangeArrowheads="1"/>
              </p:cNvSpPr>
              <p:nvPr/>
            </p:nvSpPr>
            <p:spPr bwMode="auto">
              <a:xfrm>
                <a:off x="372" y="3313"/>
                <a:ext cx="548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(order-no, prod-no, prod-desc, unit-price, ord-qty, line-total)</a:t>
                </a:r>
              </a:p>
            </p:txBody>
          </p:sp>
        </p:grpSp>
      </p:grpSp>
      <p:grpSp>
        <p:nvGrpSpPr>
          <p:cNvPr id="11" name="Group 28"/>
          <p:cNvGrpSpPr>
            <a:grpSpLocks/>
          </p:cNvGrpSpPr>
          <p:nvPr/>
        </p:nvGrpSpPr>
        <p:grpSpPr bwMode="auto">
          <a:xfrm>
            <a:off x="228600" y="5894388"/>
            <a:ext cx="8789988" cy="735012"/>
            <a:chOff x="301" y="3643"/>
            <a:chExt cx="5537" cy="463"/>
          </a:xfrm>
        </p:grpSpPr>
        <p:sp>
          <p:nvSpPr>
            <p:cNvPr id="23561" name="Rectangle 29"/>
            <p:cNvSpPr>
              <a:spLocks noChangeArrowheads="1"/>
            </p:cNvSpPr>
            <p:nvPr/>
          </p:nvSpPr>
          <p:spPr bwMode="auto">
            <a:xfrm>
              <a:off x="301" y="3643"/>
              <a:ext cx="24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4. Determine the PK of the new entity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23562" name="Group 30"/>
            <p:cNvGrpSpPr>
              <a:grpSpLocks/>
            </p:cNvGrpSpPr>
            <p:nvPr/>
          </p:nvGrpSpPr>
          <p:grpSpPr bwMode="auto">
            <a:xfrm>
              <a:off x="357" y="3850"/>
              <a:ext cx="5481" cy="256"/>
              <a:chOff x="357" y="3850"/>
              <a:chExt cx="5481" cy="256"/>
            </a:xfrm>
          </p:grpSpPr>
          <p:sp>
            <p:nvSpPr>
              <p:cNvPr id="23563" name="Rectangle 31"/>
              <p:cNvSpPr>
                <a:spLocks noChangeArrowheads="1"/>
              </p:cNvSpPr>
              <p:nvPr/>
            </p:nvSpPr>
            <p:spPr bwMode="auto">
              <a:xfrm>
                <a:off x="357" y="3857"/>
                <a:ext cx="5102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3564" name="Rectangle 32"/>
              <p:cNvSpPr>
                <a:spLocks noChangeArrowheads="1"/>
              </p:cNvSpPr>
              <p:nvPr/>
            </p:nvSpPr>
            <p:spPr bwMode="auto">
              <a:xfrm>
                <a:off x="357" y="3850"/>
                <a:ext cx="548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prod-desc, unit-price, ord-qty, line-total)</a:t>
                </a:r>
              </a:p>
            </p:txBody>
          </p:sp>
        </p:grpSp>
      </p:grpSp>
      <p:sp>
        <p:nvSpPr>
          <p:cNvPr id="23560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4486DFD-8213-4DAD-A2E7-E4D820C8D8E0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>
                <a:latin typeface="Times New Roman" pitchFamily="18" charset="0"/>
              </a:rPr>
              <a:t>Second Normal Form (2NF)</a:t>
            </a:r>
            <a:endParaRPr lang="en-US" altLang="en-US" smtClean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3988" y="1806575"/>
            <a:ext cx="8104187" cy="1381125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4625" y="1965325"/>
            <a:ext cx="8248650" cy="1069975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Definition</a:t>
            </a: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A relation is in 2NF if, and only if, it is in 1NF and every non-key attribute is fully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5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2400" y="3416300"/>
            <a:ext cx="79073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itchFamily="18" charset="0"/>
              </a:rPr>
              <a:t>Remove partial functional dependencies into a new relation</a:t>
            </a:r>
            <a:endParaRPr lang="en-GB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169A9C-BD89-4462-8BFF-B8E3760F80F4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229600" cy="4530725"/>
          </a:xfrm>
        </p:spPr>
        <p:txBody>
          <a:bodyPr/>
          <a:lstStyle/>
          <a:p>
            <a:endParaRPr lang="en-US" alt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" y="1220788"/>
            <a:ext cx="7658100" cy="5332412"/>
            <a:chOff x="386" y="1446"/>
            <a:chExt cx="4824" cy="2138"/>
          </a:xfrm>
        </p:grpSpPr>
        <p:sp>
          <p:nvSpPr>
            <p:cNvPr id="522245" name="Rectangle 5"/>
            <p:cNvSpPr>
              <a:spLocks noChangeArrowheads="1"/>
            </p:cNvSpPr>
            <p:nvPr/>
          </p:nvSpPr>
          <p:spPr bwMode="auto">
            <a:xfrm>
              <a:off x="386" y="1646"/>
              <a:ext cx="4719" cy="1938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246" name="Rectangle 6"/>
            <p:cNvSpPr>
              <a:spLocks noChangeArrowheads="1"/>
            </p:cNvSpPr>
            <p:nvPr/>
          </p:nvSpPr>
          <p:spPr bwMode="auto">
            <a:xfrm>
              <a:off x="392" y="1446"/>
              <a:ext cx="4818" cy="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32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Steps from 1NF to 2NF: 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Remove the offending attributes that are only partially functionally dependent on the composite key, and place them in a new relation.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Name the new entity </a:t>
              </a:r>
              <a:r>
                <a:rPr lang="en-US" sz="2000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(appending the number 2 to indicate 2NF)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Rename the original entity </a:t>
              </a:r>
              <a:r>
                <a:rPr lang="en-US" sz="2000" i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(</a:t>
              </a:r>
              <a:r>
                <a:rPr lang="en-US" sz="2000" i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+mj-lt"/>
                </a:rPr>
                <a:t>ending with a 2 to indicate 2NF)</a:t>
              </a:r>
              <a:endPara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endParaRPr>
            </a:p>
          </p:txBody>
        </p:sp>
      </p:grp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A4482B-5EE7-42B3-B8E9-12CDFDDC397D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09588" y="2173288"/>
            <a:ext cx="2484437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chemeClr val="tx2"/>
                </a:solidFill>
                <a:latin typeface="Times New Roman" pitchFamily="18" charset="0"/>
              </a:rPr>
              <a:t>Unnormalised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solidFill>
                  <a:srgbClr val="0000FF"/>
                </a:solidFill>
                <a:latin typeface="Times New Roman" pitchFamily="18" charset="0"/>
              </a:rPr>
              <a:t>(UDF)</a:t>
            </a:r>
            <a:endParaRPr lang="en-GB" altLang="en-US" sz="18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8475" y="2252663"/>
            <a:ext cx="8359775" cy="1576387"/>
            <a:chOff x="1082" y="943"/>
            <a:chExt cx="4122" cy="678"/>
          </a:xfrm>
        </p:grpSpPr>
        <p:sp>
          <p:nvSpPr>
            <p:cNvPr id="8208" name="Rectangle 4"/>
            <p:cNvSpPr>
              <a:spLocks noChangeArrowheads="1"/>
            </p:cNvSpPr>
            <p:nvPr/>
          </p:nvSpPr>
          <p:spPr bwMode="auto">
            <a:xfrm>
              <a:off x="1082" y="1262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chemeClr val="tx2"/>
                  </a:solidFill>
                  <a:latin typeface="Times New Roman" pitchFamily="18" charset="0"/>
                </a:rPr>
                <a:t>First normal form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00FF"/>
                  </a:solidFill>
                  <a:latin typeface="Times New Roman" pitchFamily="18" charset="0"/>
                </a:rPr>
                <a:t>(1NF)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09" name="Line 5"/>
            <p:cNvSpPr>
              <a:spLocks noChangeShapeType="1"/>
            </p:cNvSpPr>
            <p:nvPr/>
          </p:nvSpPr>
          <p:spPr bwMode="auto">
            <a:xfrm>
              <a:off x="1654" y="1105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Oval 6"/>
            <p:cNvSpPr>
              <a:spLocks noChangeArrowheads="1"/>
            </p:cNvSpPr>
            <p:nvPr/>
          </p:nvSpPr>
          <p:spPr bwMode="auto">
            <a:xfrm>
              <a:off x="2821" y="943"/>
              <a:ext cx="2383" cy="41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solidFill>
                    <a:schemeClr val="tx2"/>
                  </a:solidFill>
                  <a:latin typeface="Times New Roman" pitchFamily="18" charset="0"/>
                </a:rPr>
                <a:t>Remove </a:t>
              </a:r>
              <a:r>
                <a:rPr lang="en-GB" altLang="en-US" sz="1600">
                  <a:solidFill>
                    <a:srgbClr val="0000FF"/>
                  </a:solidFill>
                  <a:latin typeface="Times New Roman" pitchFamily="18" charset="0"/>
                </a:rPr>
                <a:t>repeating groups</a:t>
              </a:r>
              <a:endParaRPr lang="en-GB" alt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11" name="Line 7"/>
            <p:cNvSpPr>
              <a:spLocks noChangeShapeType="1"/>
            </p:cNvSpPr>
            <p:nvPr/>
          </p:nvSpPr>
          <p:spPr bwMode="auto">
            <a:xfrm>
              <a:off x="1654" y="1165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82600" y="3108325"/>
            <a:ext cx="8399463" cy="1547813"/>
            <a:chOff x="1072" y="1476"/>
            <a:chExt cx="4142" cy="666"/>
          </a:xfrm>
        </p:grpSpPr>
        <p:sp>
          <p:nvSpPr>
            <p:cNvPr id="8204" name="Rectangle 9"/>
            <p:cNvSpPr>
              <a:spLocks noChangeArrowheads="1"/>
            </p:cNvSpPr>
            <p:nvPr/>
          </p:nvSpPr>
          <p:spPr bwMode="auto">
            <a:xfrm>
              <a:off x="1072" y="1783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chemeClr val="tx2"/>
                  </a:solidFill>
                  <a:latin typeface="Times New Roman" pitchFamily="18" charset="0"/>
                </a:rPr>
                <a:t>Second normal form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00FF"/>
                  </a:solidFill>
                  <a:latin typeface="Times New Roman" pitchFamily="18" charset="0"/>
                </a:rPr>
                <a:t>(2NF)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1630" y="1629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Oval 11"/>
            <p:cNvSpPr>
              <a:spLocks noChangeArrowheads="1"/>
            </p:cNvSpPr>
            <p:nvPr/>
          </p:nvSpPr>
          <p:spPr bwMode="auto">
            <a:xfrm>
              <a:off x="2831" y="1476"/>
              <a:ext cx="2383" cy="43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solidFill>
                    <a:schemeClr val="tx2"/>
                  </a:solidFill>
                  <a:latin typeface="Times New Roman" pitchFamily="18" charset="0"/>
                </a:rPr>
                <a:t>Remove </a:t>
              </a:r>
              <a:r>
                <a:rPr lang="en-GB" altLang="en-US" sz="1600">
                  <a:solidFill>
                    <a:srgbClr val="0000FF"/>
                  </a:solidFill>
                  <a:latin typeface="Times New Roman" pitchFamily="18" charset="0"/>
                </a:rPr>
                <a:t>partial dependencies</a:t>
              </a:r>
              <a:endParaRPr lang="en-GB" alt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07" name="Line 12"/>
            <p:cNvSpPr>
              <a:spLocks noChangeShapeType="1"/>
            </p:cNvSpPr>
            <p:nvPr/>
          </p:nvSpPr>
          <p:spPr bwMode="auto">
            <a:xfrm>
              <a:off x="1648" y="1690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57200" y="3962400"/>
            <a:ext cx="8382000" cy="1512888"/>
            <a:chOff x="1056" y="2007"/>
            <a:chExt cx="4133" cy="651"/>
          </a:xfrm>
        </p:grpSpPr>
        <p:sp>
          <p:nvSpPr>
            <p:cNvPr id="8200" name="Rectangle 14"/>
            <p:cNvSpPr>
              <a:spLocks noChangeArrowheads="1"/>
            </p:cNvSpPr>
            <p:nvPr/>
          </p:nvSpPr>
          <p:spPr bwMode="auto">
            <a:xfrm>
              <a:off x="1056" y="2299"/>
              <a:ext cx="1225" cy="35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chemeClr val="tx2"/>
                  </a:solidFill>
                  <a:latin typeface="Times New Roman" pitchFamily="18" charset="0"/>
                </a:rPr>
                <a:t>Third normal form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>
                  <a:solidFill>
                    <a:srgbClr val="0000FF"/>
                  </a:solidFill>
                  <a:latin typeface="Times New Roman" pitchFamily="18" charset="0"/>
                </a:rPr>
                <a:t>(3NF)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01" name="Line 15"/>
            <p:cNvSpPr>
              <a:spLocks noChangeShapeType="1"/>
            </p:cNvSpPr>
            <p:nvPr/>
          </p:nvSpPr>
          <p:spPr bwMode="auto">
            <a:xfrm>
              <a:off x="1639" y="2152"/>
              <a:ext cx="0" cy="15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Oval 16"/>
            <p:cNvSpPr>
              <a:spLocks noChangeArrowheads="1"/>
            </p:cNvSpPr>
            <p:nvPr/>
          </p:nvSpPr>
          <p:spPr bwMode="auto">
            <a:xfrm>
              <a:off x="2806" y="2007"/>
              <a:ext cx="2383" cy="4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00">
                  <a:solidFill>
                    <a:schemeClr val="tx2"/>
                  </a:solidFill>
                  <a:latin typeface="Times New Roman" pitchFamily="18" charset="0"/>
                </a:rPr>
                <a:t>Remove </a:t>
              </a:r>
              <a:r>
                <a:rPr lang="en-GB" altLang="en-US" sz="1600">
                  <a:solidFill>
                    <a:srgbClr val="0000FF"/>
                  </a:solidFill>
                  <a:latin typeface="Times New Roman" pitchFamily="18" charset="0"/>
                </a:rPr>
                <a:t>transitive dependencies</a:t>
              </a:r>
              <a:endParaRPr lang="en-GB" altLang="en-US" sz="16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8203" name="Line 17"/>
            <p:cNvSpPr>
              <a:spLocks noChangeShapeType="1"/>
            </p:cNvSpPr>
            <p:nvPr/>
          </p:nvSpPr>
          <p:spPr bwMode="auto">
            <a:xfrm>
              <a:off x="1639" y="2213"/>
              <a:ext cx="116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8402" name="Rectangle 18"/>
          <p:cNvSpPr>
            <a:spLocks noChangeArrowheads="1"/>
          </p:cNvSpPr>
          <p:nvPr/>
        </p:nvSpPr>
        <p:spPr bwMode="auto">
          <a:xfrm>
            <a:off x="0" y="0"/>
            <a:ext cx="9144000" cy="11049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sz="4000" dirty="0">
                <a:solidFill>
                  <a:schemeClr val="accent4"/>
                </a:solidFill>
                <a:latin typeface="+mj-lt"/>
              </a:rPr>
              <a:t>Stages of Normalisation</a:t>
            </a:r>
          </a:p>
        </p:txBody>
      </p:sp>
      <p:sp>
        <p:nvSpPr>
          <p:cNvPr id="8199" name="Slide Number Placeholder 1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6F1402-C258-4026-80ED-0500F5AB3CDE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/>
              <a:t>Example - 1NF to 2NF</a:t>
            </a:r>
            <a:endParaRPr lang="en-US" altLang="en-US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4475" y="1239838"/>
            <a:ext cx="8099425" cy="39528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95263" y="1295400"/>
            <a:ext cx="982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Times New Roman" pitchFamily="18" charset="0"/>
              </a:rPr>
              <a:t>ORDER-LINE-1</a:t>
            </a:r>
            <a:r>
              <a:rPr lang="en-GB" altLang="en-US" sz="2000">
                <a:solidFill>
                  <a:schemeClr val="tx2"/>
                </a:solidFill>
                <a:latin typeface="Times New Roman" pitchFamily="18" charset="0"/>
              </a:rPr>
              <a:t> (</a:t>
            </a:r>
            <a:r>
              <a:rPr lang="en-GB" altLang="en-US" sz="2000" u="sng">
                <a:solidFill>
                  <a:srgbClr val="0000FF"/>
                </a:solidFill>
                <a:latin typeface="Times New Roman" pitchFamily="18" charset="0"/>
              </a:rPr>
              <a:t>order-no, prod-no</a:t>
            </a:r>
            <a:r>
              <a:rPr lang="en-GB" altLang="en-US" sz="2000">
                <a:solidFill>
                  <a:schemeClr val="tx2"/>
                </a:solidFill>
                <a:latin typeface="Times New Roman" pitchFamily="18" charset="0"/>
              </a:rPr>
              <a:t>, prod-desc, unit-price, ord-qty, line-total)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0663" y="1700213"/>
            <a:ext cx="8585200" cy="1574800"/>
            <a:chOff x="352" y="1071"/>
            <a:chExt cx="5008" cy="992"/>
          </a:xfrm>
        </p:grpSpPr>
        <p:sp>
          <p:nvSpPr>
            <p:cNvPr id="26650" name="Rectangle 6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651" name="Rectangle 7"/>
            <p:cNvSpPr>
              <a:spLocks noChangeArrowheads="1"/>
            </p:cNvSpPr>
            <p:nvPr/>
          </p:nvSpPr>
          <p:spPr bwMode="auto">
            <a:xfrm>
              <a:off x="352" y="1071"/>
              <a:ext cx="5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1. Remove the offending attributes that are only partially functionally dependent on the composite key, and place them in a new relation. </a:t>
              </a:r>
              <a:endParaRPr lang="en-GB" altLang="en-US" sz="1600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26652" name="Group 8"/>
            <p:cNvGrpSpPr>
              <a:grpSpLocks/>
            </p:cNvGrpSpPr>
            <p:nvPr/>
          </p:nvGrpSpPr>
          <p:grpSpPr bwMode="auto">
            <a:xfrm>
              <a:off x="377" y="1487"/>
              <a:ext cx="3960" cy="256"/>
              <a:chOff x="377" y="1487"/>
              <a:chExt cx="3960" cy="256"/>
            </a:xfrm>
          </p:grpSpPr>
          <p:sp>
            <p:nvSpPr>
              <p:cNvPr id="26654" name="Rectangle 9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3705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55" name="Rectangle 10"/>
              <p:cNvSpPr>
                <a:spLocks noChangeArrowheads="1"/>
              </p:cNvSpPr>
              <p:nvPr/>
            </p:nvSpPr>
            <p:spPr bwMode="auto">
              <a:xfrm>
                <a:off x="377" y="1487"/>
                <a:ext cx="39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ord-qty, line-total)</a:t>
                </a:r>
              </a:p>
            </p:txBody>
          </p:sp>
        </p:grpSp>
        <p:sp>
          <p:nvSpPr>
            <p:cNvPr id="26653" name="Rectangle 11"/>
            <p:cNvSpPr>
              <a:spLocks noChangeArrowheads="1"/>
            </p:cNvSpPr>
            <p:nvPr/>
          </p:nvSpPr>
          <p:spPr bwMode="auto">
            <a:xfrm>
              <a:off x="385" y="1811"/>
              <a:ext cx="166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(prod-desc, unit-price)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04788" y="3387725"/>
            <a:ext cx="8601075" cy="1554163"/>
            <a:chOff x="342" y="2134"/>
            <a:chExt cx="5119" cy="979"/>
          </a:xfrm>
        </p:grpSpPr>
        <p:sp>
          <p:nvSpPr>
            <p:cNvPr id="26642" name="Rectangle 13"/>
            <p:cNvSpPr>
              <a:spLocks noChangeArrowheads="1"/>
            </p:cNvSpPr>
            <p:nvPr/>
          </p:nvSpPr>
          <p:spPr bwMode="auto">
            <a:xfrm>
              <a:off x="342" y="2134"/>
              <a:ext cx="511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2. Add to this relation a copy of the attribute(s) which determines these offending attributes. These will automatically become the primary key of this new relation..</a:t>
              </a:r>
              <a:endParaRPr lang="en-GB" altLang="en-US" sz="18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pSp>
          <p:nvGrpSpPr>
            <p:cNvPr id="26643" name="Group 14"/>
            <p:cNvGrpSpPr>
              <a:grpSpLocks/>
            </p:cNvGrpSpPr>
            <p:nvPr/>
          </p:nvGrpSpPr>
          <p:grpSpPr bwMode="auto">
            <a:xfrm>
              <a:off x="369" y="2857"/>
              <a:ext cx="2297" cy="256"/>
              <a:chOff x="344" y="2943"/>
              <a:chExt cx="4408" cy="256"/>
            </a:xfrm>
          </p:grpSpPr>
          <p:sp>
            <p:nvSpPr>
              <p:cNvPr id="26648" name="Rectangle 15"/>
              <p:cNvSpPr>
                <a:spLocks noChangeArrowheads="1"/>
              </p:cNvSpPr>
              <p:nvPr/>
            </p:nvSpPr>
            <p:spPr bwMode="auto">
              <a:xfrm>
                <a:off x="344" y="2950"/>
                <a:ext cx="4098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49" name="Rectangle 16"/>
              <p:cNvSpPr>
                <a:spLocks noChangeArrowheads="1"/>
              </p:cNvSpPr>
              <p:nvPr/>
            </p:nvSpPr>
            <p:spPr bwMode="auto">
              <a:xfrm>
                <a:off x="344" y="2943"/>
                <a:ext cx="440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prod-desc, unit-price)</a:t>
                </a:r>
              </a:p>
            </p:txBody>
          </p:sp>
        </p:grpSp>
        <p:grpSp>
          <p:nvGrpSpPr>
            <p:cNvPr id="26644" name="Group 17"/>
            <p:cNvGrpSpPr>
              <a:grpSpLocks/>
            </p:cNvGrpSpPr>
            <p:nvPr/>
          </p:nvGrpSpPr>
          <p:grpSpPr bwMode="auto">
            <a:xfrm>
              <a:off x="370" y="2543"/>
              <a:ext cx="3960" cy="256"/>
              <a:chOff x="377" y="1487"/>
              <a:chExt cx="3960" cy="256"/>
            </a:xfrm>
          </p:grpSpPr>
          <p:sp>
            <p:nvSpPr>
              <p:cNvPr id="26646" name="Rectangle 18"/>
              <p:cNvSpPr>
                <a:spLocks noChangeArrowheads="1"/>
              </p:cNvSpPr>
              <p:nvPr/>
            </p:nvSpPr>
            <p:spPr bwMode="auto">
              <a:xfrm>
                <a:off x="377" y="1494"/>
                <a:ext cx="3705" cy="24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6647" name="Rectangle 19"/>
              <p:cNvSpPr>
                <a:spLocks noChangeArrowheads="1"/>
              </p:cNvSpPr>
              <p:nvPr/>
            </p:nvSpPr>
            <p:spPr bwMode="auto">
              <a:xfrm>
                <a:off x="377" y="1487"/>
                <a:ext cx="39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ORDER-LINE-1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ord-qty, line-total)</a:t>
                </a:r>
              </a:p>
            </p:txBody>
          </p:sp>
        </p:grpSp>
        <p:sp>
          <p:nvSpPr>
            <p:cNvPr id="26645" name="Line 20"/>
            <p:cNvSpPr>
              <a:spLocks noChangeShapeType="1"/>
            </p:cNvSpPr>
            <p:nvPr/>
          </p:nvSpPr>
          <p:spPr bwMode="auto">
            <a:xfrm flipV="1">
              <a:off x="840" y="2767"/>
              <a:ext cx="1526" cy="14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63513" y="5029200"/>
            <a:ext cx="6889750" cy="771525"/>
            <a:chOff x="316" y="3168"/>
            <a:chExt cx="3828" cy="486"/>
          </a:xfrm>
        </p:grpSpPr>
        <p:sp>
          <p:nvSpPr>
            <p:cNvPr id="26638" name="Rectangle 22"/>
            <p:cNvSpPr>
              <a:spLocks noChangeArrowheads="1"/>
            </p:cNvSpPr>
            <p:nvPr/>
          </p:nvSpPr>
          <p:spPr bwMode="auto">
            <a:xfrm>
              <a:off x="354" y="3405"/>
              <a:ext cx="3061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6639" name="Group 23"/>
            <p:cNvGrpSpPr>
              <a:grpSpLocks/>
            </p:cNvGrpSpPr>
            <p:nvPr/>
          </p:nvGrpSpPr>
          <p:grpSpPr bwMode="auto">
            <a:xfrm>
              <a:off x="316" y="3168"/>
              <a:ext cx="3828" cy="482"/>
              <a:chOff x="316" y="3168"/>
              <a:chExt cx="3828" cy="482"/>
            </a:xfrm>
          </p:grpSpPr>
          <p:sp>
            <p:nvSpPr>
              <p:cNvPr id="26640" name="Rectangle 24"/>
              <p:cNvSpPr>
                <a:spLocks noChangeArrowheads="1"/>
              </p:cNvSpPr>
              <p:nvPr/>
            </p:nvSpPr>
            <p:spPr bwMode="auto">
              <a:xfrm>
                <a:off x="316" y="3168"/>
                <a:ext cx="3828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  <a:latin typeface="Times New Roman" pitchFamily="18" charset="0"/>
                  </a:rPr>
                  <a:t>3. Name the new entity </a:t>
                </a:r>
                <a:r>
                  <a:rPr lang="en-US" altLang="en-US" sz="1600" i="1">
                    <a:solidFill>
                      <a:srgbClr val="0000FF"/>
                    </a:solidFill>
                    <a:latin typeface="Times New Roman" pitchFamily="18" charset="0"/>
                  </a:rPr>
                  <a:t>(appending the number 2 to indicate 2NF)</a:t>
                </a:r>
              </a:p>
            </p:txBody>
          </p:sp>
          <p:sp>
            <p:nvSpPr>
              <p:cNvPr id="26641" name="Rectangle 25"/>
              <p:cNvSpPr>
                <a:spLocks noChangeArrowheads="1"/>
              </p:cNvSpPr>
              <p:nvPr/>
            </p:nvSpPr>
            <p:spPr bwMode="auto">
              <a:xfrm>
                <a:off x="354" y="3398"/>
                <a:ext cx="325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PRODUCT-2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prod-desc, unit-price)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52400" y="5865813"/>
            <a:ext cx="7358063" cy="754062"/>
            <a:chOff x="309" y="3695"/>
            <a:chExt cx="4004" cy="475"/>
          </a:xfrm>
        </p:grpSpPr>
        <p:sp>
          <p:nvSpPr>
            <p:cNvPr id="26634" name="Rectangle 27"/>
            <p:cNvSpPr>
              <a:spLocks noChangeArrowheads="1"/>
            </p:cNvSpPr>
            <p:nvPr/>
          </p:nvSpPr>
          <p:spPr bwMode="auto">
            <a:xfrm>
              <a:off x="353" y="3921"/>
              <a:ext cx="3705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6635" name="Group 28"/>
            <p:cNvGrpSpPr>
              <a:grpSpLocks/>
            </p:cNvGrpSpPr>
            <p:nvPr/>
          </p:nvGrpSpPr>
          <p:grpSpPr bwMode="auto">
            <a:xfrm>
              <a:off x="309" y="3695"/>
              <a:ext cx="4004" cy="471"/>
              <a:chOff x="309" y="3695"/>
              <a:chExt cx="4004" cy="471"/>
            </a:xfrm>
          </p:grpSpPr>
          <p:sp>
            <p:nvSpPr>
              <p:cNvPr id="26636" name="Rectangle 29"/>
              <p:cNvSpPr>
                <a:spLocks noChangeArrowheads="1"/>
              </p:cNvSpPr>
              <p:nvPr/>
            </p:nvSpPr>
            <p:spPr bwMode="auto">
              <a:xfrm>
                <a:off x="309" y="3695"/>
                <a:ext cx="372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  <a:latin typeface="Times New Roman" pitchFamily="18" charset="0"/>
                  </a:rPr>
                  <a:t>4. Rename the original entity </a:t>
                </a:r>
                <a:r>
                  <a:rPr lang="en-US" altLang="en-US" sz="1600" i="1">
                    <a:solidFill>
                      <a:srgbClr val="0000FF"/>
                    </a:solidFill>
                    <a:latin typeface="Times New Roman" pitchFamily="18" charset="0"/>
                  </a:rPr>
                  <a:t>(ending with a 2 to indicate 2NF)</a:t>
                </a:r>
                <a:endParaRPr lang="en-GB" altLang="en-US" sz="1600" i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37" name="Rectangle 30"/>
              <p:cNvSpPr>
                <a:spLocks noChangeArrowheads="1"/>
              </p:cNvSpPr>
              <p:nvPr/>
            </p:nvSpPr>
            <p:spPr bwMode="auto">
              <a:xfrm>
                <a:off x="353" y="3914"/>
                <a:ext cx="39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ORDER-LINE-2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ord-qty, line-total)</a:t>
                </a:r>
              </a:p>
            </p:txBody>
          </p:sp>
        </p:grpSp>
      </p:grpSp>
      <p:sp>
        <p:nvSpPr>
          <p:cNvPr id="26633" name="Slide Number Placeholder 3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4BA4A36-E0AA-4F65-A22C-4E006B136EFB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/>
              <a:t>Third Normal Form (3NF)</a:t>
            </a:r>
            <a:endParaRPr lang="en-US" altLang="en-US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28600" y="2089150"/>
            <a:ext cx="8131175" cy="1517650"/>
          </a:xfrm>
          <a:prstGeom prst="rect">
            <a:avLst/>
          </a:prstGeom>
          <a:solidFill>
            <a:srgbClr val="F0F5FE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4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49238" y="2116138"/>
            <a:ext cx="8248650" cy="1069975"/>
          </a:xfrm>
        </p:spPr>
        <p:txBody>
          <a:bodyPr lIns="92075" tIns="46038" rIns="92075" bIns="46038"/>
          <a:lstStyle/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Definition</a:t>
            </a:r>
            <a:r>
              <a:rPr lang="en-US" sz="26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: A relation is in 3NF if, and only if, it is in 2NF and every non-key attribute is non-transitively dependent on the primary key.</a:t>
            </a: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5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endParaRPr lang="en-US" sz="2600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9412" y="3797300"/>
            <a:ext cx="6865938" cy="469900"/>
            <a:chOff x="462" y="1463"/>
            <a:chExt cx="4325" cy="296"/>
          </a:xfrm>
          <a:noFill/>
        </p:grpSpPr>
        <p:sp>
          <p:nvSpPr>
            <p:cNvPr id="524294" name="Rectangle 6"/>
            <p:cNvSpPr>
              <a:spLocks noChangeArrowheads="1"/>
            </p:cNvSpPr>
            <p:nvPr/>
          </p:nvSpPr>
          <p:spPr bwMode="auto">
            <a:xfrm>
              <a:off x="463" y="1474"/>
              <a:ext cx="4319" cy="2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24295" name="Rectangle 7"/>
            <p:cNvSpPr>
              <a:spLocks noChangeArrowheads="1"/>
            </p:cNvSpPr>
            <p:nvPr/>
          </p:nvSpPr>
          <p:spPr bwMode="auto">
            <a:xfrm>
              <a:off x="462" y="1463"/>
              <a:ext cx="4325" cy="29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Times New Roman" pitchFamily="18" charset="0"/>
                </a:rPr>
                <a:t>Remove transitive dependencies into a new relation</a:t>
              </a:r>
              <a:endParaRPr lang="en-GB" sz="2400" dirty="0">
                <a:latin typeface="Times New Roman" pitchFamily="18" charset="0"/>
              </a:endParaRPr>
            </a:p>
          </p:txBody>
        </p:sp>
      </p:grpSp>
      <p:sp>
        <p:nvSpPr>
          <p:cNvPr id="2765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607B78-DA75-4330-B9EC-679E2A40292B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990600"/>
            <a:ext cx="8915400" cy="5791200"/>
            <a:chOff x="350" y="1792"/>
            <a:chExt cx="4818" cy="2157"/>
          </a:xfrm>
        </p:grpSpPr>
        <p:sp>
          <p:nvSpPr>
            <p:cNvPr id="525317" name="Rectangle 5"/>
            <p:cNvSpPr>
              <a:spLocks noChangeArrowheads="1"/>
            </p:cNvSpPr>
            <p:nvPr/>
          </p:nvSpPr>
          <p:spPr bwMode="auto">
            <a:xfrm>
              <a:off x="361" y="1792"/>
              <a:ext cx="4718" cy="2157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+mj-lt"/>
              </a:endParaRPr>
            </a:p>
          </p:txBody>
        </p:sp>
        <p:sp>
          <p:nvSpPr>
            <p:cNvPr id="525318" name="Rectangle 6"/>
            <p:cNvSpPr>
              <a:spLocks noChangeArrowheads="1"/>
            </p:cNvSpPr>
            <p:nvPr/>
          </p:nvSpPr>
          <p:spPr bwMode="auto">
            <a:xfrm>
              <a:off x="350" y="1798"/>
              <a:ext cx="481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None/>
                <a:defRPr/>
              </a:pPr>
              <a:r>
                <a:rPr lang="en-US" sz="26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Steps from 2NF to 3NF: 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Remove the offending attributes that are transitively dependent on non-key attribute(s), and place them in a new relation.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Add to this relation a copy of the attribute(s) which are the determinants of these offending attributes. These will automatically become the primary key of this new relation.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Name the new entity </a:t>
              </a:r>
              <a:r>
                <a:rPr lang="en-US" sz="2000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(appending the number 3 to indicate 3NF)</a:t>
              </a: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endParaRPr lang="en-US" sz="9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  <a:p>
              <a:pPr marL="381000" indent="-381000" fontAlgn="auto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chemeClr val="accent2"/>
                </a:buClr>
                <a:buSzPct val="75000"/>
                <a:buFont typeface="Wingdings" pitchFamily="2" charset="2"/>
                <a:buChar char="l"/>
                <a:defRPr/>
              </a:pPr>
              <a:r>
                <a:rPr 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Rename the original entity </a:t>
              </a:r>
              <a:r>
                <a:rPr lang="en-US" sz="2000" i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(ending with a 3 to indicate 3NF)</a:t>
              </a:r>
              <a:endPara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867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82AFD9-A2C2-44B1-81BE-92B088F87636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/>
              <a:t>Example - 2NF to 3NF</a:t>
            </a:r>
            <a:endParaRPr lang="en-US" altLang="en-US" smtClean="0"/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00038" y="1223963"/>
            <a:ext cx="8505825" cy="430212"/>
            <a:chOff x="347" y="3448"/>
            <a:chExt cx="5046" cy="494"/>
          </a:xfrm>
        </p:grpSpPr>
        <p:sp>
          <p:nvSpPr>
            <p:cNvPr id="29725" name="Rectangle 4"/>
            <p:cNvSpPr>
              <a:spLocks noChangeArrowheads="1"/>
            </p:cNvSpPr>
            <p:nvPr/>
          </p:nvSpPr>
          <p:spPr bwMode="auto">
            <a:xfrm>
              <a:off x="360" y="3479"/>
              <a:ext cx="4937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26" name="Text Box 5"/>
            <p:cNvSpPr txBox="1">
              <a:spLocks noChangeArrowheads="1"/>
            </p:cNvSpPr>
            <p:nvPr/>
          </p:nvSpPr>
          <p:spPr bwMode="auto">
            <a:xfrm>
              <a:off x="347" y="3448"/>
              <a:ext cx="5046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ORDER-2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 (</a:t>
              </a:r>
              <a:r>
                <a:rPr lang="en-GB" altLang="en-US" sz="2000" u="sng">
                  <a:solidFill>
                    <a:srgbClr val="0000FF"/>
                  </a:solidFill>
                  <a:latin typeface="Times New Roman" pitchFamily="18" charset="0"/>
                </a:rPr>
                <a:t>order-no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, order-date, cust-no, cust-name, cust-add, order-total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20663" y="1700213"/>
            <a:ext cx="8585200" cy="1574800"/>
            <a:chOff x="352" y="1071"/>
            <a:chExt cx="5008" cy="992"/>
          </a:xfrm>
        </p:grpSpPr>
        <p:sp>
          <p:nvSpPr>
            <p:cNvPr id="29718" name="Rectangle 7"/>
            <p:cNvSpPr>
              <a:spLocks noChangeArrowheads="1"/>
            </p:cNvSpPr>
            <p:nvPr/>
          </p:nvSpPr>
          <p:spPr bwMode="auto">
            <a:xfrm>
              <a:off x="379" y="1804"/>
              <a:ext cx="154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9719" name="Group 8"/>
            <p:cNvGrpSpPr>
              <a:grpSpLocks/>
            </p:cNvGrpSpPr>
            <p:nvPr/>
          </p:nvGrpSpPr>
          <p:grpSpPr bwMode="auto">
            <a:xfrm>
              <a:off x="352" y="1071"/>
              <a:ext cx="5008" cy="992"/>
              <a:chOff x="352" y="1071"/>
              <a:chExt cx="5008" cy="992"/>
            </a:xfrm>
          </p:grpSpPr>
          <p:sp>
            <p:nvSpPr>
              <p:cNvPr id="29720" name="Rectangle 9"/>
              <p:cNvSpPr>
                <a:spLocks noChangeArrowheads="1"/>
              </p:cNvSpPr>
              <p:nvPr/>
            </p:nvSpPr>
            <p:spPr bwMode="auto">
              <a:xfrm>
                <a:off x="352" y="1071"/>
                <a:ext cx="500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  <a:latin typeface="Times New Roman" pitchFamily="18" charset="0"/>
                  </a:rPr>
                  <a:t>1. Remove the offending attributes that are transitively dependent on non-key attributes, and place them in a new relation. </a:t>
                </a:r>
                <a:endParaRPr lang="en-GB" altLang="en-US" sz="1600" i="1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21" name="Rectangle 10"/>
              <p:cNvSpPr>
                <a:spLocks noChangeArrowheads="1"/>
              </p:cNvSpPr>
              <p:nvPr/>
            </p:nvSpPr>
            <p:spPr bwMode="auto">
              <a:xfrm>
                <a:off x="385" y="1811"/>
                <a:ext cx="164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(cust-name, cust-add )</a:t>
                </a:r>
              </a:p>
            </p:txBody>
          </p:sp>
          <p:grpSp>
            <p:nvGrpSpPr>
              <p:cNvPr id="29722" name="Group 11"/>
              <p:cNvGrpSpPr>
                <a:grpSpLocks/>
              </p:cNvGrpSpPr>
              <p:nvPr/>
            </p:nvGrpSpPr>
            <p:grpSpPr bwMode="auto">
              <a:xfrm>
                <a:off x="370" y="1476"/>
                <a:ext cx="3521" cy="446"/>
                <a:chOff x="347" y="3448"/>
                <a:chExt cx="5046" cy="813"/>
              </a:xfrm>
            </p:grpSpPr>
            <p:sp>
              <p:nvSpPr>
                <p:cNvPr id="29723" name="Rectangle 12"/>
                <p:cNvSpPr>
                  <a:spLocks noChangeArrowheads="1"/>
                </p:cNvSpPr>
                <p:nvPr/>
              </p:nvSpPr>
              <p:spPr bwMode="auto">
                <a:xfrm>
                  <a:off x="360" y="3479"/>
                  <a:ext cx="4937" cy="463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97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47" y="3448"/>
                  <a:ext cx="5046" cy="8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>
                      <a:latin typeface="Times New Roman" pitchFamily="18" charset="0"/>
                    </a:rPr>
                    <a:t>ORDER-2</a:t>
                  </a:r>
                  <a:r>
                    <a:rPr lang="en-GB" altLang="en-US" sz="2000">
                      <a:solidFill>
                        <a:schemeClr val="tx2"/>
                      </a:solidFill>
                      <a:latin typeface="Times New Roman" pitchFamily="18" charset="0"/>
                    </a:rPr>
                    <a:t> (</a:t>
                  </a:r>
                  <a:r>
                    <a:rPr lang="en-GB" altLang="en-US" sz="2000" u="sng">
                      <a:solidFill>
                        <a:srgbClr val="0000FF"/>
                      </a:solidFill>
                      <a:latin typeface="Times New Roman" pitchFamily="18" charset="0"/>
                    </a:rPr>
                    <a:t>order-no</a:t>
                  </a:r>
                  <a:r>
                    <a:rPr lang="en-GB" altLang="en-US" sz="2000">
                      <a:solidFill>
                        <a:schemeClr val="tx2"/>
                      </a:solidFill>
                      <a:latin typeface="Times New Roman" pitchFamily="18" charset="0"/>
                    </a:rPr>
                    <a:t>, order-date, cust-no, order-total</a:t>
                  </a:r>
                </a:p>
              </p:txBody>
            </p:sp>
          </p:grpSp>
        </p:grp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04788" y="3387725"/>
            <a:ext cx="8601075" cy="1550988"/>
            <a:chOff x="342" y="2134"/>
            <a:chExt cx="5119" cy="977"/>
          </a:xfrm>
        </p:grpSpPr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398" y="2860"/>
              <a:ext cx="2085" cy="24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9712" name="Group 16"/>
            <p:cNvGrpSpPr>
              <a:grpSpLocks/>
            </p:cNvGrpSpPr>
            <p:nvPr/>
          </p:nvGrpSpPr>
          <p:grpSpPr bwMode="auto">
            <a:xfrm>
              <a:off x="342" y="2134"/>
              <a:ext cx="5119" cy="977"/>
              <a:chOff x="342" y="2134"/>
              <a:chExt cx="5119" cy="977"/>
            </a:xfrm>
          </p:grpSpPr>
          <p:sp>
            <p:nvSpPr>
              <p:cNvPr id="29713" name="Rectangle 17"/>
              <p:cNvSpPr>
                <a:spLocks noChangeArrowheads="1"/>
              </p:cNvSpPr>
              <p:nvPr/>
            </p:nvSpPr>
            <p:spPr bwMode="auto">
              <a:xfrm>
                <a:off x="342" y="2134"/>
                <a:ext cx="5119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>
                    <a:solidFill>
                      <a:schemeClr val="tx2"/>
                    </a:solidFill>
                    <a:latin typeface="Times New Roman" pitchFamily="18" charset="0"/>
                  </a:rPr>
                  <a:t>2. Add to this relation a copy of the attribute(s) which determines these offending attributes. These will automatically become the primary key of this new relation..</a:t>
                </a:r>
                <a:endParaRPr lang="en-GB" altLang="en-US" sz="1800">
                  <a:solidFill>
                    <a:schemeClr val="tx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14" name="Rectangle 18"/>
              <p:cNvSpPr>
                <a:spLocks noChangeArrowheads="1"/>
              </p:cNvSpPr>
              <p:nvPr/>
            </p:nvSpPr>
            <p:spPr bwMode="auto">
              <a:xfrm>
                <a:off x="413" y="2859"/>
                <a:ext cx="222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cust-no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cust-name, cust-add )</a:t>
                </a:r>
              </a:p>
            </p:txBody>
          </p:sp>
          <p:sp>
            <p:nvSpPr>
              <p:cNvPr id="29715" name="Rectangle 19"/>
              <p:cNvSpPr>
                <a:spLocks noChangeArrowheads="1"/>
              </p:cNvSpPr>
              <p:nvPr/>
            </p:nvSpPr>
            <p:spPr bwMode="auto">
              <a:xfrm>
                <a:off x="407" y="2541"/>
                <a:ext cx="3445" cy="25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9716" name="Text Box 20"/>
              <p:cNvSpPr txBox="1">
                <a:spLocks noChangeArrowheads="1"/>
              </p:cNvSpPr>
              <p:nvPr/>
            </p:nvSpPr>
            <p:spPr bwMode="auto">
              <a:xfrm>
                <a:off x="398" y="2524"/>
                <a:ext cx="3521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ORDER-2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order-date, cust-no, order-total</a:t>
                </a:r>
              </a:p>
            </p:txBody>
          </p:sp>
          <p:sp>
            <p:nvSpPr>
              <p:cNvPr id="29717" name="Line 21"/>
              <p:cNvSpPr>
                <a:spLocks noChangeShapeType="1"/>
              </p:cNvSpPr>
              <p:nvPr/>
            </p:nvSpPr>
            <p:spPr bwMode="auto">
              <a:xfrm flipV="1">
                <a:off x="840" y="2742"/>
                <a:ext cx="1843" cy="17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63513" y="5029200"/>
            <a:ext cx="7042150" cy="771525"/>
            <a:chOff x="316" y="3168"/>
            <a:chExt cx="3828" cy="486"/>
          </a:xfrm>
        </p:grpSpPr>
        <p:sp>
          <p:nvSpPr>
            <p:cNvPr id="29708" name="Rectangle 23"/>
            <p:cNvSpPr>
              <a:spLocks noChangeArrowheads="1"/>
            </p:cNvSpPr>
            <p:nvPr/>
          </p:nvSpPr>
          <p:spPr bwMode="auto">
            <a:xfrm>
              <a:off x="316" y="3168"/>
              <a:ext cx="38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3. Name the new entity </a:t>
              </a:r>
              <a:r>
                <a:rPr lang="en-US" altLang="en-US" sz="1600" i="1">
                  <a:solidFill>
                    <a:srgbClr val="0000FF"/>
                  </a:solidFill>
                  <a:latin typeface="Times New Roman" pitchFamily="18" charset="0"/>
                </a:rPr>
                <a:t>(appending the number 3 to indicate 3NF)</a:t>
              </a:r>
            </a:p>
          </p:txBody>
        </p:sp>
        <p:sp>
          <p:nvSpPr>
            <p:cNvPr id="29709" name="Rectangle 24"/>
            <p:cNvSpPr>
              <a:spLocks noChangeArrowheads="1"/>
            </p:cNvSpPr>
            <p:nvPr/>
          </p:nvSpPr>
          <p:spPr bwMode="auto">
            <a:xfrm>
              <a:off x="397" y="3405"/>
              <a:ext cx="3121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10" name="Rectangle 25"/>
            <p:cNvSpPr>
              <a:spLocks noChangeArrowheads="1"/>
            </p:cNvSpPr>
            <p:nvPr/>
          </p:nvSpPr>
          <p:spPr bwMode="auto">
            <a:xfrm>
              <a:off x="397" y="3401"/>
              <a:ext cx="33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CUSTOMER-3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 (</a:t>
              </a:r>
              <a:r>
                <a:rPr lang="en-GB" altLang="en-US" sz="2000" u="sng">
                  <a:solidFill>
                    <a:srgbClr val="0000FF"/>
                  </a:solidFill>
                  <a:latin typeface="Times New Roman" pitchFamily="18" charset="0"/>
                </a:rPr>
                <a:t>cust-no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, cust-name, cust-add )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52400" y="5865813"/>
            <a:ext cx="7205663" cy="1069975"/>
            <a:chOff x="309" y="3695"/>
            <a:chExt cx="3726" cy="674"/>
          </a:xfrm>
        </p:grpSpPr>
        <p:sp>
          <p:nvSpPr>
            <p:cNvPr id="29705" name="Rectangle 27"/>
            <p:cNvSpPr>
              <a:spLocks noChangeArrowheads="1"/>
            </p:cNvSpPr>
            <p:nvPr/>
          </p:nvSpPr>
          <p:spPr bwMode="auto">
            <a:xfrm>
              <a:off x="309" y="3695"/>
              <a:ext cx="37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2"/>
                  </a:solidFill>
                  <a:latin typeface="Times New Roman" pitchFamily="18" charset="0"/>
                </a:rPr>
                <a:t>4. Rename the original entity </a:t>
              </a:r>
              <a:r>
                <a:rPr lang="en-US" altLang="en-US" sz="1600" i="1">
                  <a:solidFill>
                    <a:srgbClr val="0000FF"/>
                  </a:solidFill>
                  <a:latin typeface="Times New Roman" pitchFamily="18" charset="0"/>
                </a:rPr>
                <a:t>(ending with a 3 to indicate 3NF)</a:t>
              </a:r>
              <a:endParaRPr lang="en-GB" altLang="en-US" sz="1600" i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28"/>
            <p:cNvSpPr>
              <a:spLocks noChangeArrowheads="1"/>
            </p:cNvSpPr>
            <p:nvPr/>
          </p:nvSpPr>
          <p:spPr bwMode="auto">
            <a:xfrm>
              <a:off x="387" y="3921"/>
              <a:ext cx="3507" cy="249"/>
            </a:xfrm>
            <a:prstGeom prst="rect">
              <a:avLst/>
            </a:prstGeom>
            <a:solidFill>
              <a:srgbClr val="F0F5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9707" name="Text Box 29"/>
            <p:cNvSpPr txBox="1">
              <a:spLocks noChangeArrowheads="1"/>
            </p:cNvSpPr>
            <p:nvPr/>
          </p:nvSpPr>
          <p:spPr bwMode="auto">
            <a:xfrm>
              <a:off x="391" y="3923"/>
              <a:ext cx="352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000">
                  <a:latin typeface="Times New Roman" pitchFamily="18" charset="0"/>
                </a:rPr>
                <a:t>ORDER-3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 (</a:t>
              </a:r>
              <a:r>
                <a:rPr lang="en-GB" altLang="en-US" sz="2000" u="sng">
                  <a:solidFill>
                    <a:srgbClr val="0000FF"/>
                  </a:solidFill>
                  <a:latin typeface="Times New Roman" pitchFamily="18" charset="0"/>
                </a:rPr>
                <a:t>order-no</a:t>
              </a:r>
              <a:r>
                <a:rPr lang="en-GB" altLang="en-US" sz="2000">
                  <a:solidFill>
                    <a:schemeClr val="tx2"/>
                  </a:solidFill>
                  <a:latin typeface="Times New Roman" pitchFamily="18" charset="0"/>
                </a:rPr>
                <a:t>, order-date, cust-no, order-total</a:t>
              </a:r>
            </a:p>
          </p:txBody>
        </p:sp>
      </p:grpSp>
      <p:sp>
        <p:nvSpPr>
          <p:cNvPr id="29704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BB7B9-EA8A-43DA-855F-B61D127FE2FF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04900"/>
          </a:xfrm>
        </p:spPr>
        <p:txBody>
          <a:bodyPr/>
          <a:lstStyle/>
          <a:p>
            <a:r>
              <a:rPr lang="en-US" altLang="en-US" sz="4000" smtClean="0"/>
              <a:t>Example - Relations in 3NF</a:t>
            </a:r>
            <a:endParaRPr lang="en-US" altLang="en-US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1338263"/>
            <a:ext cx="7002462" cy="1989137"/>
            <a:chOff x="517" y="843"/>
            <a:chExt cx="3705" cy="1253"/>
          </a:xfrm>
        </p:grpSpPr>
        <p:grpSp>
          <p:nvGrpSpPr>
            <p:cNvPr id="30751" name="Group 4"/>
            <p:cNvGrpSpPr>
              <a:grpSpLocks/>
            </p:cNvGrpSpPr>
            <p:nvPr/>
          </p:nvGrpSpPr>
          <p:grpSpPr bwMode="auto">
            <a:xfrm>
              <a:off x="526" y="1182"/>
              <a:ext cx="3121" cy="253"/>
              <a:chOff x="397" y="3401"/>
              <a:chExt cx="3121" cy="253"/>
            </a:xfrm>
          </p:grpSpPr>
          <p:sp>
            <p:nvSpPr>
              <p:cNvPr id="30761" name="Rectangle 5"/>
              <p:cNvSpPr>
                <a:spLocks noChangeArrowheads="1"/>
              </p:cNvSpPr>
              <p:nvPr/>
            </p:nvSpPr>
            <p:spPr bwMode="auto">
              <a:xfrm>
                <a:off x="397" y="3405"/>
                <a:ext cx="312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62" name="Rectangle 6"/>
              <p:cNvSpPr>
                <a:spLocks noChangeArrowheads="1"/>
              </p:cNvSpPr>
              <p:nvPr/>
            </p:nvSpPr>
            <p:spPr bwMode="auto">
              <a:xfrm>
                <a:off x="397" y="3401"/>
                <a:ext cx="28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CUSTOMER-3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cust-no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cust-name, cust-add )</a:t>
                </a:r>
              </a:p>
            </p:txBody>
          </p:sp>
        </p:grpSp>
        <p:grpSp>
          <p:nvGrpSpPr>
            <p:cNvPr id="30752" name="Group 7"/>
            <p:cNvGrpSpPr>
              <a:grpSpLocks/>
            </p:cNvGrpSpPr>
            <p:nvPr/>
          </p:nvGrpSpPr>
          <p:grpSpPr bwMode="auto">
            <a:xfrm>
              <a:off x="524" y="843"/>
              <a:ext cx="3525" cy="254"/>
              <a:chOff x="387" y="3921"/>
              <a:chExt cx="3525" cy="254"/>
            </a:xfrm>
          </p:grpSpPr>
          <p:sp>
            <p:nvSpPr>
              <p:cNvPr id="30759" name="Rectangle 8"/>
              <p:cNvSpPr>
                <a:spLocks noChangeArrowheads="1"/>
              </p:cNvSpPr>
              <p:nvPr/>
            </p:nvSpPr>
            <p:spPr bwMode="auto">
              <a:xfrm>
                <a:off x="387" y="3921"/>
                <a:ext cx="3507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60" name="Text Box 9"/>
              <p:cNvSpPr txBox="1">
                <a:spLocks noChangeArrowheads="1"/>
              </p:cNvSpPr>
              <p:nvPr/>
            </p:nvSpPr>
            <p:spPr bwMode="auto">
              <a:xfrm>
                <a:off x="391" y="3923"/>
                <a:ext cx="35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ORDER-3 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order-date, </a:t>
                </a:r>
                <a:r>
                  <a:rPr lang="en-GB" altLang="en-US" sz="2000">
                    <a:solidFill>
                      <a:srgbClr val="C00000"/>
                    </a:solidFill>
                    <a:latin typeface="Times New Roman" pitchFamily="18" charset="0"/>
                  </a:rPr>
                  <a:t>cust-no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order-total</a:t>
                </a:r>
              </a:p>
            </p:txBody>
          </p:sp>
        </p:grpSp>
        <p:grpSp>
          <p:nvGrpSpPr>
            <p:cNvPr id="30753" name="Group 10"/>
            <p:cNvGrpSpPr>
              <a:grpSpLocks/>
            </p:cNvGrpSpPr>
            <p:nvPr/>
          </p:nvGrpSpPr>
          <p:grpSpPr bwMode="auto">
            <a:xfrm>
              <a:off x="517" y="1840"/>
              <a:ext cx="3705" cy="256"/>
              <a:chOff x="353" y="3914"/>
              <a:chExt cx="3705" cy="256"/>
            </a:xfrm>
          </p:grpSpPr>
          <p:sp>
            <p:nvSpPr>
              <p:cNvPr id="30757" name="Rectangle 11"/>
              <p:cNvSpPr>
                <a:spLocks noChangeArrowheads="1"/>
              </p:cNvSpPr>
              <p:nvPr/>
            </p:nvSpPr>
            <p:spPr bwMode="auto">
              <a:xfrm>
                <a:off x="353" y="3921"/>
                <a:ext cx="3705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8" name="Rectangle 12"/>
              <p:cNvSpPr>
                <a:spLocks noChangeArrowheads="1"/>
              </p:cNvSpPr>
              <p:nvPr/>
            </p:nvSpPr>
            <p:spPr bwMode="auto">
              <a:xfrm>
                <a:off x="353" y="3914"/>
                <a:ext cx="332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ORDER-LINE-2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ord-qty, line-total)</a:t>
                </a:r>
              </a:p>
            </p:txBody>
          </p:sp>
        </p:grpSp>
        <p:grpSp>
          <p:nvGrpSpPr>
            <p:cNvPr id="30754" name="Group 13"/>
            <p:cNvGrpSpPr>
              <a:grpSpLocks/>
            </p:cNvGrpSpPr>
            <p:nvPr/>
          </p:nvGrpSpPr>
          <p:grpSpPr bwMode="auto">
            <a:xfrm>
              <a:off x="517" y="1514"/>
              <a:ext cx="3061" cy="256"/>
              <a:chOff x="354" y="3398"/>
              <a:chExt cx="3061" cy="256"/>
            </a:xfrm>
          </p:grpSpPr>
          <p:sp>
            <p:nvSpPr>
              <p:cNvPr id="30755" name="Rectangle 14"/>
              <p:cNvSpPr>
                <a:spLocks noChangeArrowheads="1"/>
              </p:cNvSpPr>
              <p:nvPr/>
            </p:nvSpPr>
            <p:spPr bwMode="auto">
              <a:xfrm>
                <a:off x="354" y="3405"/>
                <a:ext cx="3061" cy="249"/>
              </a:xfrm>
              <a:prstGeom prst="rect">
                <a:avLst/>
              </a:prstGeom>
              <a:solidFill>
                <a:srgbClr val="F0F5FE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30756" name="Rectangle 15"/>
              <p:cNvSpPr>
                <a:spLocks noChangeArrowheads="1"/>
              </p:cNvSpPr>
              <p:nvPr/>
            </p:nvSpPr>
            <p:spPr bwMode="auto">
              <a:xfrm>
                <a:off x="354" y="3398"/>
                <a:ext cx="273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latin typeface="Times New Roman" pitchFamily="18" charset="0"/>
                  </a:rPr>
                  <a:t>PRODUCT-2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 (</a:t>
                </a: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prod-no</a:t>
                </a:r>
                <a:r>
                  <a:rPr lang="en-GB" altLang="en-US" sz="2000">
                    <a:solidFill>
                      <a:schemeClr val="tx2"/>
                    </a:solidFill>
                    <a:latin typeface="Times New Roman" pitchFamily="18" charset="0"/>
                  </a:rPr>
                  <a:t>, prod-desc, unit-price)</a:t>
                </a:r>
              </a:p>
            </p:txBody>
          </p:sp>
        </p:grpSp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815975" y="3619500"/>
            <a:ext cx="7143750" cy="2628900"/>
            <a:chOff x="523" y="2349"/>
            <a:chExt cx="4500" cy="1731"/>
          </a:xfrm>
        </p:grpSpPr>
        <p:sp>
          <p:nvSpPr>
            <p:cNvPr id="30726" name="Rectangle 17"/>
            <p:cNvSpPr>
              <a:spLocks noChangeArrowheads="1"/>
            </p:cNvSpPr>
            <p:nvPr/>
          </p:nvSpPr>
          <p:spPr bwMode="auto">
            <a:xfrm>
              <a:off x="523" y="2349"/>
              <a:ext cx="4500" cy="1731"/>
            </a:xfrm>
            <a:prstGeom prst="rect">
              <a:avLst/>
            </a:prstGeom>
            <a:solidFill>
              <a:srgbClr val="CEE9FE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30727" name="Group 18"/>
            <p:cNvGrpSpPr>
              <a:grpSpLocks/>
            </p:cNvGrpSpPr>
            <p:nvPr/>
          </p:nvGrpSpPr>
          <p:grpSpPr bwMode="auto">
            <a:xfrm>
              <a:off x="712" y="2404"/>
              <a:ext cx="4122" cy="1547"/>
              <a:chOff x="746" y="2550"/>
              <a:chExt cx="4122" cy="1547"/>
            </a:xfrm>
          </p:grpSpPr>
          <p:sp>
            <p:nvSpPr>
              <p:cNvPr id="30728" name="Rectangle 19"/>
              <p:cNvSpPr>
                <a:spLocks noChangeArrowheads="1"/>
              </p:cNvSpPr>
              <p:nvPr/>
            </p:nvSpPr>
            <p:spPr bwMode="auto">
              <a:xfrm>
                <a:off x="771" y="3505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CF0E30"/>
                    </a:solidFill>
                    <a:latin typeface="Times New Roman" pitchFamily="18" charset="0"/>
                  </a:rPr>
                  <a:t>CUSTOMER</a:t>
                </a:r>
                <a:endParaRPr lang="en-GB" altLang="en-US" sz="1800">
                  <a:solidFill>
                    <a:srgbClr val="CF0E3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29" name="Rectangle 20"/>
              <p:cNvSpPr>
                <a:spLocks noChangeArrowheads="1"/>
              </p:cNvSpPr>
              <p:nvPr/>
            </p:nvSpPr>
            <p:spPr bwMode="auto">
              <a:xfrm>
                <a:off x="1553" y="259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CF0E30"/>
                    </a:solidFill>
                    <a:latin typeface="Times New Roman" pitchFamily="18" charset="0"/>
                  </a:rPr>
                  <a:t>ORDER</a:t>
                </a:r>
                <a:endParaRPr lang="en-GB" altLang="en-US" sz="1800">
                  <a:solidFill>
                    <a:srgbClr val="CF0E3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30" name="Rectangle 21"/>
              <p:cNvSpPr>
                <a:spLocks noChangeArrowheads="1"/>
              </p:cNvSpPr>
              <p:nvPr/>
            </p:nvSpPr>
            <p:spPr bwMode="auto">
              <a:xfrm>
                <a:off x="2709" y="3497"/>
                <a:ext cx="123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CF0E30"/>
                    </a:solidFill>
                    <a:latin typeface="Times New Roman" pitchFamily="18" charset="0"/>
                  </a:rPr>
                  <a:t>ORDER-LINE</a:t>
                </a:r>
                <a:endParaRPr lang="en-GB" altLang="en-US" sz="1800">
                  <a:solidFill>
                    <a:srgbClr val="CF0E3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31" name="Rectangle 22"/>
              <p:cNvSpPr>
                <a:spLocks noChangeArrowheads="1"/>
              </p:cNvSpPr>
              <p:nvPr/>
            </p:nvSpPr>
            <p:spPr bwMode="auto">
              <a:xfrm>
                <a:off x="3694" y="2579"/>
                <a:ext cx="1174" cy="59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>
                    <a:solidFill>
                      <a:srgbClr val="CF0E30"/>
                    </a:solidFill>
                    <a:latin typeface="Times New Roman" pitchFamily="18" charset="0"/>
                  </a:rPr>
                  <a:t>PRODUCT</a:t>
                </a:r>
                <a:endParaRPr lang="en-GB" altLang="en-US" sz="1800">
                  <a:solidFill>
                    <a:srgbClr val="CF0E3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32" name="Line 23"/>
              <p:cNvSpPr>
                <a:spLocks noChangeShapeType="1"/>
              </p:cNvSpPr>
              <p:nvPr/>
            </p:nvSpPr>
            <p:spPr bwMode="auto">
              <a:xfrm flipV="1">
                <a:off x="1431" y="3198"/>
                <a:ext cx="488" cy="30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3" name="Line 24"/>
              <p:cNvSpPr>
                <a:spLocks noChangeShapeType="1"/>
              </p:cNvSpPr>
              <p:nvPr/>
            </p:nvSpPr>
            <p:spPr bwMode="auto">
              <a:xfrm>
                <a:off x="2323" y="3197"/>
                <a:ext cx="386" cy="5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4" name="Line 25"/>
              <p:cNvSpPr>
                <a:spLocks noChangeShapeType="1"/>
              </p:cNvSpPr>
              <p:nvPr/>
            </p:nvSpPr>
            <p:spPr bwMode="auto">
              <a:xfrm flipV="1">
                <a:off x="3351" y="3171"/>
                <a:ext cx="900" cy="3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5" name="Line 26"/>
              <p:cNvSpPr>
                <a:spLocks noChangeShapeType="1"/>
              </p:cNvSpPr>
              <p:nvPr/>
            </p:nvSpPr>
            <p:spPr bwMode="auto">
              <a:xfrm>
                <a:off x="2649" y="3677"/>
                <a:ext cx="51" cy="1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6" name="Line 27"/>
              <p:cNvSpPr>
                <a:spLocks noChangeShapeType="1"/>
              </p:cNvSpPr>
              <p:nvPr/>
            </p:nvSpPr>
            <p:spPr bwMode="auto">
              <a:xfrm flipV="1">
                <a:off x="2649" y="3651"/>
                <a:ext cx="68" cy="1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7" name="Line 28"/>
              <p:cNvSpPr>
                <a:spLocks noChangeShapeType="1"/>
              </p:cNvSpPr>
              <p:nvPr/>
            </p:nvSpPr>
            <p:spPr bwMode="auto">
              <a:xfrm>
                <a:off x="1783" y="3197"/>
                <a:ext cx="0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8" name="Line 29"/>
              <p:cNvSpPr>
                <a:spLocks noChangeShapeType="1"/>
              </p:cNvSpPr>
              <p:nvPr/>
            </p:nvSpPr>
            <p:spPr bwMode="auto">
              <a:xfrm flipV="1">
                <a:off x="1800" y="3197"/>
                <a:ext cx="266" cy="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39" name="Line 30"/>
              <p:cNvSpPr>
                <a:spLocks noChangeShapeType="1"/>
              </p:cNvSpPr>
              <p:nvPr/>
            </p:nvSpPr>
            <p:spPr bwMode="auto">
              <a:xfrm flipV="1">
                <a:off x="3197" y="3437"/>
                <a:ext cx="274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0" name="Line 31"/>
              <p:cNvSpPr>
                <a:spLocks noChangeShapeType="1"/>
              </p:cNvSpPr>
              <p:nvPr/>
            </p:nvSpPr>
            <p:spPr bwMode="auto">
              <a:xfrm>
                <a:off x="3471" y="3437"/>
                <a:ext cx="9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41" name="Text Box 32"/>
              <p:cNvSpPr txBox="1">
                <a:spLocks noChangeArrowheads="1"/>
              </p:cNvSpPr>
              <p:nvPr/>
            </p:nvSpPr>
            <p:spPr bwMode="auto">
              <a:xfrm>
                <a:off x="1116" y="3209"/>
                <a:ext cx="47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places</a:t>
                </a:r>
              </a:p>
            </p:txBody>
          </p:sp>
          <p:sp>
            <p:nvSpPr>
              <p:cNvPr id="30742" name="Text Box 33"/>
              <p:cNvSpPr txBox="1">
                <a:spLocks noChangeArrowheads="1"/>
              </p:cNvSpPr>
              <p:nvPr/>
            </p:nvSpPr>
            <p:spPr bwMode="auto">
              <a:xfrm>
                <a:off x="1615" y="3279"/>
                <a:ext cx="672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placed by</a:t>
                </a:r>
              </a:p>
            </p:txBody>
          </p:sp>
          <p:sp>
            <p:nvSpPr>
              <p:cNvPr id="30743" name="Text Box 34"/>
              <p:cNvSpPr txBox="1">
                <a:spLocks noChangeArrowheads="1"/>
              </p:cNvSpPr>
              <p:nvPr/>
            </p:nvSpPr>
            <p:spPr bwMode="auto">
              <a:xfrm>
                <a:off x="2393" y="3201"/>
                <a:ext cx="596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contains</a:t>
                </a:r>
              </a:p>
            </p:txBody>
          </p:sp>
          <p:sp>
            <p:nvSpPr>
              <p:cNvPr id="30744" name="Text Box 35"/>
              <p:cNvSpPr txBox="1">
                <a:spLocks noChangeArrowheads="1"/>
              </p:cNvSpPr>
              <p:nvPr/>
            </p:nvSpPr>
            <p:spPr bwMode="auto">
              <a:xfrm>
                <a:off x="2111" y="3502"/>
                <a:ext cx="496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part of</a:t>
                </a:r>
              </a:p>
            </p:txBody>
          </p:sp>
          <p:sp>
            <p:nvSpPr>
              <p:cNvPr id="30745" name="Text Box 36"/>
              <p:cNvSpPr txBox="1">
                <a:spLocks noChangeArrowheads="1"/>
              </p:cNvSpPr>
              <p:nvPr/>
            </p:nvSpPr>
            <p:spPr bwMode="auto">
              <a:xfrm>
                <a:off x="3379" y="3159"/>
                <a:ext cx="476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shows</a:t>
                </a:r>
              </a:p>
            </p:txBody>
          </p:sp>
          <p:sp>
            <p:nvSpPr>
              <p:cNvPr id="30746" name="Text Box 37"/>
              <p:cNvSpPr txBox="1">
                <a:spLocks noChangeArrowheads="1"/>
              </p:cNvSpPr>
              <p:nvPr/>
            </p:nvSpPr>
            <p:spPr bwMode="auto">
              <a:xfrm>
                <a:off x="3799" y="3261"/>
                <a:ext cx="712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1800">
                    <a:solidFill>
                      <a:srgbClr val="CF0E30"/>
                    </a:solidFill>
                    <a:latin typeface="Times New Roman" pitchFamily="18" charset="0"/>
                  </a:rPr>
                  <a:t>belongs to</a:t>
                </a:r>
              </a:p>
            </p:txBody>
          </p:sp>
          <p:sp>
            <p:nvSpPr>
              <p:cNvPr id="30747" name="Rectangle 38"/>
              <p:cNvSpPr>
                <a:spLocks noChangeArrowheads="1"/>
              </p:cNvSpPr>
              <p:nvPr/>
            </p:nvSpPr>
            <p:spPr bwMode="auto">
              <a:xfrm>
                <a:off x="746" y="3474"/>
                <a:ext cx="586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cust-no</a:t>
                </a:r>
              </a:p>
            </p:txBody>
          </p:sp>
          <p:sp>
            <p:nvSpPr>
              <p:cNvPr id="30748" name="Rectangle 39"/>
              <p:cNvSpPr>
                <a:spLocks noChangeArrowheads="1"/>
              </p:cNvSpPr>
              <p:nvPr/>
            </p:nvSpPr>
            <p:spPr bwMode="auto">
              <a:xfrm>
                <a:off x="1527" y="2584"/>
                <a:ext cx="666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</a:t>
                </a:r>
              </a:p>
            </p:txBody>
          </p:sp>
          <p:sp>
            <p:nvSpPr>
              <p:cNvPr id="30749" name="Rectangle 40"/>
              <p:cNvSpPr>
                <a:spLocks noChangeArrowheads="1"/>
              </p:cNvSpPr>
              <p:nvPr/>
            </p:nvSpPr>
            <p:spPr bwMode="auto">
              <a:xfrm>
                <a:off x="3678" y="2550"/>
                <a:ext cx="62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prod-no</a:t>
                </a:r>
              </a:p>
            </p:txBody>
          </p:sp>
          <p:sp>
            <p:nvSpPr>
              <p:cNvPr id="30750" name="Rectangle 41"/>
              <p:cNvSpPr>
                <a:spLocks noChangeArrowheads="1"/>
              </p:cNvSpPr>
              <p:nvPr/>
            </p:nvSpPr>
            <p:spPr bwMode="auto">
              <a:xfrm>
                <a:off x="2693" y="3467"/>
                <a:ext cx="125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en-US" sz="2000" u="sng">
                    <a:solidFill>
                      <a:srgbClr val="0000FF"/>
                    </a:solidFill>
                    <a:latin typeface="Times New Roman" pitchFamily="18" charset="0"/>
                  </a:rPr>
                  <a:t>order-no, prod-no</a:t>
                </a:r>
              </a:p>
            </p:txBody>
          </p:sp>
        </p:grpSp>
      </p:grpSp>
      <p:sp>
        <p:nvSpPr>
          <p:cNvPr id="30725" name="Slide Number Placeholder 4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1B4AB4-1931-4BAF-A987-766FC6F04241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de-Normalization?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278" y="1399441"/>
            <a:ext cx="8458200" cy="4953000"/>
          </a:xfrm>
        </p:spPr>
        <p:txBody>
          <a:bodyPr/>
          <a:lstStyle/>
          <a:p>
            <a:r>
              <a:rPr lang="en-US" sz="2400" dirty="0" err="1"/>
              <a:t>Denormalization</a:t>
            </a:r>
            <a:r>
              <a:rPr lang="en-US" sz="2400" dirty="0"/>
              <a:t> is a strategy used on a previously-normalized database to increase performance. In computing, </a:t>
            </a:r>
            <a:r>
              <a:rPr lang="en-US" sz="2400" dirty="0" err="1"/>
              <a:t>denormalization</a:t>
            </a:r>
            <a:r>
              <a:rPr lang="en-US" sz="2400" dirty="0"/>
              <a:t> is the process of trying to improve the </a:t>
            </a:r>
            <a:r>
              <a:rPr lang="en-US" sz="2400" dirty="0">
                <a:solidFill>
                  <a:srgbClr val="FF0000"/>
                </a:solidFill>
              </a:rPr>
              <a:t>read performance</a:t>
            </a:r>
            <a:r>
              <a:rPr lang="en-US" sz="2400" dirty="0"/>
              <a:t> of a database, at the expense of losing some write performance, by adding redundant copies of data or by grouping </a:t>
            </a:r>
            <a:r>
              <a:rPr lang="en-US" sz="2400" dirty="0" smtClean="0"/>
              <a:t>data. It </a:t>
            </a:r>
            <a:r>
              <a:rPr lang="en-US" sz="2400" dirty="0"/>
              <a:t>is often motivated by performance or scalability in relational database software needing to carry out very large numbers of read operations. </a:t>
            </a:r>
            <a:r>
              <a:rPr lang="en-US" sz="2400" dirty="0" err="1"/>
              <a:t>Denormalization</a:t>
            </a:r>
            <a:r>
              <a:rPr lang="en-US" sz="2400" dirty="0"/>
              <a:t> should not be confused with </a:t>
            </a:r>
            <a:r>
              <a:rPr lang="en-US" sz="2400" dirty="0" err="1"/>
              <a:t>Unnormalized</a:t>
            </a:r>
            <a:r>
              <a:rPr lang="en-US" sz="2400" dirty="0"/>
              <a:t> form. Databases/tables must first be normalized to efficiently </a:t>
            </a:r>
            <a:r>
              <a:rPr lang="en-US" sz="2400" dirty="0" err="1"/>
              <a:t>denormalize</a:t>
            </a:r>
            <a:r>
              <a:rPr lang="en-US" sz="2400" dirty="0"/>
              <a:t> them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Apply de-normalization: separate the logically related attributes into tables to minimize redundancy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A9E73-C59B-47F9-90E2-305F6FE1F75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9759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pPr algn="ctr"/>
            <a:r>
              <a:rPr lang="en-US" altLang="en-US" smtClean="0"/>
              <a:t>Additional Slides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C381B2-285E-4A9F-8464-8169500A922B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 smtClean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1</a:t>
            </a:r>
            <a:r>
              <a:rPr lang="en-US" altLang="en-US" baseline="30000" smtClean="0"/>
              <a:t>st</a:t>
            </a:r>
            <a:r>
              <a:rPr lang="en-US" altLang="en-US" smtClean="0"/>
              <a:t> Normal Form (1NF)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690688"/>
          <a:ext cx="4648200" cy="2073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437"/>
                <a:gridCol w="2893763"/>
              </a:tblGrid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{CS145,CS229}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{CS145,CS106}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6988" y="5105400"/>
            <a:ext cx="2365375" cy="4619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i="1" dirty="0">
                <a:latin typeface="+mj-lt"/>
              </a:rPr>
              <a:t>Violates 1NF.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5438" y="5875338"/>
            <a:ext cx="6159500" cy="4619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j-lt"/>
              </a:rPr>
              <a:t>1NF Constraint: </a:t>
            </a:r>
            <a:r>
              <a:rPr lang="en-US" sz="2400" dirty="0">
                <a:latin typeface="+mj-lt"/>
              </a:rPr>
              <a:t>Types must be atomic!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95888" y="1690688"/>
          <a:ext cx="3262312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5974"/>
                <a:gridCol w="16763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Courses</a:t>
                      </a:r>
                      <a:endParaRPr lang="en-US" sz="2800" b="1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CS106</a:t>
                      </a:r>
                      <a:endParaRPr lang="en-US" sz="2800" dirty="0"/>
                    </a:p>
                  </a:txBody>
                  <a:tcPr marL="68577" marR="685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86400" y="4997450"/>
            <a:ext cx="242728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400"/>
              <a:t>In 1</a:t>
            </a:r>
            <a:r>
              <a:rPr lang="en-US" altLang="en-US" sz="3400" baseline="30000"/>
              <a:t>st</a:t>
            </a:r>
            <a:r>
              <a:rPr lang="en-US" altLang="en-US" sz="3400"/>
              <a:t> </a:t>
            </a:r>
            <a:r>
              <a:rPr lang="en-US" altLang="en-US" sz="2000"/>
              <a:t>NF</a:t>
            </a:r>
          </a:p>
        </p:txBody>
      </p:sp>
      <p:grpSp>
        <p:nvGrpSpPr>
          <p:cNvPr id="32811" name="Group 12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4237567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Overview</a:t>
              </a:r>
            </a:p>
          </p:txBody>
        </p:sp>
      </p:grpSp>
      <p:sp>
        <p:nvSpPr>
          <p:cNvPr id="3281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2B4ADBC-C638-45BA-818D-22C16DC1FCCC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85900" y="3217863"/>
            <a:ext cx="6172200" cy="1143000"/>
          </a:xfrm>
        </p:spPr>
        <p:txBody>
          <a:bodyPr/>
          <a:lstStyle/>
          <a:p>
            <a:r>
              <a:rPr lang="en-US" altLang="en-US" smtClean="0"/>
              <a:t>Data Anomalies &amp; Constraints</a:t>
            </a:r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0DFCBCB-6ECB-449E-B87B-C2635D5D0287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2473325"/>
          <a:ext cx="4343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327"/>
                <a:gridCol w="1483390"/>
                <a:gridCol w="13476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0" y="3124200"/>
            <a:ext cx="1931988" cy="26781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If every course is in only one room, contains </a:t>
            </a:r>
            <a:r>
              <a:rPr lang="en-US" sz="2400" b="1" i="1" u="sng" dirty="0">
                <a:latin typeface="+mj-lt"/>
              </a:rPr>
              <a:t>redundant</a:t>
            </a:r>
            <a:r>
              <a:rPr lang="en-US" sz="2400" dirty="0">
                <a:latin typeface="+mj-lt"/>
              </a:rPr>
              <a:t> information!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371600"/>
            <a:ext cx="4849813" cy="892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0" y="3030538"/>
            <a:ext cx="1084263" cy="1922462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4848" name="Group 9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48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87FEA1-777F-4914-8C28-4525784CC031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8001000" cy="1295400"/>
          </a:xfrm>
        </p:spPr>
        <p:txBody>
          <a:bodyPr/>
          <a:lstStyle/>
          <a:p>
            <a:r>
              <a:rPr lang="en-US" altLang="en-US" sz="4000" smtClean="0"/>
              <a:t>Example 2: University Database Table</a:t>
            </a:r>
          </a:p>
        </p:txBody>
      </p:sp>
      <p:graphicFrame>
        <p:nvGraphicFramePr>
          <p:cNvPr id="9219" name="Object 2"/>
          <p:cNvGraphicFramePr>
            <a:graphicFrameLocks noChangeAspect="1"/>
          </p:cNvGraphicFramePr>
          <p:nvPr/>
        </p:nvGraphicFramePr>
        <p:xfrm>
          <a:off x="417513" y="1600200"/>
          <a:ext cx="8386762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Document" r:id="rId4" imgW="11801515" imgH="2606815" progId="Word.Document.8">
                  <p:embed/>
                </p:oleObj>
              </mc:Choice>
              <mc:Fallback>
                <p:oleObj name="Document" r:id="rId4" imgW="11801515" imgH="26068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600200"/>
                        <a:ext cx="8386762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57200" y="3962400"/>
            <a:ext cx="8077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StdSSN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StdCity, StdClass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OfferNo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OffTerm, OffYear, CourseNo, CrsDesc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CourseNo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CrsDesc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StdSSN, OfferNo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EnrGrade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F152E1E-0FF2-41B2-85B0-A437623A4354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2432050"/>
          <a:ext cx="43434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371600"/>
                <a:gridCol w="1295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2763" y="2590800"/>
            <a:ext cx="1931987" cy="3416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If we update the room number for one tuple, we get inconsistent data = an </a:t>
            </a:r>
            <a:r>
              <a:rPr lang="en-US" sz="2400" b="1" i="1" u="sng" dirty="0">
                <a:latin typeface="+mj-lt"/>
              </a:rPr>
              <a:t>update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7088" y="1447800"/>
            <a:ext cx="4849812" cy="892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035550" y="3429000"/>
            <a:ext cx="617538" cy="55721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5872" name="Group 9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58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1687821-313B-4E08-8894-67FDDB008542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908300"/>
          <a:ext cx="4572000" cy="1036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07"/>
                <a:gridCol w="1489093"/>
                <a:gridCol w="1600200"/>
              </a:tblGrid>
              <a:tr h="5183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19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80" marR="68580" marT="45734" marB="4573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92375" y="4541838"/>
            <a:ext cx="4159250" cy="1200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j-lt"/>
              </a:rPr>
              <a:t>If everyone drops the class, we lose what room the class is in! = a </a:t>
            </a:r>
            <a:r>
              <a:rPr lang="en-US" sz="2400" b="1" i="1" u="sng" dirty="0">
                <a:latin typeface="+mj-lt"/>
              </a:rPr>
              <a:t>delete</a:t>
            </a:r>
            <a:r>
              <a:rPr lang="en-US" sz="2400" b="1" u="sng" dirty="0">
                <a:latin typeface="+mj-lt"/>
              </a:rPr>
              <a:t> anomaly</a:t>
            </a:r>
            <a:endParaRPr lang="en-US" sz="24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300" y="2052638"/>
            <a:ext cx="4851400" cy="892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653088" y="3490913"/>
            <a:ext cx="617537" cy="5588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6884" name="Group 9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68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781B51-49B9-411B-BE31-C109388E8419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19413" y="2663825"/>
          <a:ext cx="416560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815"/>
                <a:gridCol w="1388533"/>
                <a:gridCol w="12342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Student</a:t>
                      </a:r>
                      <a:endParaRPr lang="en-US" sz="2800" b="1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Mary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Joe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Sam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..</a:t>
                      </a:r>
                      <a:endParaRPr lang="en-US" sz="2800" dirty="0"/>
                    </a:p>
                  </a:txBody>
                  <a:tcPr marL="68570" marR="6857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62800" y="2436813"/>
            <a:ext cx="1778000" cy="2246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j-lt"/>
              </a:rPr>
              <a:t>Similarly, we can’t reserve a room without students = an </a:t>
            </a:r>
            <a:r>
              <a:rPr lang="en-US" sz="2000" b="1" i="1" u="sng" dirty="0">
                <a:latin typeface="+mj-lt"/>
              </a:rPr>
              <a:t>insert </a:t>
            </a:r>
            <a:r>
              <a:rPr lang="en-US" sz="2000" b="1" u="sng" dirty="0">
                <a:latin typeface="+mj-lt"/>
              </a:rPr>
              <a:t>anomaly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6300" y="1447800"/>
            <a:ext cx="4851400" cy="8921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j-lt"/>
              </a:rPr>
              <a:t>A poorly designed database causes </a:t>
            </a:r>
            <a:r>
              <a:rPr lang="en-US" sz="2600" b="1" i="1" dirty="0">
                <a:latin typeface="+mj-lt"/>
              </a:rPr>
              <a:t>anomalies</a:t>
            </a:r>
            <a:r>
              <a:rPr lang="en-US" sz="2600" dirty="0">
                <a:latin typeface="+mj-lt"/>
              </a:rPr>
              <a:t>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4267200"/>
          <a:ext cx="2438400" cy="866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985"/>
                <a:gridCol w="1148615"/>
                <a:gridCol w="685800"/>
              </a:tblGrid>
              <a:tr h="8667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 marL="68580" marR="68580" marT="45686" marB="456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CS229</a:t>
                      </a:r>
                      <a:endParaRPr lang="en-US" sz="2000" dirty="0"/>
                    </a:p>
                  </a:txBody>
                  <a:tcPr marL="68580" marR="68580" marT="45686" marB="456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C12</a:t>
                      </a:r>
                      <a:endParaRPr lang="en-US" sz="2000" dirty="0"/>
                    </a:p>
                  </a:txBody>
                  <a:tcPr marL="68580" marR="68580" marT="45686" marB="45686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2562225" y="4427538"/>
            <a:ext cx="357188" cy="27463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0" y="4362450"/>
            <a:ext cx="617538" cy="52387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7931" name="Group 14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793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505EF4-FF4F-42A2-B294-F74E2DFA8070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Constraints Prevent (some) </a:t>
            </a:r>
            <a:br>
              <a:rPr lang="en-US" dirty="0" smtClean="0"/>
            </a:br>
            <a:r>
              <a:rPr lang="en-US" dirty="0" smtClean="0"/>
              <a:t>Anomalies in the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752600"/>
          <a:ext cx="3048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Student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Course</a:t>
                      </a:r>
                      <a:endParaRPr lang="en-US" sz="2400" b="1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Joe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Sam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marL="68580" marR="6858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78225" y="1828800"/>
          <a:ext cx="2762250" cy="15543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086"/>
                <a:gridCol w="1387164"/>
              </a:tblGrid>
              <a:tr h="51805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Course</a:t>
                      </a:r>
                      <a:endParaRPr lang="en-US" sz="2800" b="1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Room</a:t>
                      </a:r>
                      <a:endParaRPr lang="en-US" sz="2800" b="1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CS145</a:t>
                      </a:r>
                      <a:endParaRPr lang="en-US" sz="2800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B01</a:t>
                      </a:r>
                      <a:endParaRPr lang="en-US" sz="2800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0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CS229</a:t>
                      </a:r>
                      <a:endParaRPr lang="en-US" sz="2800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C12</a:t>
                      </a:r>
                      <a:endParaRPr lang="en-US" sz="2800" dirty="0"/>
                    </a:p>
                  </a:txBody>
                  <a:tcPr marL="68583" marR="68583" marT="45703" marB="45703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5575" y="4876800"/>
            <a:ext cx="6184900" cy="138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j-lt"/>
              </a:rPr>
              <a:t>Today: develop theory to understand why this design may be  better </a:t>
            </a:r>
            <a:r>
              <a:rPr lang="en-US" sz="2800" b="1" dirty="0">
                <a:latin typeface="+mj-lt"/>
              </a:rPr>
              <a:t>and</a:t>
            </a:r>
            <a:r>
              <a:rPr lang="en-US" sz="2800" dirty="0">
                <a:latin typeface="+mj-lt"/>
              </a:rPr>
              <a:t> how to find this </a:t>
            </a:r>
            <a:r>
              <a:rPr lang="en-US" sz="2800" i="1" dirty="0">
                <a:latin typeface="+mj-lt"/>
              </a:rPr>
              <a:t>decomposition</a:t>
            </a:r>
            <a:r>
              <a:rPr lang="en-US" sz="2800" dirty="0">
                <a:latin typeface="+mj-lt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4313" y="1524000"/>
            <a:ext cx="2444750" cy="3786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Is this form better?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400" dirty="0">
                <a:latin typeface="+mj-lt"/>
              </a:rPr>
              <a:t>Redundancy?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400" dirty="0">
                <a:latin typeface="+mj-lt"/>
              </a:rPr>
              <a:t>Update anomaly?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400" dirty="0">
                <a:latin typeface="+mj-lt"/>
              </a:rPr>
              <a:t>Delete anomaly?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sz="2400" dirty="0">
                <a:latin typeface="+mj-lt"/>
              </a:rPr>
              <a:t>Insert anomaly?</a:t>
            </a:r>
          </a:p>
        </p:txBody>
      </p:sp>
      <p:grpSp>
        <p:nvGrpSpPr>
          <p:cNvPr id="38951" name="Group 12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65151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Data anomalies &amp; constraints</a:t>
              </a:r>
            </a:p>
          </p:txBody>
        </p:sp>
      </p:grpSp>
      <p:sp>
        <p:nvSpPr>
          <p:cNvPr id="389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0F9D4D2-B6DF-4361-96F7-BFED301115BA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FDs for Relational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288" y="1524000"/>
            <a:ext cx="8697912" cy="4525963"/>
          </a:xfrm>
        </p:spPr>
        <p:txBody>
          <a:bodyPr/>
          <a:lstStyle/>
          <a:p>
            <a:r>
              <a:rPr lang="en-US" altLang="en-US" smtClean="0"/>
              <a:t>High-level idea: </a:t>
            </a:r>
            <a:r>
              <a:rPr lang="en-US" altLang="en-US" b="1" smtClean="0"/>
              <a:t>why do we care about FDs?</a:t>
            </a:r>
          </a:p>
          <a:p>
            <a:pPr lvl="1"/>
            <a:endParaRPr lang="en-US" altLang="en-US" smtClean="0"/>
          </a:p>
          <a:p>
            <a:pPr lvl="1">
              <a:buFontTx/>
              <a:buAutoNum type="arabicPeriod"/>
            </a:pPr>
            <a:r>
              <a:rPr lang="en-US" altLang="en-US" smtClean="0"/>
              <a:t>Start with some relational </a:t>
            </a:r>
            <a:r>
              <a:rPr lang="en-US" altLang="en-US" i="1" smtClean="0"/>
              <a:t>schema</a:t>
            </a:r>
          </a:p>
          <a:p>
            <a:pPr lvl="1">
              <a:buFontTx/>
              <a:buAutoNum type="arabicPeriod"/>
            </a:pPr>
            <a:endParaRPr lang="en-US" altLang="en-US" smtClean="0"/>
          </a:p>
          <a:p>
            <a:pPr lvl="1">
              <a:buFontTx/>
              <a:buAutoNum type="arabicPeriod"/>
            </a:pPr>
            <a:r>
              <a:rPr lang="en-US" altLang="en-US" smtClean="0"/>
              <a:t>Find out its </a:t>
            </a:r>
            <a:r>
              <a:rPr lang="en-US" altLang="en-US" i="1" smtClean="0"/>
              <a:t>functional dependencies (FDs)</a:t>
            </a:r>
          </a:p>
          <a:p>
            <a:pPr lvl="1">
              <a:buFontTx/>
              <a:buAutoNum type="arabicPeriod"/>
            </a:pPr>
            <a:endParaRPr lang="en-US" altLang="en-US" smtClean="0"/>
          </a:p>
          <a:p>
            <a:pPr lvl="1">
              <a:buFontTx/>
              <a:buAutoNum type="arabicPeriod"/>
            </a:pPr>
            <a:r>
              <a:rPr lang="en-US" altLang="en-US" smtClean="0"/>
              <a:t>Use these to </a:t>
            </a:r>
            <a:r>
              <a:rPr lang="en-US" altLang="en-US" i="1" smtClean="0"/>
              <a:t>design a better schema</a:t>
            </a:r>
            <a:endParaRPr lang="en-US" altLang="en-US" smtClean="0"/>
          </a:p>
          <a:p>
            <a:pPr marL="1428750" lvl="2" indent="-514350">
              <a:buFontTx/>
              <a:buAutoNum type="arabicPeriod"/>
            </a:pPr>
            <a:r>
              <a:rPr lang="en-US" altLang="en-US" smtClean="0"/>
              <a:t>One which minimizes the possibility of anomalies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</p:txBody>
      </p: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384" y="-22510"/>
              <a:ext cx="60325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75592"/>
              </p:ext>
            </p:extLst>
          </p:nvPr>
        </p:nvGraphicFramePr>
        <p:xfrm>
          <a:off x="4572000" y="990600"/>
          <a:ext cx="3713163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844"/>
                <a:gridCol w="1140350"/>
                <a:gridCol w="1145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Student</a:t>
                      </a:r>
                      <a:endParaRPr lang="en-US" sz="2000" b="1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Course</a:t>
                      </a:r>
                      <a:endParaRPr lang="en-US" sz="2000" b="1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Room</a:t>
                      </a:r>
                      <a:endParaRPr lang="en-US" sz="2000" b="1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Mary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CS145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B01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Joe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CS145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B01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Sam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CS145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B01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..</a:t>
                      </a:r>
                      <a:endParaRPr lang="en-US" sz="2000" dirty="0"/>
                    </a:p>
                  </a:txBody>
                  <a:tcPr marL="68585" marR="6858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57800" y="3602038"/>
            <a:ext cx="3581400" cy="1292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+mj-lt"/>
              </a:rPr>
              <a:t>Note: The FD {Course} -&gt; {Room} </a:t>
            </a:r>
            <a:r>
              <a:rPr lang="en-US" sz="2600" b="1" i="1" dirty="0">
                <a:latin typeface="+mj-lt"/>
              </a:rPr>
              <a:t>holds on this instance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90688"/>
            <a:ext cx="3911600" cy="4006850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685800" indent="-2286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600"/>
              <a:t>A </a:t>
            </a:r>
            <a:r>
              <a:rPr lang="en-US" altLang="en-US" sz="2600" b="1"/>
              <a:t>functional dependency </a:t>
            </a:r>
            <a:r>
              <a:rPr lang="en-US" altLang="en-US" sz="2600"/>
              <a:t>is a form of </a:t>
            </a:r>
            <a:r>
              <a:rPr lang="en-US" altLang="en-US" sz="2600" b="1"/>
              <a:t>constraint</a:t>
            </a:r>
            <a:r>
              <a:rPr lang="en-US" altLang="en-US" sz="2600"/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</a:pPr>
            <a:endParaRPr lang="en-US" altLang="en-US" sz="2200" i="1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en-US" sz="2200" i="1"/>
              <a:t>Holds</a:t>
            </a:r>
            <a:r>
              <a:rPr lang="en-US" altLang="en-US" sz="2200"/>
              <a:t> on some instances (but not others) </a:t>
            </a:r>
            <a:r>
              <a:rPr lang="mr-IN" altLang="en-US" sz="2200"/>
              <a:t>–</a:t>
            </a:r>
            <a:r>
              <a:rPr lang="en-US" altLang="en-US" sz="2200"/>
              <a:t> can check whether there are violations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</a:pPr>
            <a:endParaRPr lang="en-US" altLang="en-US" sz="2200"/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en-US" sz="2200"/>
              <a:t>Part of the schema, helps define a </a:t>
            </a:r>
            <a:r>
              <a:rPr lang="en-US" altLang="en-US" sz="2200" i="1"/>
              <a:t>valid</a:t>
            </a:r>
            <a:r>
              <a:rPr lang="en-US" altLang="en-US" sz="2200"/>
              <a:t> instance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Font typeface="Arial" pitchFamily="34" charset="0"/>
              <a:buNone/>
            </a:pPr>
            <a:endParaRPr lang="en-US" altLang="en-US" sz="2200" b="1"/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260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2600"/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FontTx/>
              <a:buNone/>
            </a:pPr>
            <a:endParaRPr lang="en-US" altLang="en-US" sz="2600" b="1"/>
          </a:p>
        </p:txBody>
      </p:sp>
      <p:grpSp>
        <p:nvGrpSpPr>
          <p:cNvPr id="40991" name="Group 5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384" y="-22510"/>
              <a:ext cx="277071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2400" y="5105400"/>
            <a:ext cx="4549775" cy="1570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latin typeface="+mj-lt"/>
              </a:rPr>
              <a:t>Recall: an </a:t>
            </a:r>
            <a:r>
              <a:rPr lang="en-US" sz="2400" b="1" i="1" u="sng" dirty="0">
                <a:latin typeface="+mj-lt"/>
              </a:rPr>
              <a:t>instance</a:t>
            </a:r>
            <a:r>
              <a:rPr lang="en-US" sz="2400" i="1" dirty="0">
                <a:latin typeface="+mj-lt"/>
              </a:rPr>
              <a:t> of a schema 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of tuples conforming to that schema, </a:t>
            </a:r>
            <a:r>
              <a:rPr lang="en-US" sz="2400" b="1" i="1" dirty="0">
                <a:latin typeface="+mj-lt"/>
              </a:rPr>
              <a:t>i.e. a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Functional Dependencies as Constraints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7102"/>
              </p:ext>
            </p:extLst>
          </p:nvPr>
        </p:nvGraphicFramePr>
        <p:xfrm>
          <a:off x="4572000" y="1143000"/>
          <a:ext cx="4038601" cy="265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898"/>
                <a:gridCol w="1240296"/>
                <a:gridCol w="1246407"/>
              </a:tblGrid>
              <a:tr h="82276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Student</a:t>
                      </a:r>
                      <a:endParaRPr lang="en-US" sz="2400" b="1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Course</a:t>
                      </a:r>
                      <a:endParaRPr lang="en-US" sz="2400" b="1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Room</a:t>
                      </a:r>
                      <a:endParaRPr lang="en-US" sz="2400" b="1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B01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Joe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B01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Sam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CS145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B01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0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..</a:t>
                      </a:r>
                      <a:endParaRPr lang="en-US" sz="2400" dirty="0"/>
                    </a:p>
                  </a:txBody>
                  <a:tcPr marL="68584" marR="68584" marT="45709" marB="45709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3905250"/>
            <a:ext cx="3810000" cy="1692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+mj-lt"/>
              </a:rPr>
              <a:t>However, cannot </a:t>
            </a:r>
            <a:r>
              <a:rPr lang="en-US" sz="2600" i="1" dirty="0">
                <a:latin typeface="+mj-lt"/>
              </a:rPr>
              <a:t>prove </a:t>
            </a:r>
            <a:r>
              <a:rPr lang="en-US" sz="2600" dirty="0">
                <a:latin typeface="+mj-lt"/>
              </a:rPr>
              <a:t>that the FD {Course} -&gt; {Room} is </a:t>
            </a:r>
            <a:r>
              <a:rPr lang="en-US" sz="2600" b="1" i="1" dirty="0">
                <a:latin typeface="+mj-lt"/>
              </a:rPr>
              <a:t>part of the schema</a:t>
            </a:r>
            <a:endParaRPr lang="en-US" sz="2600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90688"/>
            <a:ext cx="3911600" cy="4710112"/>
          </a:xfrm>
          <a:prstGeom prst="rect">
            <a:avLst/>
          </a:prstGeom>
        </p:spPr>
        <p:txBody>
          <a:bodyPr>
            <a:norm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en-US" sz="2600"/>
              <a:t>Note that: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</a:pPr>
            <a:r>
              <a:rPr lang="en-US" altLang="en-US" sz="2600"/>
              <a:t>You can check if an FD is </a:t>
            </a:r>
            <a:r>
              <a:rPr lang="en-US" altLang="en-US" sz="2600" b="1"/>
              <a:t>violated</a:t>
            </a:r>
            <a:r>
              <a:rPr lang="en-US" altLang="en-US" sz="2600"/>
              <a:t> by examining a single instance;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</a:pPr>
            <a:endParaRPr lang="en-US" altLang="en-US" sz="2600"/>
          </a:p>
          <a:p>
            <a:pPr eaLnBrk="1" hangingPunct="1">
              <a:lnSpc>
                <a:spcPct val="70000"/>
              </a:lnSpc>
              <a:spcBef>
                <a:spcPts val="1000"/>
              </a:spcBef>
            </a:pPr>
            <a:r>
              <a:rPr lang="en-US" altLang="en-US" sz="2600"/>
              <a:t>However, you </a:t>
            </a:r>
            <a:r>
              <a:rPr lang="en-US" altLang="en-US" sz="2600" b="1"/>
              <a:t>cannot prove</a:t>
            </a:r>
            <a:r>
              <a:rPr lang="en-US" altLang="en-US" sz="2600"/>
              <a:t> that an FD is part of the schema by examining a single instance. </a:t>
            </a:r>
          </a:p>
          <a:p>
            <a:pPr lvl="1" eaLnBrk="1" hangingPunct="1">
              <a:lnSpc>
                <a:spcPct val="7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altLang="en-US" sz="2600" i="1"/>
              <a:t>This would require checking every valid instance</a:t>
            </a: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endParaRPr lang="en-US" altLang="en-US" sz="2600">
              <a:sym typeface="Wingdings" pitchFamily="2" charset="2"/>
            </a:endParaRPr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endParaRPr lang="en-US" altLang="en-US" sz="2600"/>
          </a:p>
          <a:p>
            <a:pPr eaLnBrk="1" hangingPunct="1">
              <a:lnSpc>
                <a:spcPct val="70000"/>
              </a:lnSpc>
              <a:spcBef>
                <a:spcPts val="1000"/>
              </a:spcBef>
              <a:buFontTx/>
              <a:buNone/>
            </a:pPr>
            <a:endParaRPr lang="en-US" altLang="en-US" sz="2600" b="1"/>
          </a:p>
        </p:txBody>
      </p:sp>
      <p:grpSp>
        <p:nvGrpSpPr>
          <p:cNvPr id="42015" name="Group 5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384" y="-22510"/>
              <a:ext cx="2770716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8305626-6F31-4E4F-B61B-DA81140E470F}" type="slidenum">
              <a:rPr lang="en-US" altLang="en-US" smtClean="0"/>
              <a:pPr eaLnBrk="1" hangingPunct="1"/>
              <a:t>37</a:t>
            </a:fld>
            <a:endParaRPr lang="en-US" alt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Examples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455738" y="1533525"/>
            <a:ext cx="606901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 sz="2800"/>
              <a:t>An FD is a constraint which </a:t>
            </a:r>
            <a:r>
              <a:rPr lang="en-US" altLang="en-US" sz="2800" u="sng"/>
              <a:t>holds</a:t>
            </a:r>
            <a:r>
              <a:rPr lang="en-US" altLang="en-US" sz="2800"/>
              <a:t>, or </a:t>
            </a:r>
            <a:r>
              <a:rPr lang="en-US" altLang="en-US" sz="2800" u="sng"/>
              <a:t>does not hold</a:t>
            </a:r>
            <a:r>
              <a:rPr lang="en-US" altLang="en-US" sz="2800"/>
              <a:t> on an instance:</a:t>
            </a:r>
          </a:p>
        </p:txBody>
      </p:sp>
      <p:graphicFrame>
        <p:nvGraphicFramePr>
          <p:cNvPr id="323589" name="Group 5"/>
          <p:cNvGraphicFramePr>
            <a:graphicFrameLocks noGrp="1"/>
          </p:cNvGraphicFramePr>
          <p:nvPr/>
        </p:nvGraphicFramePr>
        <p:xfrm>
          <a:off x="1731963" y="2895600"/>
          <a:ext cx="5680076" cy="2590800"/>
        </p:xfrm>
        <a:graphic>
          <a:graphicData uri="http://schemas.openxmlformats.org/drawingml/2006/table">
            <a:tbl>
              <a:tblPr/>
              <a:tblGrid>
                <a:gridCol w="1420019"/>
                <a:gridCol w="1420019"/>
                <a:gridCol w="1420019"/>
                <a:gridCol w="1420019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EmpID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74" marR="68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Phone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Position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E0045</a:t>
                      </a:r>
                    </a:p>
                  </a:txBody>
                  <a:tcPr marL="68574" marR="68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Clerk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E3542</a:t>
                      </a:r>
                    </a:p>
                  </a:txBody>
                  <a:tcPr marL="68574" marR="68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Mike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E1111</a:t>
                      </a:r>
                    </a:p>
                  </a:txBody>
                  <a:tcPr marL="68574" marR="68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Smith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9876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Salesrep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E9999</a:t>
                      </a:r>
                    </a:p>
                  </a:txBody>
                  <a:tcPr marL="68574" marR="685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1234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Lawyer</a:t>
                      </a:r>
                    </a:p>
                  </a:txBody>
                  <a:tcPr marL="68574" marR="685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045" name="Group 9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384" y="-22510"/>
              <a:ext cx="60325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826D020-02CE-4F3E-84CB-044D96D3B86B}" type="slidenum">
              <a:rPr lang="en-US" altLang="en-US" smtClean="0"/>
              <a:pPr eaLnBrk="1" hangingPunct="1"/>
              <a:t>38</a:t>
            </a:fld>
            <a:endParaRPr lang="en-US" alt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85750"/>
            <a:ext cx="7886700" cy="1325563"/>
          </a:xfrm>
        </p:spPr>
        <p:txBody>
          <a:bodyPr/>
          <a:lstStyle/>
          <a:p>
            <a:r>
              <a:rPr lang="en-US" altLang="en-US" smtClean="0"/>
              <a:t>More Examples</a:t>
            </a:r>
          </a:p>
        </p:txBody>
      </p:sp>
      <p:grpSp>
        <p:nvGrpSpPr>
          <p:cNvPr id="44036" name="Group 38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384" y="-22510"/>
              <a:ext cx="60325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7377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DA2DD8B-2442-461C-BC7F-340A4456E762}" type="slidenum">
              <a:rPr lang="en-US" altLang="en-US" smtClean="0"/>
              <a:pPr eaLnBrk="1" hangingPunct="1"/>
              <a:t>39</a:t>
            </a:fld>
            <a:endParaRPr lang="en-US" alt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altLang="en-US" smtClean="0"/>
              <a:t>More Examples</a:t>
            </a:r>
          </a:p>
        </p:txBody>
      </p:sp>
      <p:grpSp>
        <p:nvGrpSpPr>
          <p:cNvPr id="45060" name="Group 12"/>
          <p:cNvGrpSpPr>
            <a:grpSpLocks/>
          </p:cNvGrpSpPr>
          <p:nvPr/>
        </p:nvGrpSpPr>
        <p:grpSpPr bwMode="auto">
          <a:xfrm>
            <a:off x="0" y="-22225"/>
            <a:ext cx="9144000" cy="307975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-299"/>
              <a:ext cx="12192000" cy="26335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defRPr/>
              </a:pP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384" y="-22510"/>
              <a:ext cx="603250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5  &gt;  Section 1  &gt;  Functional dependencies</a:t>
              </a:r>
            </a:p>
          </p:txBody>
        </p:sp>
      </p:grpSp>
      <p:pic>
        <p:nvPicPr>
          <p:cNvPr id="450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651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25500"/>
          </a:xfrm>
        </p:spPr>
        <p:txBody>
          <a:bodyPr/>
          <a:lstStyle/>
          <a:p>
            <a:r>
              <a:rPr lang="en-US" altLang="en-US" smtClean="0"/>
              <a:t>Problems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Anomalies: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- PK: combination of StdSSN and OfferNo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- Insert: cannot insert a new student without enrolling in an offering (OfferNo part of PK)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- Update: change a course description; change every enrollment of the course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smtClean="0"/>
              <a:t> - Delete: remove third row; lose information about course C3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Table has obvious redundancies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Easier to query: no joins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More difficult to change: can work around problems (dummy PK) but tedious to do</a:t>
            </a:r>
          </a:p>
          <a:p>
            <a:pPr>
              <a:lnSpc>
                <a:spcPct val="90000"/>
              </a:lnSpc>
            </a:pPr>
            <a:endParaRPr lang="en-US" altLang="en-US" sz="28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64DE2A-A70D-4C1B-BDDF-A40E54F678DE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50" y="708025"/>
            <a:ext cx="7886700" cy="10318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3C837AF-B95E-4E88-A04F-A27B63C99823}" type="slidenum">
              <a:rPr lang="en-US" altLang="en-US" smtClean="0"/>
              <a:pPr eaLnBrk="1" hangingPunct="1"/>
              <a:t>40</a:t>
            </a:fld>
            <a:endParaRPr lang="en-US" altLang="en-US" smtClean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/>
        </p:nvGraphicFramePr>
        <p:xfrm>
          <a:off x="338138" y="2009775"/>
          <a:ext cx="4233862" cy="3059113"/>
        </p:xfrm>
        <a:graphic>
          <a:graphicData uri="http://schemas.openxmlformats.org/drawingml/2006/table">
            <a:tbl>
              <a:tblPr/>
              <a:tblGrid>
                <a:gridCol w="813407"/>
                <a:gridCol w="741497"/>
                <a:gridCol w="956770"/>
                <a:gridCol w="892986"/>
                <a:gridCol w="829202"/>
              </a:tblGrid>
              <a:tr h="586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6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5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8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68569" marR="68569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87950" y="1739900"/>
            <a:ext cx="3471863" cy="1816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+mj-lt"/>
              </a:rPr>
              <a:t>Find at least </a:t>
            </a:r>
            <a:r>
              <a:rPr lang="en-US" sz="2800" i="1" dirty="0">
                <a:latin typeface="+mj-lt"/>
              </a:rPr>
              <a:t>three</a:t>
            </a:r>
            <a:r>
              <a:rPr lang="en-US" sz="2800" dirty="0">
                <a:latin typeface="+mj-lt"/>
              </a:rPr>
              <a:t> FDs which are violated on this instance: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10200" y="3657600"/>
            <a:ext cx="23161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  <a:p>
            <a:pPr>
              <a:defRPr/>
            </a:pP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endParaRPr lang="en-US" sz="2400" dirty="0">
              <a:solidFill>
                <a:prstClr val="black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  <a:sym typeface="Wingdings" charset="2"/>
              </a:rPr>
              <a:t> </a:t>
            </a:r>
            <a:r>
              <a:rPr lang="en-US" sz="2400" dirty="0">
                <a:solidFill>
                  <a:prstClr val="black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C0504D"/>
                </a:solidFill>
                <a:latin typeface="Menlo" charset="0"/>
                <a:ea typeface="Menlo" charset="0"/>
                <a:cs typeface="Menlo" charset="0"/>
              </a:rPr>
              <a:t>{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1143000"/>
          </a:xfrm>
        </p:spPr>
        <p:txBody>
          <a:bodyPr/>
          <a:lstStyle/>
          <a:p>
            <a:r>
              <a:rPr lang="en-US" altLang="en-US" smtClean="0"/>
              <a:t>FD Diagrams and Lists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81000" y="563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itchFamily="18" charset="0"/>
            </a:endParaRPr>
          </a:p>
        </p:txBody>
      </p:sp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381000" y="1295400"/>
          <a:ext cx="85344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VISIO" r:id="rId4" imgW="5382260" imgH="1061720" progId="">
                  <p:embed/>
                </p:oleObj>
              </mc:Choice>
              <mc:Fallback>
                <p:oleObj name="VISIO" r:id="rId4" imgW="5382260" imgH="1061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5344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81000" y="3429000"/>
            <a:ext cx="8077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StdSSN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StdCity, StdClass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OfferNo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OffTerm, OffYear, CourseNo, CrsDesc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CourseNo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CrsDesc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latin typeface="Times New Roman" pitchFamily="18" charset="0"/>
              </a:rPr>
              <a:t>StdSSN, OfferNo </a:t>
            </a:r>
            <a:r>
              <a:rPr lang="en-US" altLang="en-US" sz="280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en-US" sz="2800">
                <a:latin typeface="Times New Roman" pitchFamily="18" charset="0"/>
              </a:rPr>
              <a:t> EnrGrade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13BA02-5B6F-4999-9CC5-CBEFC8E44906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825500"/>
          </a:xfrm>
        </p:spPr>
        <p:txBody>
          <a:bodyPr/>
          <a:lstStyle/>
          <a:p>
            <a:r>
              <a:rPr lang="en-US" altLang="en-US" smtClean="0"/>
              <a:t>Normalization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00600"/>
          </a:xfrm>
        </p:spPr>
        <p:txBody>
          <a:bodyPr/>
          <a:lstStyle/>
          <a:p>
            <a:r>
              <a:rPr lang="en-US" altLang="en-US" smtClean="0"/>
              <a:t>Process of removing unwanted redundancies</a:t>
            </a:r>
          </a:p>
          <a:p>
            <a:endParaRPr lang="en-US" altLang="en-US" smtClean="0"/>
          </a:p>
          <a:p>
            <a:r>
              <a:rPr lang="en-US" altLang="en-US" smtClean="0"/>
              <a:t>Apply normal forms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Identify FDs</a:t>
            </a:r>
          </a:p>
          <a:p>
            <a:pPr lvl="1"/>
            <a:r>
              <a:rPr lang="en-US" altLang="en-US" smtClean="0"/>
              <a:t>Determine whether FDs meet normal form</a:t>
            </a:r>
          </a:p>
          <a:p>
            <a:pPr lvl="1"/>
            <a:r>
              <a:rPr lang="en-US" altLang="en-US" smtClean="0"/>
              <a:t>Split the table to meet the normal form if there is a violation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51DA226-AF6E-4076-8BCC-03C098B1F54E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543800" cy="1295400"/>
          </a:xfrm>
        </p:spPr>
        <p:txBody>
          <a:bodyPr/>
          <a:lstStyle/>
          <a:p>
            <a:r>
              <a:rPr lang="en-US" altLang="en-US" smtClean="0"/>
              <a:t>1NF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7988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No repeating groups: flat rows</a:t>
            </a:r>
          </a:p>
        </p:txBody>
      </p:sp>
      <p:graphicFrame>
        <p:nvGraphicFramePr>
          <p:cNvPr id="13316" name="Object 2"/>
          <p:cNvGraphicFramePr>
            <a:graphicFrameLocks noChangeAspect="1"/>
          </p:cNvGraphicFramePr>
          <p:nvPr/>
        </p:nvGraphicFramePr>
        <p:xfrm>
          <a:off x="225425" y="3727450"/>
          <a:ext cx="8524875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Document" r:id="rId4" imgW="8039153" imgH="1806723" progId="Word.Document.8">
                  <p:embed/>
                </p:oleObj>
              </mc:Choice>
              <mc:Fallback>
                <p:oleObj name="Document" r:id="rId4" imgW="8039153" imgH="18067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3727450"/>
                        <a:ext cx="8524875" cy="227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2A604B4-5856-42FE-8CE1-87C1650F9BCF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7543800" cy="1295400"/>
          </a:xfrm>
        </p:spPr>
        <p:txBody>
          <a:bodyPr/>
          <a:lstStyle/>
          <a:p>
            <a:r>
              <a:rPr lang="en-US" altLang="en-US" smtClean="0"/>
              <a:t>Combined Definition of 2NF/3NF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19263"/>
            <a:ext cx="8229600" cy="4411662"/>
          </a:xfrm>
        </p:spPr>
        <p:txBody>
          <a:bodyPr/>
          <a:lstStyle/>
          <a:p>
            <a:r>
              <a:rPr lang="en-US" altLang="en-US" smtClean="0"/>
              <a:t>Key column: candidate key or part of candidate key</a:t>
            </a:r>
          </a:p>
          <a:p>
            <a:r>
              <a:rPr lang="en-US" altLang="en-US" smtClean="0"/>
              <a:t>Analogy to the traditional justice oath</a:t>
            </a:r>
          </a:p>
          <a:p>
            <a:r>
              <a:rPr lang="en-US" altLang="en-US" smtClean="0"/>
              <a:t>Every non key depends on a key, the whole key, and nothing but the key</a:t>
            </a:r>
          </a:p>
          <a:p>
            <a:r>
              <a:rPr lang="en-US" altLang="en-US" smtClean="0"/>
              <a:t>Usually taught as separate definitions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EDC9AB2-CC2D-4344-A732-B42FD524964F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7543800" cy="1295400"/>
          </a:xfrm>
        </p:spPr>
        <p:txBody>
          <a:bodyPr/>
          <a:lstStyle/>
          <a:p>
            <a:r>
              <a:rPr lang="en-US" altLang="en-US" smtClean="0"/>
              <a:t>2NF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114800"/>
          </a:xfrm>
        </p:spPr>
        <p:txBody>
          <a:bodyPr/>
          <a:lstStyle/>
          <a:p>
            <a:r>
              <a:rPr lang="en-US" altLang="en-US" smtClean="0"/>
              <a:t>Every nonkey column depends on a whole key, not part of a key</a:t>
            </a:r>
          </a:p>
          <a:p>
            <a:r>
              <a:rPr lang="en-US" altLang="en-US" smtClean="0"/>
              <a:t>Violations</a:t>
            </a:r>
          </a:p>
          <a:p>
            <a:pPr lvl="1"/>
            <a:r>
              <a:rPr lang="en-US" altLang="en-US" smtClean="0"/>
              <a:t>Part of key </a:t>
            </a:r>
            <a:r>
              <a:rPr lang="en-US" altLang="en-US" smtClean="0">
                <a:sym typeface="Symbol" pitchFamily="18" charset="2"/>
              </a:rPr>
              <a:t></a:t>
            </a:r>
            <a:r>
              <a:rPr lang="en-US" altLang="en-US" smtClean="0"/>
              <a:t> nonkey</a:t>
            </a:r>
          </a:p>
          <a:p>
            <a:pPr lvl="1"/>
            <a:r>
              <a:rPr lang="en-US" altLang="en-US" smtClean="0"/>
              <a:t>Violations only for combined keys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667ED9-6AB9-4371-B1C8-509302E38D9A}" type="slidenum">
              <a:rPr lang="en-US" altLang="en-US" sz="1800" smtClean="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IT">
  <a:themeElements>
    <a:clrScheme name="OfficeX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X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X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XP">
  <a:themeElements>
    <a:clrScheme name="OfficeX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X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X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X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X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BusinessIT</Template>
  <TotalTime>4734</TotalTime>
  <Words>3048</Words>
  <Application>Microsoft Office PowerPoint</Application>
  <PresentationFormat>On-screen Show (4:3)</PresentationFormat>
  <Paragraphs>571</Paragraphs>
  <Slides>40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Antique Olive Roman</vt:lpstr>
      <vt:lpstr>Arial</vt:lpstr>
      <vt:lpstr>Calibri</vt:lpstr>
      <vt:lpstr>Menlo</vt:lpstr>
      <vt:lpstr>Symbol</vt:lpstr>
      <vt:lpstr>Times</vt:lpstr>
      <vt:lpstr>Times New Roman</vt:lpstr>
      <vt:lpstr>Wingdings</vt:lpstr>
      <vt:lpstr>BusinessIT</vt:lpstr>
      <vt:lpstr>Custom Design</vt:lpstr>
      <vt:lpstr>1_OfficeXP</vt:lpstr>
      <vt:lpstr>1_Custom Design</vt:lpstr>
      <vt:lpstr>Document</vt:lpstr>
      <vt:lpstr>VISIO</vt:lpstr>
      <vt:lpstr>Functional Dependencies &amp; Normalization</vt:lpstr>
      <vt:lpstr>PowerPoint Presentation</vt:lpstr>
      <vt:lpstr>Example 2: University Database Table</vt:lpstr>
      <vt:lpstr>Problems</vt:lpstr>
      <vt:lpstr>FD Diagrams and Lists</vt:lpstr>
      <vt:lpstr>Normalization</vt:lpstr>
      <vt:lpstr>1NF</vt:lpstr>
      <vt:lpstr>Combined Definition of 2NF/3NF</vt:lpstr>
      <vt:lpstr>2NF</vt:lpstr>
      <vt:lpstr>2NF Example</vt:lpstr>
      <vt:lpstr>3NF</vt:lpstr>
      <vt:lpstr>3NF Example</vt:lpstr>
      <vt:lpstr>Example 2 </vt:lpstr>
      <vt:lpstr>Unnormalised Normal Form (UNF)</vt:lpstr>
      <vt:lpstr>First Normal Form (1NF)</vt:lpstr>
      <vt:lpstr> </vt:lpstr>
      <vt:lpstr>Example - UNF to 1NF</vt:lpstr>
      <vt:lpstr>Second Normal Form (2NF)</vt:lpstr>
      <vt:lpstr>PowerPoint Presentation</vt:lpstr>
      <vt:lpstr>Example - 1NF to 2NF</vt:lpstr>
      <vt:lpstr>Third Normal Form (3NF)</vt:lpstr>
      <vt:lpstr>PowerPoint Presentation</vt:lpstr>
      <vt:lpstr>Example - 2NF to 3NF</vt:lpstr>
      <vt:lpstr>Example - Relations in 3NF</vt:lpstr>
      <vt:lpstr>What is de-Normalization?</vt:lpstr>
      <vt:lpstr>Additional Slides</vt:lpstr>
      <vt:lpstr>1st Normal Form (1NF)</vt:lpstr>
      <vt:lpstr>Data Anomalies &amp; Constraints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Constraints Prevent (some)  Anomalies in the Data</vt:lpstr>
      <vt:lpstr>FDs for Relational Schema Design</vt:lpstr>
      <vt:lpstr>Functional Dependencies as Constraints</vt:lpstr>
      <vt:lpstr>Functional Dependencies as Constraints</vt:lpstr>
      <vt:lpstr>More Examples</vt:lpstr>
      <vt:lpstr>More Examples</vt:lpstr>
      <vt:lpstr>More Examples</vt:lpstr>
      <vt:lpstr>ACTIVITY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Salman</dc:creator>
  <cp:lastModifiedBy>NU Fast</cp:lastModifiedBy>
  <cp:revision>311</cp:revision>
  <dcterms:created xsi:type="dcterms:W3CDTF">2009-01-19T04:49:55Z</dcterms:created>
  <dcterms:modified xsi:type="dcterms:W3CDTF">2020-04-14T12:06:02Z</dcterms:modified>
</cp:coreProperties>
</file>