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84" r:id="rId22"/>
    <p:sldId id="286" r:id="rId23"/>
    <p:sldId id="287" r:id="rId24"/>
    <p:sldId id="275" r:id="rId25"/>
    <p:sldId id="276" r:id="rId26"/>
    <p:sldId id="278" r:id="rId27"/>
    <p:sldId id="277" r:id="rId28"/>
    <p:sldId id="279" r:id="rId29"/>
    <p:sldId id="280" r:id="rId30"/>
    <p:sldId id="281" r:id="rId31"/>
    <p:sldId id="282" r:id="rId32"/>
    <p:sldId id="291" r:id="rId33"/>
    <p:sldId id="292" r:id="rId34"/>
    <p:sldId id="293" r:id="rId35"/>
    <p:sldId id="285" r:id="rId36"/>
    <p:sldId id="288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8065" autoAdjust="0"/>
  </p:normalViewPr>
  <p:slideViewPr>
    <p:cSldViewPr snapToGrid="0">
      <p:cViewPr varScale="1">
        <p:scale>
          <a:sx n="72" d="100"/>
          <a:sy n="72" d="100"/>
        </p:scale>
        <p:origin x="1027" y="62"/>
      </p:cViewPr>
      <p:guideLst/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4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64975-5544-47AC-A4B5-736E0BBED662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2AEF3-6A9C-4304-B0B9-DE0C9FBA3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3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The RStudio IDE is a set of integrated tools designed to help you be more productive with R and Python. It includes a console, syntax-highlighting editor that supports direct code execution, and a variety of robust tools for plotting, viewing history, debugging and managing your workspace.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2AEF3-6A9C-4304-B0B9-DE0C9FBA3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2AEF3-6A9C-4304-B0B9-DE0C9FBA3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https://swcarpentry.github.io/r-novice-inflammation/12-supp-factors/index.html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2AEF3-6A9C-4304-B0B9-DE0C9FBA32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3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2AEF3-6A9C-4304-B0B9-DE0C9FBA32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breaks argument controls the number of bars, cells or bins of the 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2AEF3-6A9C-4304-B0B9-DE0C9FBA32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D474-B82A-4D22-9EC0-D4DE938C8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E37C0-CE94-4D30-AFE1-8C8B8D9CE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9AFA-8ACC-45FE-9E08-A5359EE9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6586-59C7-4DC4-8734-F3223F99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2E62-77D2-4CAA-900C-30B07AEF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0C77-8EFB-4D2F-8FBD-F1E402A6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DCCAC-A0EF-427F-B1F0-246CE7341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93EB-6AED-4852-9C21-2E8CD2F1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9AB9A-2B18-4D6D-AE4A-BAA6C4D6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266B-FA0B-4EF7-B159-61F0FEFE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2271E-0A24-4B29-8209-9E59E709A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91946-CF25-4304-8AD6-31E168FF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7C6D-CE0C-4D49-A0C1-DF905E1B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1D67-0EBB-4A3A-B8AA-CF11BEFB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F638D-4948-4B07-80D3-ECF0A866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80DE-F900-4248-97BD-19F26A1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FEF3-8143-4102-9460-41E049EC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634C-4521-4118-8677-10E8AB66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CCAF-F9CD-4F2F-ADA6-F7FA4AB1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1D8E-8ED1-4289-AB20-91DB4F0B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E9C3-9A8E-4F17-9287-0A75C385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3BFB5-65DB-4033-AEBF-099A6CDF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C9D0-E26B-484E-986C-5E8EABA7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7DD7-29D4-47FD-96A3-6EA106C9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A8A1-8934-4A39-8BD8-3683DD29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AD92-FDE2-4CD6-BCFC-899AC16C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ACF7-98B8-4279-ADD3-3D25D7074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FE871-9E77-4565-9712-FBD0B435C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307D7-4A78-43BF-B2E3-83FC450E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440F5-9015-4841-B0BB-3CE539B0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10204-0A64-4ED9-BAFA-B0E22BB0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06B6-AB9B-4BD8-9E6A-C95DCA63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8425-F483-4385-B74A-63A413E6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006A0-B887-476C-92C6-98EBEE8BA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34177-57C2-41EB-A4A5-CCFF722AE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348A6-54FC-4BBD-87E2-EFEC99412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E8FF5-48D1-412B-8B0E-57916B72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68DED-90C4-41F3-8A89-8F36B7F8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711DD-E09A-4FF7-93A6-95B362EB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930-639E-4308-83E0-AABD0367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BA955-0517-487C-B434-EDCD221C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A27F3-26DA-4D6C-8672-3D3DECDE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1A7BF-4676-4E2A-9850-F331102D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32A92-BD5B-45A8-9F0D-A504889E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05A49-2E8D-41A5-ADC9-44122DF1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79BC-E78A-450B-8228-F0807C2F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6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3EAF-21B9-401B-AAFC-7941FFAE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8D3A-5CA5-4FCE-95C3-0FEC659C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AB460-C136-491E-A2AD-B5725561C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E764-B277-4B28-8AF2-632AC060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F612-1DC6-4397-A9C9-AA3A1AC5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40CD2-DB3A-4142-89BB-0C03FD43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42EB-7A51-46FB-A016-1F7D2B91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93A70-681E-4B8C-BF3A-E1E0E7CCB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27E7-410C-4955-9487-6C95C5A2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CEE3E-7FF1-4B24-A658-BBD12C98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27755-F75D-49B8-9986-6112A42A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46D6C-3183-47D2-AF9D-5C6B50E5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D8612-0DB8-4567-9569-52D105C0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4E62C-D281-4F06-AE2B-96B40B51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7D0D-AA63-478A-826B-5C12C90E4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35CF-133E-44E6-8836-6FC5C97E120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E283-4ED4-4A3B-85DB-74505181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6E2B-052C-4956-95EA-DD2DC74ED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8ED93-B40C-4DD1-A1DD-EA90856C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6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tatmethods.net/interface/packag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statmethods.net/input/datatyp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r-programming-languag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4B76E-E094-4257-BC5F-00CDCCC0E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Introduction to R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DAF11-EDBF-4FFE-897F-C8B689DA5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836B-2AC2-4DE3-899F-40DD8238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R 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B9D-6B54-4F46-ACF7-65965F44C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800100" lvl="1" indent="-342900"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R</a:t>
            </a:r>
            <a:r>
              <a:rPr lang="en-US" altLang="en-US" dirty="0"/>
              <a:t> comes with a number of sample datasets that you can experiment with. Type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b="1" dirty="0"/>
              <a:t>data( )     or &gt;library(help=“datasets”)</a:t>
            </a:r>
          </a:p>
          <a:p>
            <a:pPr marL="457200" lvl="1" indent="0" eaLnBrk="1" hangingPunct="1">
              <a:buNone/>
            </a:pPr>
            <a:endParaRPr lang="en-US" altLang="en-US" b="1" dirty="0"/>
          </a:p>
          <a:p>
            <a:pPr marL="800100" lvl="1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to see the available datasets. The results will depend on which </a:t>
            </a:r>
            <a:r>
              <a:rPr lang="en-US" altLang="en-US" dirty="0">
                <a:hlinkClick r:id="rId2"/>
              </a:rPr>
              <a:t>packages</a:t>
            </a:r>
            <a:r>
              <a:rPr lang="en-US" altLang="en-US" dirty="0"/>
              <a:t> you have loaded. Type </a:t>
            </a:r>
          </a:p>
          <a:p>
            <a:pPr marL="800100" lvl="1" indent="-342900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b="1" dirty="0"/>
              <a:t>help(</a:t>
            </a:r>
            <a:r>
              <a:rPr lang="en-US" altLang="en-US" i="1" dirty="0" err="1"/>
              <a:t>datasetname</a:t>
            </a:r>
            <a:r>
              <a:rPr lang="en-US" altLang="en-US" b="1" dirty="0"/>
              <a:t>)</a:t>
            </a:r>
            <a:r>
              <a:rPr lang="en-US" altLang="en-US" dirty="0"/>
              <a:t> </a:t>
            </a:r>
          </a:p>
          <a:p>
            <a:pPr marL="800100" lvl="1" indent="-342900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800100" lvl="1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for details on a sample dataset.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04B43-2556-473E-86C0-A76314C5D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80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1C7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4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EDE6C-E8FC-4C6F-8A14-3EC2A164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R Packages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1553-E6BE-4C48-808C-BAE0CFE9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en-US" sz="2600" dirty="0"/>
              <a:t>The system allows you to write new functions and package those functions in a so-called R package' (or `R library’).</a:t>
            </a:r>
          </a:p>
          <a:p>
            <a:pPr algn="just"/>
            <a:r>
              <a:rPr lang="en-US" altLang="en-US" sz="2600" dirty="0"/>
              <a:t>When you download R, already a number (around 30) of packages are downloaded as well. To use a function in an R package, that package has to be attached to the system.</a:t>
            </a:r>
          </a:p>
          <a:p>
            <a:pPr algn="just"/>
            <a:r>
              <a:rPr lang="en-US" altLang="en-US" sz="2600" dirty="0"/>
              <a:t>To attach another package to the system you can use the menu or the library function. Use following commands:</a:t>
            </a:r>
          </a:p>
          <a:p>
            <a:pPr algn="just"/>
            <a:endParaRPr lang="en-US" altLang="en-US" sz="2600" dirty="0"/>
          </a:p>
          <a:p>
            <a:pPr marL="0" indent="0" algn="just">
              <a:buNone/>
            </a:pPr>
            <a:r>
              <a:rPr lang="en-US" sz="2600" b="1" dirty="0"/>
              <a:t>&gt; </a:t>
            </a:r>
            <a:r>
              <a:rPr lang="en-US" sz="2600" b="1" dirty="0" err="1"/>
              <a:t>install.packages</a:t>
            </a:r>
            <a:r>
              <a:rPr lang="en-US" sz="2600" b="1" dirty="0"/>
              <a:t>(“</a:t>
            </a:r>
            <a:r>
              <a:rPr lang="en-US" sz="2600" b="1" dirty="0" err="1"/>
              <a:t>pacman</a:t>
            </a:r>
            <a:r>
              <a:rPr lang="en-US" sz="2600" b="1" dirty="0"/>
              <a:t>”)                       #install </a:t>
            </a:r>
            <a:r>
              <a:rPr lang="en-US" sz="2600" b="1" dirty="0" err="1"/>
              <a:t>pacman</a:t>
            </a:r>
            <a:r>
              <a:rPr lang="en-US" sz="2600" b="1" dirty="0"/>
              <a:t> </a:t>
            </a:r>
            <a:r>
              <a:rPr lang="en-US" sz="2600" b="1" dirty="0" err="1"/>
              <a:t>libray</a:t>
            </a:r>
            <a:endParaRPr lang="en-US" sz="2600" b="1" dirty="0"/>
          </a:p>
          <a:p>
            <a:pPr marL="0" indent="0" algn="just">
              <a:buNone/>
            </a:pPr>
            <a:r>
              <a:rPr lang="en-US" sz="2600" b="1" dirty="0"/>
              <a:t>&gt;library(“</a:t>
            </a:r>
            <a:r>
              <a:rPr lang="en-US" sz="2600" b="1" dirty="0" err="1"/>
              <a:t>pacman</a:t>
            </a:r>
            <a:r>
              <a:rPr lang="en-US" sz="2600" b="1" dirty="0"/>
              <a:t>”) or require(“</a:t>
            </a:r>
            <a:r>
              <a:rPr lang="en-US" sz="2600" b="1" dirty="0" err="1"/>
              <a:t>pacman</a:t>
            </a:r>
            <a:r>
              <a:rPr lang="en-US" sz="2600" b="1" dirty="0"/>
              <a:t>”)   #load </a:t>
            </a:r>
            <a:r>
              <a:rPr lang="en-US" sz="2600" b="1" dirty="0" err="1"/>
              <a:t>pacman</a:t>
            </a:r>
            <a:r>
              <a:rPr lang="en-US" sz="2600" b="1" dirty="0"/>
              <a:t> library</a:t>
            </a:r>
          </a:p>
          <a:p>
            <a:pPr marL="0" indent="0" algn="just">
              <a:buNone/>
            </a:pPr>
            <a:endParaRPr lang="en-US" sz="2600" b="1" dirty="0"/>
          </a:p>
          <a:p>
            <a:pPr algn="just"/>
            <a:r>
              <a:rPr lang="en-US" altLang="en-US" sz="2600" dirty="0"/>
              <a:t>The function library can also be used to list all the available libraries on your system with a short description. Run the function without any arguments</a:t>
            </a:r>
          </a:p>
          <a:p>
            <a:pPr marL="0" indent="0" algn="just">
              <a:buNone/>
            </a:pPr>
            <a:r>
              <a:rPr lang="en-US" altLang="en-US" sz="2600" dirty="0"/>
              <a:t>&gt; library()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7576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66D0C-5AC4-449A-B25E-B34F7181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-376457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b="1" dirty="0"/>
              <a:t>Reusing 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3044-6EE3-4FC8-B645-60F82039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005862"/>
            <a:ext cx="6465868" cy="5167928"/>
          </a:xfrm>
        </p:spPr>
        <p:txBody>
          <a:bodyPr anchor="t">
            <a:normAutofit fontScale="77500" lnSpcReduction="20000"/>
          </a:bodyPr>
          <a:lstStyle/>
          <a:p>
            <a:pPr lvl="1" algn="just"/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One of the most useful design features of </a:t>
            </a:r>
            <a:r>
              <a:rPr lang="en-US" altLang="en-US" sz="2600" b="1" dirty="0">
                <a:solidFill>
                  <a:schemeClr val="tx1">
                    <a:alpha val="80000"/>
                  </a:schemeClr>
                </a:solidFill>
              </a:rPr>
              <a:t>R</a:t>
            </a: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 is that the output of analyses can easily be saved and used as input to additional analyses. </a:t>
            </a:r>
          </a:p>
          <a:p>
            <a:pPr marL="457200" lvl="1" indent="0" algn="just">
              <a:buNone/>
            </a:pP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 # Example 1 </a:t>
            </a:r>
            <a:b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altLang="en-US" sz="2600" b="1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en-US" sz="2600" b="1" dirty="0" err="1">
                <a:solidFill>
                  <a:schemeClr val="tx1">
                    <a:alpha val="80000"/>
                  </a:schemeClr>
                </a:solidFill>
              </a:rPr>
              <a:t>lm</a:t>
            </a:r>
            <a:r>
              <a:rPr lang="en-US" altLang="en-US" sz="2600" b="1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en-US" altLang="en-US" sz="2600" b="1" dirty="0" err="1">
                <a:solidFill>
                  <a:schemeClr val="tx1">
                    <a:alpha val="80000"/>
                  </a:schemeClr>
                </a:solidFill>
              </a:rPr>
              <a:t>mpg~wt</a:t>
            </a:r>
            <a:r>
              <a:rPr lang="en-US" altLang="en-US" sz="2600" b="1" dirty="0">
                <a:solidFill>
                  <a:schemeClr val="tx1">
                    <a:alpha val="80000"/>
                  </a:schemeClr>
                </a:solidFill>
              </a:rPr>
              <a:t>, data=</a:t>
            </a:r>
            <a:r>
              <a:rPr lang="en-US" altLang="en-US" sz="2600" b="1" dirty="0" err="1">
                <a:solidFill>
                  <a:schemeClr val="tx1">
                    <a:alpha val="80000"/>
                  </a:schemeClr>
                </a:solidFill>
              </a:rPr>
              <a:t>mtcars</a:t>
            </a:r>
            <a:r>
              <a:rPr lang="en-US" altLang="en-US" sz="2600" b="1" dirty="0">
                <a:solidFill>
                  <a:schemeClr val="tx1">
                    <a:alpha val="80000"/>
                  </a:schemeClr>
                </a:solidFill>
              </a:rPr>
              <a:t>) </a:t>
            </a:r>
          </a:p>
          <a:p>
            <a:pPr marL="457200" lvl="1" indent="0" algn="just">
              <a:buNone/>
            </a:pP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 This will run a simple linear regression of miles per gallon on car weight using   the </a:t>
            </a:r>
            <a:r>
              <a:rPr lang="en-US" altLang="en-US" sz="2600" dirty="0" err="1">
                <a:solidFill>
                  <a:schemeClr val="tx1">
                    <a:alpha val="80000"/>
                  </a:schemeClr>
                </a:solidFill>
              </a:rPr>
              <a:t>dataframe</a:t>
            </a: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altLang="en-US" sz="2600" dirty="0" err="1">
                <a:solidFill>
                  <a:schemeClr val="tx1">
                    <a:alpha val="80000"/>
                  </a:schemeClr>
                </a:solidFill>
              </a:rPr>
              <a:t>mtcars</a:t>
            </a: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. Results are sent to the screen. Nothing is saved.</a:t>
            </a:r>
          </a:p>
          <a:p>
            <a:pPr marL="457200" lvl="1" indent="0" algn="just">
              <a:buNone/>
            </a:pPr>
            <a:endParaRPr lang="en-US" altLang="en-US" sz="2600" dirty="0">
              <a:solidFill>
                <a:schemeClr val="tx1">
                  <a:alpha val="80000"/>
                </a:schemeClr>
              </a:solidFill>
            </a:endParaRPr>
          </a:p>
          <a:p>
            <a:pPr marL="8001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# Example 2 </a:t>
            </a:r>
            <a:b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altLang="en-US" sz="2600" b="1" dirty="0">
                <a:solidFill>
                  <a:schemeClr val="tx1">
                    <a:alpha val="80000"/>
                  </a:schemeClr>
                </a:solidFill>
              </a:rPr>
              <a:t>fit &lt;- </a:t>
            </a:r>
            <a:r>
              <a:rPr lang="en-US" altLang="en-US" sz="2600" b="1" dirty="0" err="1">
                <a:solidFill>
                  <a:schemeClr val="tx1">
                    <a:alpha val="80000"/>
                  </a:schemeClr>
                </a:solidFill>
              </a:rPr>
              <a:t>lm</a:t>
            </a:r>
            <a:r>
              <a:rPr lang="en-US" altLang="en-US" sz="2600" b="1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en-US" altLang="en-US" sz="2600" b="1" dirty="0" err="1">
                <a:solidFill>
                  <a:schemeClr val="tx1">
                    <a:alpha val="80000"/>
                  </a:schemeClr>
                </a:solidFill>
              </a:rPr>
              <a:t>mpg~wt</a:t>
            </a:r>
            <a:r>
              <a:rPr lang="en-US" altLang="en-US" sz="2600" b="1" dirty="0">
                <a:solidFill>
                  <a:schemeClr val="tx1">
                    <a:alpha val="80000"/>
                  </a:schemeClr>
                </a:solidFill>
              </a:rPr>
              <a:t>, data=</a:t>
            </a:r>
            <a:r>
              <a:rPr lang="en-US" altLang="en-US" sz="2600" b="1" dirty="0" err="1">
                <a:solidFill>
                  <a:schemeClr val="tx1">
                    <a:alpha val="80000"/>
                  </a:schemeClr>
                </a:solidFill>
              </a:rPr>
              <a:t>mtcars</a:t>
            </a:r>
            <a:r>
              <a:rPr lang="en-US" altLang="en-US" sz="2600" b="1" dirty="0">
                <a:solidFill>
                  <a:schemeClr val="tx1">
                    <a:alpha val="80000"/>
                  </a:schemeClr>
                </a:solidFill>
              </a:rPr>
              <a:t>)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This time, the same regression is performed but the results are saved under the name fit. No output is sent to the screen. However, you now can manipulate the results.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None/>
            </a:pPr>
            <a:r>
              <a:rPr lang="en-US" altLang="en-US" sz="2600" b="1" dirty="0">
                <a:solidFill>
                  <a:schemeClr val="tx1">
                    <a:alpha val="80000"/>
                  </a:schemeClr>
                </a:solidFill>
              </a:rPr>
              <a:t>str(fit) </a:t>
            </a: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# view the contents/structure of "fit“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The assignment has actually created a </a:t>
            </a: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list</a:t>
            </a:r>
            <a:r>
              <a:rPr lang="en-US" altLang="en-US" sz="2600" dirty="0">
                <a:solidFill>
                  <a:schemeClr val="tx1">
                    <a:alpha val="80000"/>
                  </a:schemeClr>
                </a:solidFill>
              </a:rPr>
              <a:t> called "fit" that contains a wide range of information (including the predicted values, residuals, coefficients, and more.</a:t>
            </a:r>
          </a:p>
          <a:p>
            <a:pPr marL="457200" lvl="1" indent="0">
              <a:buNone/>
            </a:pPr>
            <a:endParaRPr lang="en-US" altLang="en-US" sz="11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1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39AF9870-935A-46FC-8F88-34F35543E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22" r="24288"/>
          <a:stretch/>
        </p:blipFill>
        <p:spPr>
          <a:xfrm>
            <a:off x="7572653" y="1986262"/>
            <a:ext cx="3548404" cy="3537649"/>
          </a:xfrm>
          <a:prstGeom prst="rect">
            <a:avLst/>
          </a:prstGeom>
        </p:spPr>
      </p:pic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3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61518-3BC9-40BD-AB26-BDEAFEDE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-2688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b="1" dirty="0"/>
              <a:t>Reusing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DD9-C98A-43BB-BC44-48E00FCB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76" y="2038323"/>
            <a:ext cx="5383664" cy="2716557"/>
          </a:xfrm>
        </p:spPr>
        <p:txBody>
          <a:bodyPr anchor="t">
            <a:normAutofit fontScale="92500" lnSpcReduction="20000"/>
          </a:bodyPr>
          <a:lstStyle/>
          <a:p>
            <a:pPr marL="800100" lvl="1" indent="-342900" algn="just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alpha val="80000"/>
                  </a:schemeClr>
                </a:solidFill>
              </a:rPr>
              <a:t># plot residuals by fitted values</a:t>
            </a:r>
            <a:br>
              <a:rPr lang="en-US" altLang="en-US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altLang="en-US" b="1" dirty="0">
                <a:solidFill>
                  <a:schemeClr val="tx1">
                    <a:alpha val="80000"/>
                  </a:schemeClr>
                </a:solidFill>
              </a:rPr>
              <a:t>plot(</a:t>
            </a:r>
            <a:r>
              <a:rPr lang="en-US" altLang="en-US" b="1" dirty="0" err="1">
                <a:solidFill>
                  <a:schemeClr val="tx1">
                    <a:alpha val="80000"/>
                  </a:schemeClr>
                </a:solidFill>
              </a:rPr>
              <a:t>fit$residuals</a:t>
            </a:r>
            <a:r>
              <a:rPr lang="en-US" altLang="en-US" b="1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altLang="en-US" b="1" dirty="0" err="1">
                <a:solidFill>
                  <a:schemeClr val="tx1">
                    <a:alpha val="80000"/>
                  </a:schemeClr>
                </a:solidFill>
              </a:rPr>
              <a:t>fit$fitted.values</a:t>
            </a:r>
            <a:r>
              <a:rPr lang="en-US" altLang="en-US" b="1" dirty="0">
                <a:solidFill>
                  <a:schemeClr val="tx1">
                    <a:alpha val="80000"/>
                  </a:schemeClr>
                </a:solidFill>
              </a:rPr>
              <a:t>) 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alpha val="80000"/>
                  </a:schemeClr>
                </a:solidFill>
              </a:rPr>
              <a:t>To see what a function returns, look at the </a:t>
            </a:r>
            <a:r>
              <a:rPr lang="en-US" altLang="en-US" b="1" dirty="0">
                <a:solidFill>
                  <a:schemeClr val="tx1">
                    <a:alpha val="80000"/>
                  </a:schemeClr>
                </a:solidFill>
              </a:rPr>
              <a:t>value</a:t>
            </a:r>
            <a:r>
              <a:rPr lang="en-US" altLang="en-US" dirty="0">
                <a:solidFill>
                  <a:schemeClr val="tx1">
                    <a:alpha val="80000"/>
                  </a:schemeClr>
                </a:solidFill>
              </a:rPr>
              <a:t> section of the online help for that function. Here we would look at </a:t>
            </a:r>
            <a:r>
              <a:rPr lang="en-US" altLang="en-US" b="1" dirty="0">
                <a:solidFill>
                  <a:schemeClr val="tx1">
                    <a:alpha val="80000"/>
                  </a:schemeClr>
                </a:solidFill>
              </a:rPr>
              <a:t>help(</a:t>
            </a:r>
            <a:r>
              <a:rPr lang="en-US" altLang="en-US" b="1" dirty="0" err="1">
                <a:solidFill>
                  <a:schemeClr val="tx1">
                    <a:alpha val="80000"/>
                  </a:schemeClr>
                </a:solidFill>
              </a:rPr>
              <a:t>lm</a:t>
            </a:r>
            <a:r>
              <a:rPr lang="en-US" altLang="en-US" b="1" dirty="0">
                <a:solidFill>
                  <a:schemeClr val="tx1">
                    <a:alpha val="80000"/>
                  </a:schemeClr>
                </a:solidFill>
              </a:rPr>
              <a:t>)</a:t>
            </a:r>
            <a:r>
              <a:rPr lang="en-US" altLang="en-US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alpha val="80000"/>
                  </a:schemeClr>
                </a:solidFill>
              </a:rPr>
              <a:t>The results can also be used by a wide range of other functions.</a:t>
            </a:r>
          </a:p>
          <a:p>
            <a:pPr marL="800100" lvl="1" indent="-342900" algn="just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alpha val="80000"/>
                  </a:schemeClr>
                </a:solidFill>
              </a:rPr>
              <a:t># produce diagnostic plots</a:t>
            </a:r>
            <a:br>
              <a:rPr lang="en-US" altLang="en-US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altLang="en-US" b="1" dirty="0">
                <a:solidFill>
                  <a:schemeClr val="tx1">
                    <a:alpha val="80000"/>
                  </a:schemeClr>
                </a:solidFill>
              </a:rPr>
              <a:t>plot(fit)</a:t>
            </a: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0D6744F1-1231-4CDD-80C2-877641596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2" r="24288"/>
          <a:stretch/>
        </p:blipFill>
        <p:spPr>
          <a:xfrm>
            <a:off x="7572653" y="1986262"/>
            <a:ext cx="3548404" cy="3537649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6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Blue digital binary data on a screen">
            <a:extLst>
              <a:ext uri="{FF2B5EF4-FFF2-40B4-BE49-F238E27FC236}">
                <a16:creationId xmlns:a16="http://schemas.microsoft.com/office/drawing/2014/main" id="{5EF6A9EA-0E65-41F0-A4DE-77F256519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3570F-512E-4A3C-932D-EDE3B29D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Data Types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0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A0425-F12C-44E4-9A79-054156FE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5D67-C9A7-4938-9929-A3D0A44F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altLang="en-US" sz="2000" b="1" dirty="0"/>
              <a:t>R</a:t>
            </a:r>
            <a:r>
              <a:rPr lang="en-US" altLang="en-US" sz="2000" dirty="0"/>
              <a:t> has a wide variety of data types including scalars, vectors (numerical, character, logical), matrices, </a:t>
            </a:r>
            <a:r>
              <a:rPr lang="en-US" altLang="en-US" sz="2000" dirty="0" err="1"/>
              <a:t>dataframes</a:t>
            </a:r>
            <a:r>
              <a:rPr lang="en-US" altLang="en-US" sz="2000" dirty="0"/>
              <a:t>, and lists.</a:t>
            </a:r>
            <a:endParaRPr lang="en-US" altLang="en-US" sz="2000" b="1" dirty="0"/>
          </a:p>
          <a:p>
            <a:endParaRPr lang="en-US" sz="2000" dirty="0"/>
          </a:p>
          <a:p>
            <a:r>
              <a:rPr lang="en-US" b="1" i="1" dirty="0"/>
              <a:t>VECTORS: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 &lt;- c(1,2,5.3,6,-2,4) # numeric vector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b &lt;- c("</a:t>
            </a:r>
            <a:r>
              <a:rPr lang="en-US" altLang="en-US" dirty="0" err="1"/>
              <a:t>one","two","three</a:t>
            </a:r>
            <a:r>
              <a:rPr lang="en-US" altLang="en-US" dirty="0"/>
              <a:t>") # character vector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c &lt;- c(TRUE,TRUE,TRUE,FALSE,TRUE,FALSE)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#logical vector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Refer to elements of a vector using subscripts.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a[c(2,4)] # 2nd and 4th elements of vector</a:t>
            </a:r>
            <a:endParaRPr lang="en-US" altLang="en-US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432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6E4C5-DC5C-403C-8A56-67446288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EEA3-849B-4E92-9FDD-8D3CA6A4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b="1" i="1" dirty="0"/>
              <a:t>MATRICES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All columns in a matrix must have the same mode(numeric, character, etc.) and the same length.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The general format is: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b="1" dirty="0" err="1"/>
              <a:t>mymatrix</a:t>
            </a:r>
            <a:r>
              <a:rPr lang="en-US" altLang="en-US" sz="2000" b="1" dirty="0"/>
              <a:t> &lt;- matrix(</a:t>
            </a:r>
            <a:r>
              <a:rPr lang="en-US" altLang="en-US" sz="2000" b="1" i="1" dirty="0"/>
              <a:t>vector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nrow</a:t>
            </a:r>
            <a:r>
              <a:rPr lang="en-US" altLang="en-US" sz="2000" b="1" dirty="0"/>
              <a:t>=</a:t>
            </a:r>
            <a:r>
              <a:rPr lang="en-US" altLang="en-US" sz="2000" b="1" i="1" dirty="0"/>
              <a:t>r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ncol</a:t>
            </a:r>
            <a:r>
              <a:rPr lang="en-US" altLang="en-US" sz="2000" b="1" dirty="0"/>
              <a:t>=</a:t>
            </a:r>
            <a:r>
              <a:rPr lang="en-US" altLang="en-US" sz="2000" b="1" i="1" dirty="0"/>
              <a:t>c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byrow</a:t>
            </a:r>
            <a:r>
              <a:rPr lang="en-US" altLang="en-US" sz="2000" b="1" dirty="0"/>
              <a:t>=</a:t>
            </a:r>
            <a:r>
              <a:rPr lang="en-US" altLang="en-US" sz="2000" b="1" i="1" dirty="0"/>
              <a:t>FALSE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dimnames</a:t>
            </a:r>
            <a:r>
              <a:rPr lang="en-US" altLang="en-US" sz="2000" b="1" dirty="0"/>
              <a:t>=list(</a:t>
            </a:r>
            <a:r>
              <a:rPr lang="en-US" altLang="en-US" sz="2000" b="1" i="1" dirty="0" err="1"/>
              <a:t>char_vector_rownames</a:t>
            </a:r>
            <a:r>
              <a:rPr lang="en-US" altLang="en-US" sz="2000" b="1" dirty="0"/>
              <a:t>, </a:t>
            </a:r>
            <a:r>
              <a:rPr lang="en-US" altLang="en-US" sz="2000" b="1" i="1" dirty="0" err="1"/>
              <a:t>char_vector_colnames</a:t>
            </a:r>
            <a:r>
              <a:rPr lang="en-US" altLang="en-US" sz="2000" b="1" dirty="0"/>
              <a:t>))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endParaRPr lang="en-US" altLang="en-US" sz="2000" b="1" dirty="0"/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b="1" dirty="0" err="1"/>
              <a:t>byrow</a:t>
            </a:r>
            <a:r>
              <a:rPr lang="en-US" altLang="en-US" sz="2000" b="1" dirty="0"/>
              <a:t>=TRUE</a:t>
            </a:r>
            <a:r>
              <a:rPr lang="en-US" altLang="en-US" sz="2000" dirty="0"/>
              <a:t> indicates that the matrix should be filled by rows. </a:t>
            </a:r>
            <a:r>
              <a:rPr lang="en-US" altLang="en-US" sz="2000" b="1" dirty="0" err="1"/>
              <a:t>byrow</a:t>
            </a:r>
            <a:r>
              <a:rPr lang="en-US" altLang="en-US" sz="2000" b="1" dirty="0"/>
              <a:t>=FALSE</a:t>
            </a:r>
            <a:r>
              <a:rPr lang="en-US" altLang="en-US" b="1" dirty="0"/>
              <a:t> </a:t>
            </a:r>
            <a:r>
              <a:rPr lang="en-US" altLang="en-US" sz="2000" dirty="0"/>
              <a:t>indicates that the matrix should be filled by columns (the default). </a:t>
            </a:r>
            <a:r>
              <a:rPr lang="en-US" altLang="en-US" sz="2000" b="1" dirty="0" err="1"/>
              <a:t>dimnames</a:t>
            </a:r>
            <a:r>
              <a:rPr lang="en-US" altLang="en-US" sz="2000" dirty="0"/>
              <a:t> provides optional labels for the columns and rows.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850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EDC05-908D-4DDD-AAE2-C5B60EE3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56CB-0125-471A-98AA-7CBD36B3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1219200" lvl="2" indent="-304800">
              <a:buNone/>
            </a:pPr>
            <a:r>
              <a:rPr lang="en-US" b="1" i="1" dirty="0"/>
              <a:t>MATRICES EXAMPLE</a:t>
            </a:r>
          </a:p>
          <a:p>
            <a:pPr marL="1219200" lvl="2" indent="-304800">
              <a:buNone/>
            </a:pPr>
            <a:endParaRPr lang="en-US" altLang="en-US" dirty="0"/>
          </a:p>
          <a:p>
            <a:pPr marL="1219200" lvl="2" indent="-304800">
              <a:buNone/>
            </a:pPr>
            <a:r>
              <a:rPr lang="en-US" altLang="en-US" dirty="0"/>
              <a:t>Y&lt;-matrix(1:20)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# generates 5 x 4 numeric matrix </a:t>
            </a:r>
            <a:br>
              <a:rPr lang="en-US" altLang="en-US" dirty="0"/>
            </a:br>
            <a:r>
              <a:rPr lang="en-US" altLang="en-US" dirty="0"/>
              <a:t>y&lt;-matrix(1:20, </a:t>
            </a:r>
            <a:r>
              <a:rPr lang="en-US" altLang="en-US" dirty="0" err="1"/>
              <a:t>nrow</a:t>
            </a:r>
            <a:r>
              <a:rPr lang="en-US" altLang="en-US" dirty="0"/>
              <a:t>=5,ncol=4)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# another example</a:t>
            </a:r>
            <a:br>
              <a:rPr lang="en-US" altLang="en-US" dirty="0"/>
            </a:br>
            <a:r>
              <a:rPr lang="en-US" altLang="en-US" dirty="0"/>
              <a:t>cells &lt;- c(1,26,24,68)</a:t>
            </a:r>
            <a:br>
              <a:rPr lang="en-US" altLang="en-US" dirty="0"/>
            </a:br>
            <a:r>
              <a:rPr lang="en-US" altLang="en-US" dirty="0" err="1"/>
              <a:t>rnames</a:t>
            </a:r>
            <a:r>
              <a:rPr lang="en-US" altLang="en-US" dirty="0"/>
              <a:t> &lt;- c("R1", "R2")</a:t>
            </a:r>
            <a:br>
              <a:rPr lang="en-US" altLang="en-US" dirty="0"/>
            </a:br>
            <a:r>
              <a:rPr lang="en-US" altLang="en-US" dirty="0" err="1"/>
              <a:t>cnames</a:t>
            </a:r>
            <a:r>
              <a:rPr lang="en-US" altLang="en-US" dirty="0"/>
              <a:t> &lt;- c("C1", "C2") </a:t>
            </a:r>
            <a:br>
              <a:rPr lang="en-US" altLang="en-US" dirty="0"/>
            </a:br>
            <a:r>
              <a:rPr lang="en-US" altLang="en-US" dirty="0" err="1"/>
              <a:t>mymatrix</a:t>
            </a:r>
            <a:r>
              <a:rPr lang="en-US" altLang="en-US" dirty="0"/>
              <a:t> &lt;- matrix(cells, </a:t>
            </a:r>
            <a:r>
              <a:rPr lang="en-US" altLang="en-US" dirty="0" err="1"/>
              <a:t>nrow</a:t>
            </a:r>
            <a:r>
              <a:rPr lang="en-US" altLang="en-US" dirty="0"/>
              <a:t>=2, </a:t>
            </a:r>
            <a:r>
              <a:rPr lang="en-US" altLang="en-US" dirty="0" err="1"/>
              <a:t>ncol</a:t>
            </a:r>
            <a:r>
              <a:rPr lang="en-US" altLang="en-US" dirty="0"/>
              <a:t>=2, </a:t>
            </a:r>
            <a:r>
              <a:rPr lang="en-US" altLang="en-US" dirty="0" err="1"/>
              <a:t>byrow</a:t>
            </a:r>
            <a:r>
              <a:rPr lang="en-US" altLang="en-US" dirty="0"/>
              <a:t>=TRUE, </a:t>
            </a:r>
            <a:r>
              <a:rPr lang="en-US" altLang="en-US" dirty="0" err="1"/>
              <a:t>dimnames</a:t>
            </a:r>
            <a:r>
              <a:rPr lang="en-US" altLang="en-US" dirty="0"/>
              <a:t>=list(</a:t>
            </a:r>
            <a:r>
              <a:rPr lang="en-US" altLang="en-US" dirty="0" err="1"/>
              <a:t>rnames</a:t>
            </a:r>
            <a:r>
              <a:rPr lang="en-US" altLang="en-US" dirty="0"/>
              <a:t>, </a:t>
            </a:r>
            <a:r>
              <a:rPr lang="en-US" altLang="en-US" dirty="0" err="1"/>
              <a:t>cnames</a:t>
            </a:r>
            <a:r>
              <a:rPr lang="en-US" altLang="en-US" dirty="0"/>
              <a:t>))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#Identify rows, columns or elements using subscripts.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y[,4] # 4th column of matrix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y[3,] # 3rd row of matrix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y[2:4,1:3] # rows 2,3,4 of columns 1,2,3 </a:t>
            </a:r>
            <a:endParaRPr lang="en-US" altLang="en-US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82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2F1E3-FFCF-4ACA-94EA-173F4B95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70E5-40F2-4B0E-A576-7E812E4D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85000" lnSpcReduction="20000"/>
          </a:bodyPr>
          <a:lstStyle/>
          <a:p>
            <a:r>
              <a:rPr lang="en-US" b="1" i="1" u="sng" dirty="0"/>
              <a:t>ARRAYS:</a:t>
            </a:r>
          </a:p>
          <a:p>
            <a:pPr marL="0" indent="0">
              <a:buNone/>
            </a:pPr>
            <a:r>
              <a:rPr lang="en-US" altLang="en-US" sz="1800" dirty="0"/>
              <a:t>Arrays are similar to matrices but can have more than two dimensions. See </a:t>
            </a:r>
            <a:r>
              <a:rPr lang="en-US" altLang="en-US" sz="1800" b="1" dirty="0"/>
              <a:t>help(array)</a:t>
            </a:r>
            <a:r>
              <a:rPr lang="en-US" altLang="en-US" sz="1800" dirty="0"/>
              <a:t> for details. </a:t>
            </a:r>
          </a:p>
          <a:p>
            <a:pPr marL="0" indent="0">
              <a:buNone/>
            </a:pPr>
            <a:endParaRPr lang="en-US" altLang="en-US" sz="1800" b="1" dirty="0"/>
          </a:p>
          <a:p>
            <a:r>
              <a:rPr lang="en-US" altLang="en-US" b="1" i="1" u="sng" dirty="0"/>
              <a:t>DATA FRAME:</a:t>
            </a:r>
          </a:p>
          <a:p>
            <a:pPr marL="0" indent="0">
              <a:buNone/>
            </a:pPr>
            <a:r>
              <a:rPr lang="en-US" altLang="en-US" sz="1900" b="1" i="1" u="sng" dirty="0"/>
              <a:t> </a:t>
            </a:r>
            <a:r>
              <a:rPr lang="en-US" altLang="en-US" sz="1900" dirty="0"/>
              <a:t>A data frame is more general than a matrix, in that different columns can have different modes (numeric, character, factor, etc.).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d &lt;- c(1,2,3,4)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e &lt;- c("red", "white", "red", NA)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f &lt;- c(TRUE,TRUE,TRUE,FALSE)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 err="1"/>
              <a:t>mydata</a:t>
            </a:r>
            <a:r>
              <a:rPr lang="en-US" altLang="en-US" sz="1900" dirty="0"/>
              <a:t> &lt;- </a:t>
            </a:r>
            <a:r>
              <a:rPr lang="en-US" altLang="en-US" sz="1900" dirty="0" err="1"/>
              <a:t>data.frame</a:t>
            </a:r>
            <a:r>
              <a:rPr lang="en-US" altLang="en-US" sz="1900" dirty="0"/>
              <a:t>(</a:t>
            </a:r>
            <a:r>
              <a:rPr lang="en-US" altLang="en-US" sz="1900" dirty="0" err="1"/>
              <a:t>d,e,f</a:t>
            </a:r>
            <a:r>
              <a:rPr lang="en-US" altLang="en-US" sz="1900" dirty="0"/>
              <a:t>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names(</a:t>
            </a:r>
            <a:r>
              <a:rPr lang="en-US" altLang="en-US" sz="1900" dirty="0" err="1"/>
              <a:t>mydata</a:t>
            </a:r>
            <a:r>
              <a:rPr lang="en-US" altLang="en-US" sz="1900" dirty="0"/>
              <a:t>) &lt;- c("</a:t>
            </a:r>
            <a:r>
              <a:rPr lang="en-US" altLang="en-US" sz="1900" dirty="0" err="1"/>
              <a:t>ID","Color","Passed</a:t>
            </a:r>
            <a:r>
              <a:rPr lang="en-US" altLang="en-US" sz="1900" dirty="0"/>
              <a:t>")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 #variable names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There are a variety of ways to identify the elements of a </a:t>
            </a:r>
            <a:r>
              <a:rPr lang="en-US" altLang="en-US" sz="1900" dirty="0" err="1"/>
              <a:t>dataframe</a:t>
            </a:r>
            <a:r>
              <a:rPr lang="en-US" altLang="en-US" sz="1900" dirty="0"/>
              <a:t> .</a:t>
            </a:r>
          </a:p>
          <a:p>
            <a:pPr marL="8001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         </a:t>
            </a:r>
          </a:p>
          <a:p>
            <a:pPr marL="8001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1900" b="1" dirty="0" err="1"/>
              <a:t>myframe</a:t>
            </a:r>
            <a:r>
              <a:rPr lang="en-US" altLang="en-US" sz="1900" b="1" dirty="0"/>
              <a:t>[3:5] # columns 3,4,5 of </a:t>
            </a:r>
            <a:r>
              <a:rPr lang="en-US" altLang="en-US" sz="1900" b="1" dirty="0" err="1"/>
              <a:t>dataframe</a:t>
            </a:r>
            <a:endParaRPr lang="en-US" altLang="en-US" sz="1900" b="1" dirty="0"/>
          </a:p>
          <a:p>
            <a:pPr marL="8001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1900" b="1" dirty="0" err="1"/>
              <a:t>myframe</a:t>
            </a:r>
            <a:r>
              <a:rPr lang="en-US" altLang="en-US" sz="1900" b="1" dirty="0"/>
              <a:t>[c("</a:t>
            </a:r>
            <a:r>
              <a:rPr lang="en-US" altLang="en-US" sz="1900" b="1" dirty="0" err="1"/>
              <a:t>ID","Age</a:t>
            </a:r>
            <a:r>
              <a:rPr lang="en-US" altLang="en-US" sz="1900" b="1" dirty="0"/>
              <a:t>")] # columns ID and Age from </a:t>
            </a:r>
            <a:r>
              <a:rPr lang="en-US" altLang="en-US" sz="1900" b="1" dirty="0" err="1"/>
              <a:t>dataframe</a:t>
            </a:r>
            <a:endParaRPr lang="en-US" altLang="en-US" sz="1900" b="1" dirty="0"/>
          </a:p>
          <a:p>
            <a:pPr marL="800100" lvl="1" indent="-342900" eaLnBrk="1" hangingPunct="1">
              <a:buFont typeface="Wingdings" panose="05000000000000000000" pitchFamily="2" charset="2"/>
              <a:buNone/>
            </a:pPr>
            <a:r>
              <a:rPr lang="en-US" altLang="en-US" sz="1900" b="1" dirty="0"/>
              <a:t>myframe$X1 # variable x1 in the </a:t>
            </a:r>
            <a:r>
              <a:rPr lang="en-US" altLang="en-US" sz="1900" b="1" dirty="0" err="1"/>
              <a:t>dataframe</a:t>
            </a:r>
            <a:r>
              <a:rPr lang="en-US" altLang="en-US" sz="1900" b="1" dirty="0"/>
              <a:t> 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33D23-0EB3-4054-956B-7FB6F3EC9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754" y="2642854"/>
            <a:ext cx="2855277" cy="15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5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82D6B-9CA4-4D5B-8117-E8061D03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7291-50D5-436E-9F1F-C2135A36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10036630" cy="4332974"/>
          </a:xfrm>
        </p:spPr>
        <p:txBody>
          <a:bodyPr anchor="ctr">
            <a:normAutofit/>
          </a:bodyPr>
          <a:lstStyle/>
          <a:p>
            <a:pPr lvl="1"/>
            <a:r>
              <a:rPr lang="en-US" b="1" i="1" u="sng" dirty="0"/>
              <a:t>LISTS: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An ordered collection of objects (components). A list allows you to gather a variety of (possibly unrelated) objects under one name.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# example of a list with 4 components - # a string, a numeric vector, a matrix, and a scaler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w &lt;- list(name="Fred", </a:t>
            </a:r>
            <a:r>
              <a:rPr lang="en-US" altLang="en-US" sz="1900" dirty="0" err="1"/>
              <a:t>mynumbers</a:t>
            </a:r>
            <a:r>
              <a:rPr lang="en-US" altLang="en-US" sz="1900" dirty="0"/>
              <a:t>=a, </a:t>
            </a:r>
            <a:r>
              <a:rPr lang="en-US" altLang="en-US" sz="1900" dirty="0" err="1"/>
              <a:t>mymatrix</a:t>
            </a:r>
            <a:r>
              <a:rPr lang="en-US" altLang="en-US" sz="1900" dirty="0"/>
              <a:t>=y, age=5.3)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# example of a list containing two lists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list1&lt;-list(name="Fred", </a:t>
            </a:r>
            <a:r>
              <a:rPr lang="en-US" altLang="en-US" sz="1900" dirty="0" err="1"/>
              <a:t>mynumbers</a:t>
            </a:r>
            <a:r>
              <a:rPr lang="en-US" altLang="en-US" sz="1900" dirty="0"/>
              <a:t>=a, </a:t>
            </a:r>
            <a:r>
              <a:rPr lang="en-US" altLang="en-US" sz="1900" dirty="0" err="1"/>
              <a:t>mymatrix</a:t>
            </a:r>
            <a:r>
              <a:rPr lang="en-US" altLang="en-US" sz="1900" dirty="0"/>
              <a:t>=y, age=5.3)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list2&lt;-list(name="Fred", </a:t>
            </a:r>
            <a:r>
              <a:rPr lang="en-US" altLang="en-US" sz="1900" dirty="0" err="1"/>
              <a:t>mynumbers</a:t>
            </a:r>
            <a:r>
              <a:rPr lang="en-US" altLang="en-US" sz="1900" dirty="0"/>
              <a:t>=a, </a:t>
            </a:r>
            <a:r>
              <a:rPr lang="en-US" altLang="en-US" sz="1900" dirty="0" err="1"/>
              <a:t>mymatrix</a:t>
            </a:r>
            <a:r>
              <a:rPr lang="en-US" altLang="en-US" sz="1900" dirty="0"/>
              <a:t>=y, age=5.3)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v &lt;- c(list1,list2)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#Identify elements of a list using the [[]] convention.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v[[2]] # 2nd component of the list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132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51701-1FC4-4A1C-832A-870BD1CA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Why R?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9035-B6AA-4658-A940-3D50CAA7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/>
              <a:t>Most popular environment in statistics and machine learning communities. </a:t>
            </a:r>
          </a:p>
          <a:p>
            <a:pPr algn="just"/>
            <a:r>
              <a:rPr lang="en-US" dirty="0"/>
              <a:t>Open source, fast growing ecosystem. </a:t>
            </a:r>
          </a:p>
          <a:p>
            <a:pPr algn="just"/>
            <a:r>
              <a:rPr lang="en-US" dirty="0"/>
              <a:t>Packages for almost everything: </a:t>
            </a:r>
          </a:p>
          <a:p>
            <a:pPr marL="971550" lvl="1" indent="-514350" algn="just">
              <a:buAutoNum type="alphaLcPeriod"/>
            </a:pPr>
            <a:r>
              <a:rPr lang="en-US" dirty="0"/>
              <a:t>Data processing and cleaning </a:t>
            </a:r>
          </a:p>
          <a:p>
            <a:pPr marL="971550" lvl="1" indent="-514350" algn="just">
              <a:buAutoNum type="alphaLcPeriod"/>
            </a:pPr>
            <a:r>
              <a:rPr lang="en-US" dirty="0"/>
              <a:t>Data visualization </a:t>
            </a:r>
          </a:p>
          <a:p>
            <a:pPr marL="971550" lvl="1" indent="-514350" algn="just">
              <a:buAutoNum type="alphaLcPeriod"/>
            </a:pPr>
            <a:r>
              <a:rPr lang="en-US" dirty="0"/>
              <a:t>Interactive web-apps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Accomplishes the things you might be used to do doing in Stata (data processing, fitting standard models) and those you might be used to doing in MATLAB (numerical programming). </a:t>
            </a:r>
          </a:p>
        </p:txBody>
      </p:sp>
    </p:spTree>
    <p:extLst>
      <p:ext uri="{BB962C8B-B14F-4D97-AF65-F5344CB8AC3E}">
        <p14:creationId xmlns:p14="http://schemas.microsoft.com/office/powerpoint/2010/main" val="2751136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222A3-286A-4D20-B5BA-8B6D626E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3AA6-ECB3-449A-94B4-4E60E52E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800" b="1" i="0" dirty="0">
                <a:solidFill>
                  <a:srgbClr val="273239"/>
                </a:solidFill>
                <a:effectLst/>
                <a:latin typeface="urw-din"/>
              </a:rPr>
              <a:t>Factors in R Programming Language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are data structures that are implemented to categorize the data or represent categorical data and store it on multiple levels. </a:t>
            </a:r>
          </a:p>
          <a:p>
            <a:pPr algn="l" fontAlgn="base"/>
            <a:r>
              <a:rPr lang="en-US" sz="1800" b="1" i="0" dirty="0">
                <a:solidFill>
                  <a:srgbClr val="273239"/>
                </a:solidFill>
                <a:effectLst/>
                <a:latin typeface="urw-din"/>
              </a:rPr>
              <a:t>Attributes of Factors in R Language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urw-din"/>
              </a:rPr>
              <a:t>x: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 It is the vector that needs to be converted into a factor.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urw-din"/>
              </a:rPr>
              <a:t>Levels: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 It is a set of distinct values which are given to the input vector x.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urw-din"/>
              </a:rPr>
              <a:t>Labels: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 It is a character vector corresponding to the number of labels.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urw-din"/>
              </a:rPr>
              <a:t>Exclude: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 This will mention all the values you want to exclude.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urw-din"/>
              </a:rPr>
              <a:t>Ordered: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 This logical attribute decides whether the levels are ordered.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1" i="0" dirty="0" err="1">
                <a:solidFill>
                  <a:srgbClr val="273239"/>
                </a:solidFill>
                <a:effectLst/>
                <a:latin typeface="urw-din"/>
              </a:rPr>
              <a:t>nmax</a:t>
            </a:r>
            <a:r>
              <a:rPr lang="en-US" sz="1800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 It will decide the upper limit for the maximum number of levels.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2025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B684-BF16-4D48-AA70-23CDA825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43"/>
            <a:ext cx="3983176" cy="340201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FACTORS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DF80B3-A786-4D9D-82C1-FDF3D52BE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37826" y="548677"/>
            <a:ext cx="3789865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# Creating a vector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x &lt; 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+mn-lt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"female"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"male"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"male"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"female"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+mn-lt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(x)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# Converting the vector x into a factor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# named gender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gender &lt; 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+mn-lt"/>
              </a:rPr>
              <a:t>factor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(x)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+mn-lt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(gender)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12409-11AC-4A54-9C61-F7FE364F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103" y="511388"/>
            <a:ext cx="4418320" cy="144802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3CA4A4F-9BD1-44EA-AD0F-3133D6443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810" y="2774024"/>
            <a:ext cx="4418320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+mn-lt"/>
              </a:rPr>
              <a:t># Creating a factor with levels defined by programmer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gender &lt;-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+mn-lt"/>
              </a:rPr>
              <a:t>factor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+mn-lt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"female"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"male"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"male"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"female"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levels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+mn-lt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"female"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"transgender"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"male"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Gender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F1723C-710D-459E-825D-18AF2736C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895" y="2886996"/>
            <a:ext cx="4381500" cy="876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2960CB-5086-4DA9-BAE2-FB3B5265008B}"/>
              </a:ext>
            </a:extLst>
          </p:cNvPr>
          <p:cNvSpPr txBox="1"/>
          <p:nvPr/>
        </p:nvSpPr>
        <p:spPr>
          <a:xfrm>
            <a:off x="145475" y="5250006"/>
            <a:ext cx="37898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*Practice: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https://www.geeksforgeeks.org/r-factors/#:~:text=Factors%20in%20R%20Programming%20Language,label%20to%20every%20unique%20integer.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583FB-F4FE-408E-8887-11B9B7BC25F5}"/>
              </a:ext>
            </a:extLst>
          </p:cNvPr>
          <p:cNvSpPr txBox="1"/>
          <p:nvPr/>
        </p:nvSpPr>
        <p:spPr>
          <a:xfrm>
            <a:off x="4268165" y="4356016"/>
            <a:ext cx="62213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 &lt;- c(40, 49, 48, 40, 67, 52, 53) </a:t>
            </a:r>
          </a:p>
          <a:p>
            <a:r>
              <a:rPr lang="en-US" dirty="0"/>
              <a:t>salary &lt;- c(103200, 106200, 150200,</a:t>
            </a:r>
          </a:p>
          <a:p>
            <a:r>
              <a:rPr lang="en-US" dirty="0"/>
              <a:t>            10606, 10390, 14070, 10220)</a:t>
            </a:r>
          </a:p>
          <a:p>
            <a:r>
              <a:rPr lang="en-US" dirty="0"/>
              <a:t>gender &lt;- c("male", "male", "transgender",</a:t>
            </a:r>
          </a:p>
          <a:p>
            <a:r>
              <a:rPr lang="en-US" dirty="0"/>
              <a:t>            "female", "male", "female", "transgender")</a:t>
            </a:r>
          </a:p>
          <a:p>
            <a:r>
              <a:rPr lang="en-US" dirty="0"/>
              <a:t>employee&lt;- </a:t>
            </a:r>
            <a:r>
              <a:rPr lang="en-US" dirty="0" err="1"/>
              <a:t>data.frame</a:t>
            </a:r>
            <a:r>
              <a:rPr lang="en-US" dirty="0"/>
              <a:t>(age, salary, gender) </a:t>
            </a:r>
          </a:p>
          <a:p>
            <a:r>
              <a:rPr lang="en-US" dirty="0"/>
              <a:t>print(employee) </a:t>
            </a:r>
          </a:p>
          <a:p>
            <a:r>
              <a:rPr lang="en-US" dirty="0"/>
              <a:t>X&lt;-factor(</a:t>
            </a:r>
            <a:r>
              <a:rPr lang="en-US" dirty="0" err="1"/>
              <a:t>employee$gender</a:t>
            </a:r>
            <a:r>
              <a:rPr lang="en-US" dirty="0"/>
              <a:t>)</a:t>
            </a:r>
          </a:p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225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AD6D2-00DA-4391-9170-EC28E85C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Factors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74CC591-BB17-4C02-B0DD-C596C2EAE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0219" y="375532"/>
            <a:ext cx="7595886" cy="612475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levels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"low"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"medium"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"high"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levels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[1] "low" "medium" "high"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min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87D7D"/>
                </a:solidFill>
                <a:effectLst/>
                <a:latin typeface="+mn-lt"/>
              </a:rPr>
              <a:t># doesn't 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Error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Summary.factor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(structure(c(1L, 3L, 2L, 3L, 1L, 2L, 3L), .Label = c("low", : 'min' not meaningful for factors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levels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"low"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"medium"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"high"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),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ordered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levels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[1] "low" "medium" "high"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min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87D7D"/>
                </a:solidFill>
                <a:effectLst/>
                <a:latin typeface="+mn-lt"/>
              </a:rPr>
              <a:t># works!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[1] low Levels: low &lt; medium &lt; high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7249631-32F4-47FB-AD3C-59E0BBEA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097" y="170935"/>
            <a:ext cx="7980903" cy="3077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"low"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"high"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"medium"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"high"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"low"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"medium"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+mn-lt"/>
              </a:rPr>
              <a:t>"high"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7885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2A80-6B9E-4B18-9678-2025FC93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/>
              <a:t>Date 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7C84-3481-43BF-9FF8-5BE1905E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51934" y="1836517"/>
            <a:ext cx="5454486" cy="4170744"/>
          </a:xfrm>
        </p:spPr>
        <p:txBody>
          <a:bodyPr>
            <a:normAutofit fontScale="25000" lnSpcReduction="20000"/>
          </a:bodyPr>
          <a:lstStyle/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r>
              <a:rPr lang="en-US" altLang="en-US" sz="6800" b="1" dirty="0"/>
              <a:t>Dates are represented as the number of days</a:t>
            </a:r>
          </a:p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r>
              <a:rPr lang="en-US" altLang="en-US" sz="6800" b="1" dirty="0"/>
              <a:t> since 1970-01-01, with negative values for earlier dates. </a:t>
            </a:r>
          </a:p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endParaRPr lang="en-US" altLang="en-US" sz="6800" dirty="0"/>
          </a:p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r>
              <a:rPr lang="en-US" altLang="en-US" sz="6800" dirty="0"/>
              <a:t># use </a:t>
            </a:r>
            <a:r>
              <a:rPr lang="en-US" altLang="en-US" sz="6800" dirty="0" err="1"/>
              <a:t>as.Date</a:t>
            </a:r>
            <a:r>
              <a:rPr lang="en-US" altLang="en-US" sz="6800" dirty="0"/>
              <a:t>( ) to convert strings to dates </a:t>
            </a:r>
          </a:p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r>
              <a:rPr lang="en-US" altLang="en-US" sz="6800" dirty="0" err="1"/>
              <a:t>mydates</a:t>
            </a:r>
            <a:r>
              <a:rPr lang="en-US" altLang="en-US" sz="6800" dirty="0"/>
              <a:t> &lt;- </a:t>
            </a:r>
            <a:r>
              <a:rPr lang="en-US" altLang="en-US" sz="6800" dirty="0" err="1"/>
              <a:t>as.Date</a:t>
            </a:r>
            <a:r>
              <a:rPr lang="en-US" altLang="en-US" sz="6800" dirty="0"/>
              <a:t>(c("2007-06-22", "2004-02-13"))</a:t>
            </a:r>
          </a:p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r>
              <a:rPr lang="en-US" altLang="en-US" sz="6800" dirty="0"/>
              <a:t># number of days between 6/22/07 and 2/13/04 </a:t>
            </a:r>
            <a:br>
              <a:rPr lang="en-US" altLang="en-US" sz="6800" dirty="0"/>
            </a:br>
            <a:r>
              <a:rPr lang="en-US" altLang="en-US" sz="6800" dirty="0"/>
              <a:t>days &lt;- </a:t>
            </a:r>
            <a:r>
              <a:rPr lang="en-US" altLang="en-US" sz="6800" dirty="0" err="1"/>
              <a:t>mydates</a:t>
            </a:r>
            <a:r>
              <a:rPr lang="en-US" altLang="en-US" sz="6800" dirty="0"/>
              <a:t>[1] - </a:t>
            </a:r>
            <a:r>
              <a:rPr lang="en-US" altLang="en-US" sz="6800" dirty="0" err="1"/>
              <a:t>mydates</a:t>
            </a:r>
            <a:r>
              <a:rPr lang="en-US" altLang="en-US" sz="6800" dirty="0"/>
              <a:t>[2]</a:t>
            </a:r>
            <a:endParaRPr lang="en-US" altLang="en-US" sz="6800" b="1" dirty="0"/>
          </a:p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endParaRPr lang="en-US" altLang="en-US" sz="6800" b="1" dirty="0"/>
          </a:p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r>
              <a:rPr lang="en-US" altLang="en-US" sz="6800" b="1" dirty="0" err="1"/>
              <a:t>Sys.Date</a:t>
            </a:r>
            <a:r>
              <a:rPr lang="en-US" altLang="en-US" sz="6800" b="1" dirty="0"/>
              <a:t>( ) returns today's date. </a:t>
            </a:r>
          </a:p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r>
              <a:rPr lang="en-US" altLang="en-US" sz="6800" b="1" dirty="0"/>
              <a:t>Date() returns the current date and time. </a:t>
            </a:r>
          </a:p>
          <a:p>
            <a:pPr algn="just"/>
            <a:endParaRPr lang="en-US" sz="6800" dirty="0"/>
          </a:p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r>
              <a:rPr lang="en-US" altLang="en-US" sz="6800" dirty="0"/>
              <a:t># print today's date</a:t>
            </a:r>
          </a:p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r>
              <a:rPr lang="en-US" altLang="en-US" sz="6800" dirty="0"/>
              <a:t>today &lt;- </a:t>
            </a:r>
            <a:r>
              <a:rPr lang="en-US" altLang="en-US" sz="6800" dirty="0" err="1"/>
              <a:t>Sys.Date</a:t>
            </a:r>
            <a:r>
              <a:rPr lang="en-US" altLang="en-US" sz="6800" dirty="0"/>
              <a:t>()</a:t>
            </a:r>
          </a:p>
          <a:p>
            <a:pPr marL="1371600" lvl="2" indent="-457200" algn="just" eaLnBrk="1" hangingPunct="1">
              <a:buFont typeface="Wingdings" panose="05000000000000000000" pitchFamily="2" charset="2"/>
              <a:buNone/>
            </a:pPr>
            <a:r>
              <a:rPr lang="en-US" altLang="en-US" sz="6800" dirty="0"/>
              <a:t>format(today, format="%B %d %Y")</a:t>
            </a:r>
            <a:br>
              <a:rPr lang="en-US" altLang="en-US" sz="6800" dirty="0"/>
            </a:br>
            <a:r>
              <a:rPr lang="en-US" altLang="en-US" sz="6800" dirty="0"/>
              <a:t>"June 20 2007"</a:t>
            </a:r>
            <a:endParaRPr lang="en-US" altLang="en-US" sz="6800" b="1" dirty="0"/>
          </a:p>
          <a:p>
            <a:endParaRPr lang="en-US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DD4A80AF-2A42-4595-8153-8E0A778E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197268"/>
            <a:ext cx="6019331" cy="24602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1157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ED67AE-190D-4F39-A1D0-CD0AAC3F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Importing Data in R language</a:t>
            </a:r>
          </a:p>
        </p:txBody>
      </p:sp>
    </p:spTree>
    <p:extLst>
      <p:ext uri="{BB962C8B-B14F-4D97-AF65-F5344CB8AC3E}">
        <p14:creationId xmlns:p14="http://schemas.microsoft.com/office/powerpoint/2010/main" val="68211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8D8AA-BE51-4970-BDBB-2D6990A8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en-US" sz="5400" b="1" dirty="0"/>
              <a:t>Reading From Text File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7D11-8FCC-480D-B066-8EE6CF728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158" y="4817293"/>
            <a:ext cx="5213601" cy="1786852"/>
          </a:xfrm>
        </p:spPr>
        <p:txBody>
          <a:bodyPr anchor="ctr">
            <a:normAutofit/>
          </a:bodyPr>
          <a:lstStyle/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 err="1"/>
              <a:t>getwd</a:t>
            </a:r>
            <a:r>
              <a:rPr lang="en-US" altLang="en-US" sz="1900" dirty="0"/>
              <a:t>()    #get working directory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 err="1"/>
              <a:t>setwd</a:t>
            </a:r>
            <a:r>
              <a:rPr lang="en-US" altLang="en-US" sz="1900" dirty="0"/>
              <a:t>("D:/Downloads")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900" dirty="0"/>
              <a:t>mydata1 &lt;- </a:t>
            </a:r>
            <a:r>
              <a:rPr lang="en-US" altLang="en-US" sz="1900" dirty="0" err="1"/>
              <a:t>read.table</a:t>
            </a:r>
            <a:r>
              <a:rPr lang="en-US" altLang="en-US" sz="1900" dirty="0"/>
              <a:t>(file="Test_with_space.txt", header=TRUE)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endParaRPr lang="en-US" altLang="en-US" sz="1900" dirty="0"/>
          </a:p>
          <a:p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6061F4-589C-41C6-A612-615555F3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880" y="2780068"/>
            <a:ext cx="6033861" cy="160870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A500"/>
                </a:solidFill>
                <a:effectLst/>
                <a:latin typeface="-apple-system"/>
              </a:rPr>
              <a:t>Basic syntax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224A87"/>
              </a:solidFill>
              <a:effectLst/>
              <a:latin typeface="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224A87"/>
                </a:solidFill>
                <a:effectLst/>
                <a:latin typeface="Hack"/>
              </a:rPr>
              <a:t>read.table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(file,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96314"/>
                </a:solidFill>
                <a:effectLst/>
                <a:latin typeface="Hack"/>
              </a:rPr>
              <a:t># TXT data file indicated as string or full path to the 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header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5903"/>
                </a:solidFill>
                <a:effectLst/>
                <a:latin typeface="Hack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96314"/>
                </a:solidFill>
                <a:effectLst/>
                <a:latin typeface="Hack"/>
              </a:rPr>
              <a:t># Whether to display the header (TRUE) or not (FALSE)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19F34"/>
                </a:solidFill>
                <a:effectLst/>
                <a:latin typeface="Hack"/>
              </a:rPr>
              <a:t>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96314"/>
                </a:solidFill>
                <a:effectLst/>
                <a:latin typeface="Hack"/>
              </a:rPr>
              <a:t># Separator of the columns of the 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dec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19F34"/>
                </a:solidFill>
                <a:effectLst/>
                <a:latin typeface="Hack"/>
              </a:rPr>
              <a:t>"."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ack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96314"/>
                </a:solidFill>
                <a:effectLst/>
                <a:latin typeface="Hack"/>
              </a:rPr>
              <a:t># Character used to separate decimals of the numbers in the file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BDACB-E107-4D1F-895F-276540A7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29" y="2346657"/>
            <a:ext cx="24765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6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E8250-F295-4013-B21C-9AAAF560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en-US" sz="4800" b="1" dirty="0"/>
              <a:t>Reading From Text File</a:t>
            </a:r>
            <a:endParaRPr lang="en-US" sz="4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FFEDA-B9EF-4592-BCF8-E2BEE6D0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6227625" cy="3529148"/>
          </a:xfrm>
        </p:spPr>
        <p:txBody>
          <a:bodyPr anchor="ctr">
            <a:normAutofit/>
          </a:bodyPr>
          <a:lstStyle/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Example 2: # when file data is separated by \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700" dirty="0" err="1"/>
              <a:t>getwd</a:t>
            </a:r>
            <a:r>
              <a:rPr lang="en-US" altLang="en-US" sz="1700" dirty="0"/>
              <a:t>()    #get working directory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700" dirty="0" err="1"/>
              <a:t>setwd</a:t>
            </a:r>
            <a:r>
              <a:rPr lang="en-US" altLang="en-US" sz="1700" dirty="0"/>
              <a:t>("D:/Downloads")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700" dirty="0"/>
              <a:t>File&lt;</a:t>
            </a:r>
            <a:r>
              <a:rPr lang="en-US" altLang="en-US" sz="1700" dirty="0" err="1"/>
              <a:t>read.table</a:t>
            </a:r>
            <a:r>
              <a:rPr lang="en-US" altLang="en-US" sz="1700" dirty="0"/>
              <a:t>("D:/Downloads/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700" dirty="0"/>
              <a:t>       Test_with_symbol.txt” , header = FALSE,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700" dirty="0"/>
              <a:t>                  </a:t>
            </a:r>
            <a:r>
              <a:rPr lang="en-US" altLang="en-US" sz="1700" dirty="0" err="1"/>
              <a:t>sep</a:t>
            </a:r>
            <a:r>
              <a:rPr lang="en-US" altLang="en-US" sz="1700" dirty="0"/>
              <a:t>="/",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700" dirty="0"/>
              <a:t>                  </a:t>
            </a:r>
            <a:r>
              <a:rPr lang="en-US" altLang="en-US" sz="1700" dirty="0" err="1"/>
              <a:t>strip.white</a:t>
            </a:r>
            <a:r>
              <a:rPr lang="en-US" altLang="en-US" sz="1700" dirty="0"/>
              <a:t> = TRUE,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700" dirty="0"/>
              <a:t>                  </a:t>
            </a:r>
            <a:r>
              <a:rPr lang="en-US" altLang="en-US" sz="1700" dirty="0" err="1"/>
              <a:t>na.strings</a:t>
            </a:r>
            <a:r>
              <a:rPr lang="en-US" altLang="en-US" sz="1700" dirty="0"/>
              <a:t> = "EMPTY")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1700" dirty="0"/>
              <a:t>*https://r-coder.com/read-txt-r/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FEED2-AEC8-4912-AD8A-43E2B7A1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443" y="3094011"/>
            <a:ext cx="4112144" cy="230681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4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C9886-1E50-4E1A-B392-6C081C09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Importing Text file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82146-C7B8-4C14-9B78-8C853BFDB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3255" y="2984778"/>
            <a:ext cx="2952750" cy="2295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9F35F-DF3A-42E5-97C9-5F0107A525DB}"/>
              </a:ext>
            </a:extLst>
          </p:cNvPr>
          <p:cNvSpPr txBox="1"/>
          <p:nvPr/>
        </p:nvSpPr>
        <p:spPr>
          <a:xfrm>
            <a:off x="1284790" y="3078866"/>
            <a:ext cx="5891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Import Dataset</a:t>
            </a:r>
          </a:p>
          <a:p>
            <a:r>
              <a:rPr lang="en-US" dirty="0"/>
              <a:t>Select-&gt; </a:t>
            </a:r>
            <a:r>
              <a:rPr lang="en-US" dirty="0" err="1"/>
              <a:t>FromText</a:t>
            </a:r>
            <a:r>
              <a:rPr lang="en-US" dirty="0"/>
              <a:t>(base) -&gt; Select the directory from where you want to import</a:t>
            </a:r>
          </a:p>
        </p:txBody>
      </p:sp>
    </p:spTree>
    <p:extLst>
      <p:ext uri="{BB962C8B-B14F-4D97-AF65-F5344CB8AC3E}">
        <p14:creationId xmlns:p14="http://schemas.microsoft.com/office/powerpoint/2010/main" val="2967728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F3036-191A-4CDD-9AE7-D42C37DF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Importing Excel file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DAD8-49E3-413F-ACEA-1A97FA5B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getwd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setwd</a:t>
            </a:r>
            <a:r>
              <a:rPr lang="en-US" sz="2400" dirty="0"/>
              <a:t>("D:/Downloads")</a:t>
            </a:r>
          </a:p>
          <a:p>
            <a:pPr marL="0" indent="0">
              <a:buNone/>
            </a:pPr>
            <a:r>
              <a:rPr lang="en-US" sz="2400" dirty="0"/>
              <a:t>Excel&lt;-read.csv("Data.csv", header=TRUE)</a:t>
            </a:r>
          </a:p>
          <a:p>
            <a:pPr marL="0" indent="0">
              <a:buNone/>
            </a:pPr>
            <a:r>
              <a:rPr lang="en-US" sz="2400" dirty="0"/>
              <a:t>head(Excel)</a:t>
            </a:r>
          </a:p>
          <a:p>
            <a:pPr marL="0" indent="0">
              <a:buNone/>
            </a:pPr>
            <a:r>
              <a:rPr lang="en-US" sz="2400" dirty="0"/>
              <a:t>summary(Excel)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sz="1800" dirty="0"/>
              <a:t>For practice: https://www.tutorialspoint.com/r/r_csv_files.htm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521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2BE8D-E96D-4846-BCC1-7536A8F8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Exporting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EC5B-2CFF-4A9B-9CE3-83FC91337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4" y="2732139"/>
            <a:ext cx="6131276" cy="3324067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/>
              <a:t>In Excel:</a:t>
            </a:r>
          </a:p>
          <a:p>
            <a:r>
              <a:rPr lang="en-US" sz="2400" dirty="0"/>
              <a:t># Create a data frame.</a:t>
            </a:r>
          </a:p>
          <a:p>
            <a:r>
              <a:rPr lang="en-US" sz="2400" dirty="0"/>
              <a:t>data &lt;- read.csv("input.csv")</a:t>
            </a:r>
          </a:p>
          <a:p>
            <a:r>
              <a:rPr lang="en-US" sz="2400" dirty="0" err="1"/>
              <a:t>retval</a:t>
            </a:r>
            <a:r>
              <a:rPr lang="en-US" sz="2400" dirty="0"/>
              <a:t> &lt;- subset(data, </a:t>
            </a:r>
            <a:r>
              <a:rPr lang="en-US" sz="2400" dirty="0" err="1"/>
              <a:t>as.Date</a:t>
            </a:r>
            <a:r>
              <a:rPr lang="en-US" sz="2400" dirty="0"/>
              <a:t>(</a:t>
            </a:r>
            <a:r>
              <a:rPr lang="en-US" sz="2400" dirty="0" err="1"/>
              <a:t>start_date</a:t>
            </a:r>
            <a:r>
              <a:rPr lang="en-US" sz="2400" dirty="0"/>
              <a:t>) &gt; </a:t>
            </a:r>
            <a:r>
              <a:rPr lang="en-US" sz="2400" dirty="0" err="1"/>
              <a:t>as.Date</a:t>
            </a:r>
            <a:r>
              <a:rPr lang="en-US" sz="2400" dirty="0"/>
              <a:t>("2014-01-01"))</a:t>
            </a:r>
          </a:p>
          <a:p>
            <a:endParaRPr lang="en-US" sz="2400" dirty="0"/>
          </a:p>
          <a:p>
            <a:r>
              <a:rPr lang="en-US" sz="2400" dirty="0"/>
              <a:t># Write filtered data into a new file.</a:t>
            </a:r>
          </a:p>
          <a:p>
            <a:r>
              <a:rPr lang="en-US" sz="2400" dirty="0"/>
              <a:t>write.csv(</a:t>
            </a:r>
            <a:r>
              <a:rPr lang="en-US" sz="2400" dirty="0" err="1"/>
              <a:t>retval</a:t>
            </a:r>
            <a:r>
              <a:rPr lang="en-US" sz="2400" dirty="0"/>
              <a:t>,"output.csv")</a:t>
            </a:r>
          </a:p>
          <a:p>
            <a:r>
              <a:rPr lang="en-US" sz="2400" dirty="0" err="1"/>
              <a:t>newdata</a:t>
            </a:r>
            <a:r>
              <a:rPr lang="en-US" sz="2400" dirty="0"/>
              <a:t> &lt;- read.csv("output.csv")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newdata</a:t>
            </a:r>
            <a:r>
              <a:rPr lang="en-US" sz="2400" dirty="0"/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9A28D-36D0-4C25-A49B-A1419A61312D}"/>
              </a:ext>
            </a:extLst>
          </p:cNvPr>
          <p:cNvSpPr txBox="1"/>
          <p:nvPr/>
        </p:nvSpPr>
        <p:spPr>
          <a:xfrm>
            <a:off x="5630592" y="2604748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write.table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append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848F6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"."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row.names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848F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col.names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021B3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5848F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C5B54-B1E1-4435-A55C-A0962779506B}"/>
              </a:ext>
            </a:extLst>
          </p:cNvPr>
          <p:cNvSpPr txBox="1"/>
          <p:nvPr/>
        </p:nvSpPr>
        <p:spPr>
          <a:xfrm>
            <a:off x="5453496" y="4264976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Write data from R to a txt file: </a:t>
            </a:r>
          </a:p>
          <a:p>
            <a:pPr algn="just"/>
            <a:r>
              <a:rPr lang="en-US" dirty="0">
                <a:solidFill>
                  <a:srgbClr val="021B34"/>
                </a:solidFill>
                <a:latin typeface="Open Sans" panose="020B0606030504020204" pitchFamily="34" charset="0"/>
              </a:rPr>
              <a:t>     </a:t>
            </a:r>
            <a:r>
              <a:rPr lang="en-US" b="1" i="0" dirty="0" err="1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write.table</a:t>
            </a: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dirty="0" err="1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my_data</a:t>
            </a: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, file = “my_data.txt”, </a:t>
            </a:r>
            <a:r>
              <a:rPr lang="en-US" b="0" i="0" dirty="0" err="1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sep</a:t>
            </a: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 = “”)</a:t>
            </a:r>
          </a:p>
          <a:p>
            <a:pPr algn="just"/>
            <a:endParaRPr lang="en-US" b="0" i="0" dirty="0">
              <a:solidFill>
                <a:srgbClr val="021B34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Write data from R to a csv file: </a:t>
            </a:r>
          </a:p>
          <a:p>
            <a:pPr algn="just"/>
            <a:r>
              <a:rPr lang="en-US" dirty="0">
                <a:solidFill>
                  <a:srgbClr val="021B34"/>
                </a:solidFill>
                <a:latin typeface="Open Sans" panose="020B0606030504020204" pitchFamily="34" charset="0"/>
              </a:rPr>
              <a:t>       </a:t>
            </a:r>
            <a:r>
              <a:rPr lang="en-US" b="1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write.csv</a:t>
            </a: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0" i="0" dirty="0" err="1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my_data</a:t>
            </a:r>
            <a:r>
              <a:rPr lang="en-US" b="0" i="0" dirty="0">
                <a:solidFill>
                  <a:srgbClr val="021B34"/>
                </a:solidFill>
                <a:effectLst/>
                <a:latin typeface="Open Sans" panose="020B0606030504020204" pitchFamily="34" charset="0"/>
              </a:rPr>
              <a:t>, file = “my_data.csv”)</a:t>
            </a:r>
          </a:p>
        </p:txBody>
      </p:sp>
    </p:spTree>
    <p:extLst>
      <p:ext uri="{BB962C8B-B14F-4D97-AF65-F5344CB8AC3E}">
        <p14:creationId xmlns:p14="http://schemas.microsoft.com/office/powerpoint/2010/main" val="259018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1BEAC-8D77-4993-A604-3154225E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Alternative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9DBD-F547-484D-A3FA-BFF76922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8"/>
            <a:ext cx="10871718" cy="4149913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/>
              <a:t>Stata (proprietary): </a:t>
            </a:r>
            <a:r>
              <a:rPr lang="en-US" dirty="0"/>
              <a:t>Most popular statistical software in economics, easy to use for standard methods, not a good programming language.</a:t>
            </a:r>
          </a:p>
          <a:p>
            <a:pPr algn="just"/>
            <a:r>
              <a:rPr lang="en-US" b="1" dirty="0"/>
              <a:t>MATLAB (proprietary): </a:t>
            </a:r>
            <a:r>
              <a:rPr lang="en-US" dirty="0"/>
              <a:t>Numerical programming environment, matrix based. Programming in (base) R is quite similar to MATLAB.</a:t>
            </a:r>
          </a:p>
          <a:p>
            <a:pPr algn="just"/>
            <a:r>
              <a:rPr lang="en-US" b="1" dirty="0"/>
              <a:t>Python (open):</a:t>
            </a:r>
            <a:r>
              <a:rPr lang="en-US" dirty="0"/>
              <a:t> General purpose programming language, standard in industry, not targeted toward data analysis and statistics, but lots of development for machine learning. More overhead to write relative to R. </a:t>
            </a:r>
          </a:p>
          <a:p>
            <a:pPr algn="just"/>
            <a:r>
              <a:rPr lang="en-US" b="1" dirty="0"/>
              <a:t>Julia (open): </a:t>
            </a:r>
            <a:r>
              <a:rPr lang="en-US" dirty="0"/>
              <a:t>New language for numerical programming, fast, increasingly popular in macro / for solving complicated structural models, not geared toward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354200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43331-3076-4765-88EE-F44789B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Viewing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EF8F-4005-461D-872F-AC50F00E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47" y="2559235"/>
            <a:ext cx="10143668" cy="3791689"/>
          </a:xfrm>
        </p:spPr>
        <p:txBody>
          <a:bodyPr anchor="ctr">
            <a:normAutofit/>
          </a:bodyPr>
          <a:lstStyle/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b="1" dirty="0"/>
              <a:t>There are a number of functions for listing the contents of an object or dataset. </a:t>
            </a:r>
            <a:endParaRPr lang="en-US" altLang="en-US" sz="2000" dirty="0"/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# list objects in the working environment</a:t>
            </a:r>
            <a:br>
              <a:rPr lang="en-US" altLang="en-US" sz="2000" dirty="0"/>
            </a:br>
            <a:r>
              <a:rPr lang="en-US" altLang="en-US" sz="2000" b="1" dirty="0"/>
              <a:t>ls()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# list the variables in </a:t>
            </a:r>
            <a:r>
              <a:rPr lang="en-US" altLang="en-US" sz="2000" dirty="0" err="1"/>
              <a:t>mydata</a:t>
            </a:r>
            <a:br>
              <a:rPr lang="en-US" altLang="en-US" sz="2000" dirty="0"/>
            </a:br>
            <a:r>
              <a:rPr lang="en-US" altLang="en-US" sz="2000" b="1" dirty="0"/>
              <a:t>names(</a:t>
            </a:r>
            <a:r>
              <a:rPr lang="en-US" altLang="en-US" sz="2000" b="1" dirty="0" err="1"/>
              <a:t>mydata</a:t>
            </a:r>
            <a:r>
              <a:rPr lang="en-US" altLang="en-US" sz="2000" b="1" dirty="0"/>
              <a:t>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# list the structure of </a:t>
            </a:r>
            <a:r>
              <a:rPr lang="en-US" altLang="en-US" sz="2000" dirty="0" err="1"/>
              <a:t>mydata</a:t>
            </a:r>
            <a:br>
              <a:rPr lang="en-US" altLang="en-US" sz="2000" dirty="0"/>
            </a:br>
            <a:r>
              <a:rPr lang="en-US" altLang="en-US" sz="2000" b="1" dirty="0"/>
              <a:t>str(</a:t>
            </a:r>
            <a:r>
              <a:rPr lang="en-US" altLang="en-US" sz="2000" b="1" dirty="0" err="1"/>
              <a:t>mydata</a:t>
            </a:r>
            <a:r>
              <a:rPr lang="en-US" altLang="en-US" sz="2000" b="1" dirty="0"/>
              <a:t>)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# list levels of factor v1 in </a:t>
            </a:r>
            <a:r>
              <a:rPr lang="en-US" altLang="en-US" sz="2000" dirty="0" err="1"/>
              <a:t>mydata</a:t>
            </a:r>
            <a:br>
              <a:rPr lang="en-US" altLang="en-US" sz="2000" dirty="0"/>
            </a:br>
            <a:r>
              <a:rPr lang="en-US" altLang="en-US" sz="2000" b="1" dirty="0"/>
              <a:t>levels(mydata$v1)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# dimensions of an object</a:t>
            </a:r>
            <a:br>
              <a:rPr lang="en-US" altLang="en-US" sz="2000" dirty="0"/>
            </a:br>
            <a:r>
              <a:rPr lang="en-US" altLang="en-US" sz="2000" b="1" dirty="0"/>
              <a:t>dim(object) 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CA010-8AC8-43F4-ABB7-36BF81D1860D}"/>
              </a:ext>
            </a:extLst>
          </p:cNvPr>
          <p:cNvSpPr txBox="1"/>
          <p:nvPr/>
        </p:nvSpPr>
        <p:spPr>
          <a:xfrm>
            <a:off x="5986461" y="3134573"/>
            <a:ext cx="51738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#class of an object (numeric, matrix,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                  </a:t>
            </a:r>
            <a:r>
              <a:rPr lang="en-US" altLang="en-US" sz="2000" dirty="0" err="1"/>
              <a:t>dataframe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b="1" dirty="0"/>
              <a:t>class(object)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# print </a:t>
            </a:r>
            <a:r>
              <a:rPr lang="en-US" altLang="en-US" sz="2000" dirty="0" err="1"/>
              <a:t>mydata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b="1" dirty="0" err="1"/>
              <a:t>mydata</a:t>
            </a:r>
            <a:endParaRPr lang="en-US" altLang="en-US" sz="2000" b="1" dirty="0"/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# print first 10 rows of </a:t>
            </a:r>
            <a:r>
              <a:rPr lang="en-US" altLang="en-US" sz="2000" dirty="0" err="1"/>
              <a:t>mydata</a:t>
            </a:r>
            <a:br>
              <a:rPr lang="en-US" altLang="en-US" sz="2000" dirty="0"/>
            </a:br>
            <a:r>
              <a:rPr lang="en-US" altLang="en-US" sz="2000" b="1" dirty="0"/>
              <a:t>head(</a:t>
            </a:r>
            <a:r>
              <a:rPr lang="en-US" altLang="en-US" sz="2000" b="1" dirty="0" err="1"/>
              <a:t>mydata</a:t>
            </a:r>
            <a:r>
              <a:rPr lang="en-US" altLang="en-US" sz="2000" b="1" dirty="0"/>
              <a:t>, n=10)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# print last 5 rows of </a:t>
            </a:r>
            <a:r>
              <a:rPr lang="en-US" altLang="en-US" sz="2000" dirty="0" err="1"/>
              <a:t>mydata</a:t>
            </a:r>
            <a:br>
              <a:rPr lang="en-US" altLang="en-US" sz="2000" dirty="0"/>
            </a:br>
            <a:r>
              <a:rPr lang="en-US" altLang="en-US" sz="2000" b="1" dirty="0"/>
              <a:t>tail(</a:t>
            </a:r>
            <a:r>
              <a:rPr lang="en-US" altLang="en-US" sz="2000" b="1" dirty="0" err="1"/>
              <a:t>mydata</a:t>
            </a:r>
            <a:r>
              <a:rPr lang="en-US" altLang="en-US" sz="2000" b="1" dirty="0"/>
              <a:t>, n=5) </a:t>
            </a:r>
          </a:p>
        </p:txBody>
      </p:sp>
    </p:spTree>
    <p:extLst>
      <p:ext uri="{BB962C8B-B14F-4D97-AF65-F5344CB8AC3E}">
        <p14:creationId xmlns:p14="http://schemas.microsoft.com/office/powerpoint/2010/main" val="3741842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olourful pins linked with threads">
            <a:extLst>
              <a:ext uri="{FF2B5EF4-FFF2-40B4-BE49-F238E27FC236}">
                <a16:creationId xmlns:a16="http://schemas.microsoft.com/office/drawing/2014/main" id="{8DD958F4-97C8-DDEB-2E9F-D169D6F3D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C064A-E82B-4A4C-A5D5-8C38BD07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PLOTTING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1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174217D-8FED-4A7E-ABB9-0D98E6DC55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4"/>
                </a:solidFill>
              </a:rPr>
              <a:t>Dollar Sign in R language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41653DE-FCF9-4D51-92D2-2551ED9E56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202794" cy="17637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222222"/>
                </a:solidFill>
                <a:latin typeface="Muli"/>
              </a:rPr>
              <a:t>To access a variable in the R dataset, use the </a:t>
            </a:r>
            <a:r>
              <a:rPr lang="en-US" b="1" dirty="0">
                <a:solidFill>
                  <a:srgbClr val="222222"/>
                </a:solidFill>
                <a:latin typeface="Muli"/>
              </a:rPr>
              <a:t>dollar sign</a:t>
            </a:r>
            <a:r>
              <a:rPr lang="en-US" dirty="0">
                <a:solidFill>
                  <a:srgbClr val="222222"/>
                </a:solidFill>
                <a:latin typeface="Muli"/>
              </a:rPr>
              <a:t>(</a:t>
            </a:r>
            <a:r>
              <a:rPr lang="en-US" b="1" dirty="0">
                <a:solidFill>
                  <a:srgbClr val="222222"/>
                </a:solidFill>
                <a:latin typeface="Muli"/>
              </a:rPr>
              <a:t>$)</a:t>
            </a:r>
            <a:r>
              <a:rPr lang="en-US" dirty="0">
                <a:solidFill>
                  <a:srgbClr val="222222"/>
                </a:solidFill>
                <a:latin typeface="Muli"/>
              </a:rPr>
              <a:t>. The $ operator can be used to select a variable/column, assign new values to a variable/column, or add a new variable/column in an R object.</a:t>
            </a:r>
          </a:p>
          <a:p>
            <a:pPr algn="just"/>
            <a:endParaRPr 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29563CF-0438-4F51-99AB-8373D3CB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61" y="3604115"/>
            <a:ext cx="43752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streaming &lt;-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data.frame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service_id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= c(1:5),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service_name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= c("Netflix", "Disney+", "HBOMAX", "Hulu", "Peacock"),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service_price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= c(18, 10, 15, 7, 12),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stringsAsFactors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= FALSE ) # Print the data 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print(streaming)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8BCFE0-43B7-464A-A7BF-EF545512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589" y="3156030"/>
            <a:ext cx="4362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73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19AF7A-0785-4805-B26C-D96D28C7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Dollar Sign in R language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1E8873-BDB7-4E2B-82EC-214C2861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70342"/>
          </a:xfrm>
        </p:spPr>
        <p:txBody>
          <a:bodyPr/>
          <a:lstStyle/>
          <a:p>
            <a:r>
              <a:rPr lang="en-US" dirty="0"/>
              <a:t>Add new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 column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7189E23-A324-48CB-9340-47C235BE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50" y="2445552"/>
            <a:ext cx="371547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streaming$shows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&lt;- c("Stranger Things", "Loki", "Friends", "Castle Rock", "The Office") print(streaming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7E02B-F878-47FA-A1A9-EE447D09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56" y="1870516"/>
            <a:ext cx="5959823" cy="1918104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B4B550E2-1A6E-43A1-8587-F41D1CA02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744" y="4805664"/>
            <a:ext cx="33103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streaming$service_name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FE0585-BD8B-428F-9EDE-5836FF3F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94" y="4488452"/>
            <a:ext cx="6683749" cy="6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42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B7B6-AA97-49C1-B2A6-BE741530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/>
              <a:t>Summary Function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34B8-7FAD-46DA-86E7-5625D3F07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b="1" i="1" dirty="0">
                <a:solidFill>
                  <a:srgbClr val="273239"/>
                </a:solidFill>
                <a:effectLst/>
                <a:latin typeface="urw-din"/>
              </a:rPr>
              <a:t>Syntax:</a:t>
            </a:r>
            <a:r>
              <a:rPr lang="en-US" sz="2400" b="0" i="1" dirty="0">
                <a:solidFill>
                  <a:srgbClr val="273239"/>
                </a:solidFill>
                <a:effectLst/>
                <a:latin typeface="urw-din"/>
              </a:rPr>
              <a:t> summary(object, </a:t>
            </a:r>
            <a:r>
              <a:rPr lang="en-US" sz="2400" b="0" i="1" dirty="0" err="1">
                <a:solidFill>
                  <a:srgbClr val="273239"/>
                </a:solidFill>
                <a:effectLst/>
                <a:latin typeface="urw-din"/>
              </a:rPr>
              <a:t>maxsum</a:t>
            </a:r>
            <a:r>
              <a:rPr lang="en-US" sz="1600" b="0" i="1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57435-AAA2-43D4-9211-CA0C827D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0" y="3269236"/>
            <a:ext cx="4593585" cy="3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68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7D1FC-6E05-448D-918D-B8B38490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Plot() Function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F8FC7A-4A37-4456-9C64-5880FDB98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5" y="2807208"/>
            <a:ext cx="5318451" cy="36727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 R, the base graphics function to create a plot is the plot() function. It has many options and arguments to control many things, such as the plot type, labels, titles and colors.</a:t>
            </a:r>
          </a:p>
          <a:p>
            <a:pPr marR="0" lvl="0" algn="just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R="0" lvl="0" algn="just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Syntax</a:t>
            </a:r>
          </a:p>
          <a:p>
            <a:pPr marR="0" lvl="0" algn="just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R="0" lvl="0" algn="just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 syntax for the plot() function is:</a:t>
            </a:r>
          </a:p>
          <a:p>
            <a:pPr marR="0" lvl="0" algn="just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plot(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x,y,type,main,xlab,ylab,pch,col,las,bty,bg,cex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,…)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D57D7A-B8CA-4EBE-B096-13FC2C397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336161"/>
              </p:ext>
            </p:extLst>
          </p:nvPr>
        </p:nvGraphicFramePr>
        <p:xfrm>
          <a:off x="6504971" y="479748"/>
          <a:ext cx="4930815" cy="5738172"/>
        </p:xfrm>
        <a:graphic>
          <a:graphicData uri="http://schemas.openxmlformats.org/drawingml/2006/table">
            <a:tbl>
              <a:tblPr/>
              <a:tblGrid>
                <a:gridCol w="2255119">
                  <a:extLst>
                    <a:ext uri="{9D8B030D-6E8A-4147-A177-3AD203B41FA5}">
                      <a16:colId xmlns:a16="http://schemas.microsoft.com/office/drawing/2014/main" val="218342954"/>
                    </a:ext>
                  </a:extLst>
                </a:gridCol>
                <a:gridCol w="2675696">
                  <a:extLst>
                    <a:ext uri="{9D8B030D-6E8A-4147-A177-3AD203B41FA5}">
                      <a16:colId xmlns:a16="http://schemas.microsoft.com/office/drawing/2014/main" val="3728594060"/>
                    </a:ext>
                  </a:extLst>
                </a:gridCol>
              </a:tblGrid>
              <a:tr h="482998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  <a:latin typeface="Roboto" panose="02000000000000000000" pitchFamily="2" charset="0"/>
                        </a:rPr>
                        <a:t>Parameter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Description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25315"/>
                  </a:ext>
                </a:extLst>
              </a:tr>
              <a:tr h="766985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  <a:latin typeface="Roboto Mono"/>
                        </a:rPr>
                        <a:t>x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The coordinates of points in the plot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480688"/>
                  </a:ext>
                </a:extLst>
              </a:tr>
              <a:tr h="766985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  <a:latin typeface="Roboto Mono"/>
                        </a:rPr>
                        <a:t>y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The y coordinates of points in the plot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993463"/>
                  </a:ext>
                </a:extLst>
              </a:tr>
              <a:tr h="766985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  <a:latin typeface="Roboto Mono"/>
                        </a:rPr>
                        <a:t>type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The type of plot to be drawn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080567"/>
                  </a:ext>
                </a:extLst>
              </a:tr>
              <a:tr h="482998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  <a:latin typeface="Roboto Mono"/>
                        </a:rPr>
                        <a:t>main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An overall title for the plot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15799"/>
                  </a:ext>
                </a:extLst>
              </a:tr>
              <a:tr h="482998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  <a:latin typeface="Roboto Mono"/>
                        </a:rPr>
                        <a:t>xlab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The label for the x axis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588965"/>
                  </a:ext>
                </a:extLst>
              </a:tr>
              <a:tr h="482998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  <a:latin typeface="Roboto Mono"/>
                        </a:rPr>
                        <a:t>ylab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The label for the y axis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418414"/>
                  </a:ext>
                </a:extLst>
              </a:tr>
              <a:tr h="482998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  <a:latin typeface="Roboto Mono"/>
                        </a:rPr>
                        <a:t>pch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</a:rPr>
                        <a:t>The shape of points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79556"/>
                  </a:ext>
                </a:extLst>
              </a:tr>
              <a:tr h="766985">
                <a:tc>
                  <a:txBody>
                    <a:bodyPr/>
                    <a:lstStyle/>
                    <a:p>
                      <a:pPr algn="l"/>
                      <a:r>
                        <a:rPr lang="en-US" sz="1900">
                          <a:effectLst/>
                          <a:latin typeface="Roboto Mono"/>
                        </a:rPr>
                        <a:t>col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</a:rPr>
                        <a:t>The foreground color of symbols as well as lines</a:t>
                      </a:r>
                    </a:p>
                  </a:txBody>
                  <a:tcPr marL="238681" marR="79560" marT="79560" marB="795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344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6E7501-2FF3-4425-98E1-7B62B137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42" y="16007"/>
            <a:ext cx="1873708" cy="24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55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18889-8726-4832-AA76-5364A8D1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Plot() Function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10BBD-207F-4F85-AEB8-27C30C27761F}"/>
              </a:ext>
            </a:extLst>
          </p:cNvPr>
          <p:cNvSpPr txBox="1"/>
          <p:nvPr/>
        </p:nvSpPr>
        <p:spPr>
          <a:xfrm>
            <a:off x="245963" y="1933998"/>
            <a:ext cx="6094070" cy="4558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library(datasets)  # Load/unload base packages manually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LOAD DATA ################################################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head(iris)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PLOT DATA WITH PLOT() ####################################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?plot  # Help for plot()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iris$Species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# Categorical variable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iris$Petal.Length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# Quantitative variable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iris$Species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iris$Petal.Width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# Cat x quant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iris$Petal.Length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iris$Petal.Width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# Quant pair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plot(iris)  # Entire data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E9C0E-CEFA-4CDE-96B8-0E839DB0F8B3}"/>
              </a:ext>
            </a:extLst>
          </p:cNvPr>
          <p:cNvSpPr txBox="1"/>
          <p:nvPr/>
        </p:nvSpPr>
        <p:spPr>
          <a:xfrm>
            <a:off x="6967730" y="1911633"/>
            <a:ext cx="5139389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Plot with options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iris$Petal.Length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iris$Petal.Width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col = "#cc0000",  # Hex code for datalab.cc red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19,         # Use solid circles for points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main = "Iris: Petal Length vs. Petal Width",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xlab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"Petal Length",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ylab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"Petal Width")</a:t>
            </a:r>
          </a:p>
        </p:txBody>
      </p:sp>
    </p:spTree>
    <p:extLst>
      <p:ext uri="{BB962C8B-B14F-4D97-AF65-F5344CB8AC3E}">
        <p14:creationId xmlns:p14="http://schemas.microsoft.com/office/powerpoint/2010/main" val="2707549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D4690-DC9E-4FEC-B158-E1BF0B41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Bar Plot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A62C-D7C2-46BB-846B-F6D9402A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library(datasets)</a:t>
            </a:r>
          </a:p>
          <a:p>
            <a:pPr marL="0" indent="0">
              <a:buNone/>
            </a:pPr>
            <a:r>
              <a:rPr lang="en-US" sz="2200" dirty="0"/>
              <a:t># LOAD DATA ################################################</a:t>
            </a:r>
          </a:p>
          <a:p>
            <a:pPr marL="0" indent="0">
              <a:buNone/>
            </a:pPr>
            <a:r>
              <a:rPr lang="en-US" sz="2200" dirty="0"/>
              <a:t>?</a:t>
            </a:r>
            <a:r>
              <a:rPr lang="en-US" sz="2200" dirty="0" err="1"/>
              <a:t>mtcars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head(</a:t>
            </a:r>
            <a:r>
              <a:rPr lang="en-US" sz="2200" dirty="0" err="1"/>
              <a:t>mtcars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# BAR CHARTS ###############################################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rgbClr val="FF0000"/>
                </a:solidFill>
              </a:rPr>
              <a:t>barplot</a:t>
            </a:r>
            <a:r>
              <a:rPr lang="en-US" sz="2600" b="1" dirty="0">
                <a:solidFill>
                  <a:srgbClr val="FF0000"/>
                </a:solidFill>
              </a:rPr>
              <a:t>(</a:t>
            </a:r>
            <a:r>
              <a:rPr lang="en-US" sz="2600" b="1" dirty="0" err="1">
                <a:solidFill>
                  <a:srgbClr val="FF0000"/>
                </a:solidFill>
              </a:rPr>
              <a:t>mtcars$cyl</a:t>
            </a:r>
            <a:r>
              <a:rPr lang="en-US" sz="2600" b="1" dirty="0">
                <a:solidFill>
                  <a:srgbClr val="FF0000"/>
                </a:solidFill>
              </a:rPr>
              <a:t>)          </a:t>
            </a:r>
            <a:r>
              <a:rPr lang="en-US" sz="2200" dirty="0"/>
              <a:t>   </a:t>
            </a:r>
            <a:r>
              <a:rPr lang="en-US" sz="2600" b="1" dirty="0">
                <a:solidFill>
                  <a:srgbClr val="FF0000"/>
                </a:solidFill>
              </a:rPr>
              <a:t># Doesn't work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# Need a table with frequencies for each category</a:t>
            </a:r>
          </a:p>
          <a:p>
            <a:pPr marL="0" indent="0">
              <a:buNone/>
            </a:pPr>
            <a:r>
              <a:rPr lang="en-US" sz="2200" dirty="0"/>
              <a:t>cylinders &lt;- table(</a:t>
            </a:r>
            <a:r>
              <a:rPr lang="en-US" sz="2200" dirty="0" err="1"/>
              <a:t>mtcars$cyl</a:t>
            </a:r>
            <a:r>
              <a:rPr lang="en-US" sz="2200" dirty="0"/>
              <a:t>)  # Create table</a:t>
            </a:r>
          </a:p>
          <a:p>
            <a:pPr marL="0" indent="0">
              <a:buNone/>
            </a:pPr>
            <a:r>
              <a:rPr lang="en-US" sz="2200" dirty="0" err="1"/>
              <a:t>barplot</a:t>
            </a:r>
            <a:r>
              <a:rPr lang="en-US" sz="2200" dirty="0"/>
              <a:t>(cylinders)              # Bar chart</a:t>
            </a:r>
          </a:p>
          <a:p>
            <a:pPr marL="0" indent="0">
              <a:buNone/>
            </a:pPr>
            <a:r>
              <a:rPr lang="en-US" sz="2200" dirty="0"/>
              <a:t>plot(cylinders)                 # Default X-Y plot (lines)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17F05-2BD0-421E-8246-7EC7470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89" y="254984"/>
            <a:ext cx="3776663" cy="1995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699B3-1599-47D6-8BED-84571CFD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94" y="3927845"/>
            <a:ext cx="4957657" cy="29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20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B42B0-51CB-4805-8344-7DE4E2BE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Bar Plot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4AA8794-6A40-498D-9BBF-7387BA0700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44575" y="3017838"/>
            <a:ext cx="99425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barplot</a:t>
            </a:r>
            <a:r>
              <a:rPr lang="en-US" sz="2000" dirty="0"/>
              <a:t>(cylinders,</a:t>
            </a:r>
          </a:p>
          <a:p>
            <a:r>
              <a:rPr lang="en-US" sz="2000" dirty="0"/>
              <a:t>        main = "Cylinders in Cars",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xlab</a:t>
            </a:r>
            <a:r>
              <a:rPr lang="en-US" sz="2000" dirty="0"/>
              <a:t> = "Cylinders",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ylab</a:t>
            </a:r>
            <a:r>
              <a:rPr lang="en-US" sz="2000" dirty="0"/>
              <a:t> = "Frequency",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names.arg</a:t>
            </a:r>
            <a:r>
              <a:rPr lang="en-US" sz="2000" dirty="0"/>
              <a:t> = c("Four", "Five", "Six"),</a:t>
            </a:r>
          </a:p>
          <a:p>
            <a:r>
              <a:rPr lang="en-US" sz="2000" dirty="0"/>
              <a:t>        col = "</a:t>
            </a:r>
            <a:r>
              <a:rPr lang="en-US" sz="2000" dirty="0" err="1"/>
              <a:t>darkred</a:t>
            </a:r>
            <a:r>
              <a:rPr lang="en-US" sz="2000" dirty="0"/>
              <a:t>",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horiz</a:t>
            </a:r>
            <a:r>
              <a:rPr lang="en-US" sz="2000" dirty="0"/>
              <a:t> = 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11BD0-6242-4CF3-92D7-654B8541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447" y="2645787"/>
            <a:ext cx="4948353" cy="30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21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CC661-68CE-4406-9A76-55AD70C6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Scatter Plot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ECDA-E7D9-4E36-8AE2-330E6176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400" dirty="0"/>
              <a:t># Basic X-Y plot for two quantitative variables</a:t>
            </a:r>
          </a:p>
          <a:p>
            <a:r>
              <a:rPr lang="en-US" sz="2400" dirty="0"/>
              <a:t>plot(</a:t>
            </a:r>
            <a:r>
              <a:rPr lang="en-US" sz="2400" dirty="0" err="1"/>
              <a:t>mtcars$wt</a:t>
            </a:r>
            <a:r>
              <a:rPr lang="en-US" sz="2400" dirty="0"/>
              <a:t>, </a:t>
            </a:r>
            <a:r>
              <a:rPr lang="en-US" sz="2400" dirty="0" err="1"/>
              <a:t>mtcars$mpg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# Add some options</a:t>
            </a:r>
          </a:p>
          <a:p>
            <a:r>
              <a:rPr lang="en-US" sz="2400" dirty="0"/>
              <a:t>plot(</a:t>
            </a:r>
            <a:r>
              <a:rPr lang="en-US" sz="2400" dirty="0" err="1"/>
              <a:t>mtcars$wt</a:t>
            </a:r>
            <a:r>
              <a:rPr lang="en-US" sz="2400" dirty="0"/>
              <a:t>, </a:t>
            </a:r>
            <a:r>
              <a:rPr lang="en-US" sz="2400" dirty="0" err="1"/>
              <a:t>mtcars$mpg</a:t>
            </a:r>
            <a:r>
              <a:rPr lang="en-US" sz="2400" dirty="0"/>
              <a:t>,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pch</a:t>
            </a:r>
            <a:r>
              <a:rPr lang="en-US" sz="2400" dirty="0"/>
              <a:t> = 19,         # Solid circle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cex</a:t>
            </a:r>
            <a:r>
              <a:rPr lang="en-US" sz="2400" dirty="0"/>
              <a:t> = 1.5,        # Make 150% size</a:t>
            </a:r>
          </a:p>
          <a:p>
            <a:r>
              <a:rPr lang="en-US" sz="2400" dirty="0"/>
              <a:t>  col = "#cc0000",  # Red</a:t>
            </a:r>
          </a:p>
          <a:p>
            <a:r>
              <a:rPr lang="en-US" sz="2400" dirty="0"/>
              <a:t>  main = "MPG as a Function of Weight of Cars",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xlab</a:t>
            </a:r>
            <a:r>
              <a:rPr lang="en-US" sz="2400" dirty="0"/>
              <a:t> = "Weight (in 1000 pounds)",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ylab</a:t>
            </a:r>
            <a:r>
              <a:rPr lang="en-US" sz="2400" dirty="0"/>
              <a:t> = "MPG")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F5DAF-413C-47FB-A72B-05B42F65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95" y="3325832"/>
            <a:ext cx="4878250" cy="3025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4A7D6-3D30-4D8A-A57C-88C40B81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049" y="40307"/>
            <a:ext cx="4072313" cy="24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7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8232-F4C0-48ED-A196-925E16DF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Installing R &amp;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206D-C0D2-4D72-96BA-E0B25F3D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Install R: </a:t>
            </a:r>
          </a:p>
          <a:p>
            <a:pPr marL="0" indent="0">
              <a:buNone/>
            </a:pPr>
            <a:r>
              <a:rPr lang="en-US" sz="2000" dirty="0"/>
              <a:t>       https://cran.rstudio.com/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Install RStudio:  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>
                <a:hlinkClick r:id="rId3"/>
              </a:rPr>
              <a:t>https://www.rstudio.com/products/rstudio/download/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 Studio requires an installation of R 3.0.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 or higher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You can download the most recent version of R for your environment from CRAN.</a:t>
            </a:r>
            <a:endParaRPr lang="en-US" sz="2000" dirty="0"/>
          </a:p>
        </p:txBody>
      </p:sp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78A2A434-F8F2-4BA8-B431-F92FF30E4B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04" r="48777" b="-1"/>
          <a:stretch/>
        </p:blipFill>
        <p:spPr>
          <a:xfrm>
            <a:off x="-21246" y="-21256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DC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83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64DB4-8B3F-4903-A7C5-45C1262D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34" y="783772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91ED-2CCC-4708-B980-2A1C32D2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7" y="2704013"/>
            <a:ext cx="4506468" cy="3963005"/>
          </a:xfrm>
        </p:spPr>
        <p:txBody>
          <a:bodyPr anchor="ctr"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/>
              <a:t>?iris</a:t>
            </a:r>
          </a:p>
          <a:p>
            <a:pPr marL="0" indent="0">
              <a:buNone/>
            </a:pPr>
            <a:r>
              <a:rPr lang="en-US" sz="4900" dirty="0"/>
              <a:t>head(iris)</a:t>
            </a:r>
          </a:p>
          <a:p>
            <a:pPr marL="0" indent="0">
              <a:buNone/>
            </a:pPr>
            <a:r>
              <a:rPr lang="en-US" sz="4900" dirty="0"/>
              <a:t># BASIC HISTOGRAMS #########################################</a:t>
            </a:r>
          </a:p>
          <a:p>
            <a:pPr marL="0" indent="0">
              <a:buNone/>
            </a:pPr>
            <a:r>
              <a:rPr lang="en-US" sz="4900" dirty="0"/>
              <a:t>hist(</a:t>
            </a:r>
            <a:r>
              <a:rPr lang="en-US" sz="4900" dirty="0" err="1"/>
              <a:t>iris$Sepal.Length</a:t>
            </a:r>
            <a:r>
              <a:rPr lang="en-US" sz="4900" dirty="0"/>
              <a:t>)</a:t>
            </a:r>
          </a:p>
          <a:p>
            <a:pPr marL="0" indent="0">
              <a:buNone/>
            </a:pPr>
            <a:r>
              <a:rPr lang="en-US" sz="4900" dirty="0"/>
              <a:t>hist(</a:t>
            </a:r>
            <a:r>
              <a:rPr lang="en-US" sz="4900" dirty="0" err="1"/>
              <a:t>iris$Sepal.Width</a:t>
            </a:r>
            <a:r>
              <a:rPr lang="en-US" sz="4900" dirty="0"/>
              <a:t>)</a:t>
            </a:r>
          </a:p>
          <a:p>
            <a:pPr marL="0" indent="0">
              <a:buNone/>
            </a:pPr>
            <a:r>
              <a:rPr lang="en-US" sz="4900" dirty="0"/>
              <a:t>hist(</a:t>
            </a:r>
            <a:r>
              <a:rPr lang="en-US" sz="4900" dirty="0" err="1"/>
              <a:t>iris$Petal.Length</a:t>
            </a:r>
            <a:r>
              <a:rPr lang="en-US" sz="4900" dirty="0"/>
              <a:t>)</a:t>
            </a:r>
          </a:p>
          <a:p>
            <a:pPr marL="0" indent="0">
              <a:buNone/>
            </a:pPr>
            <a:r>
              <a:rPr lang="en-US" sz="4900" dirty="0"/>
              <a:t>hist(</a:t>
            </a:r>
            <a:r>
              <a:rPr lang="en-US" sz="4900" dirty="0" err="1"/>
              <a:t>iris$Petal.Width</a:t>
            </a:r>
            <a:r>
              <a:rPr lang="en-US" sz="4900" dirty="0"/>
              <a:t>)</a:t>
            </a:r>
          </a:p>
          <a:p>
            <a:pPr marL="0" indent="0">
              <a:buNone/>
            </a:pPr>
            <a:r>
              <a:rPr lang="en-US" sz="4900" dirty="0"/>
              <a:t># HISTOGRAM BY GROUP #######################################</a:t>
            </a:r>
          </a:p>
          <a:p>
            <a:pPr marL="0" indent="0">
              <a:buNone/>
            </a:pPr>
            <a:r>
              <a:rPr lang="en-US" sz="4900" dirty="0"/>
              <a:t># Put graphs in 3 rows and 1 column</a:t>
            </a:r>
          </a:p>
          <a:p>
            <a:pPr marL="0" indent="0">
              <a:buNone/>
            </a:pPr>
            <a:r>
              <a:rPr lang="en-US" sz="4900" dirty="0"/>
              <a:t>par(</a:t>
            </a:r>
            <a:r>
              <a:rPr lang="en-US" sz="4900" dirty="0" err="1"/>
              <a:t>mfrow</a:t>
            </a:r>
            <a:r>
              <a:rPr lang="en-US" sz="4900" dirty="0"/>
              <a:t> = c(3, 1))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D199E2-2708-4155-8A04-F086C28056BD}"/>
              </a:ext>
            </a:extLst>
          </p:cNvPr>
          <p:cNvSpPr txBox="1"/>
          <p:nvPr/>
        </p:nvSpPr>
        <p:spPr>
          <a:xfrm>
            <a:off x="5571836" y="459507"/>
            <a:ext cx="609407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Histograms for each species using options</a:t>
            </a:r>
          </a:p>
          <a:p>
            <a:r>
              <a:rPr lang="en-US" sz="1600" dirty="0"/>
              <a:t>hist(</a:t>
            </a:r>
            <a:r>
              <a:rPr lang="en-US" sz="1600" dirty="0" err="1"/>
              <a:t>iris$Petal.Width</a:t>
            </a:r>
            <a:r>
              <a:rPr lang="en-US" sz="1600" dirty="0"/>
              <a:t> [</a:t>
            </a:r>
            <a:r>
              <a:rPr lang="en-US" sz="1600" dirty="0" err="1"/>
              <a:t>iris$Species</a:t>
            </a:r>
            <a:r>
              <a:rPr lang="en-US" sz="1600" dirty="0"/>
              <a:t> == "</a:t>
            </a:r>
            <a:r>
              <a:rPr lang="en-US" sz="1600" dirty="0" err="1"/>
              <a:t>setosa</a:t>
            </a:r>
            <a:r>
              <a:rPr lang="en-US" sz="1600" dirty="0"/>
              <a:t>"],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xlim</a:t>
            </a:r>
            <a:r>
              <a:rPr lang="en-US" sz="1600" dirty="0"/>
              <a:t> = c(0, 3),</a:t>
            </a:r>
          </a:p>
          <a:p>
            <a:r>
              <a:rPr lang="en-US" sz="1600" dirty="0"/>
              <a:t>  breaks = 9,            #no of bins</a:t>
            </a:r>
          </a:p>
          <a:p>
            <a:r>
              <a:rPr lang="en-US" sz="1600" dirty="0"/>
              <a:t>  main = "Petal Width for </a:t>
            </a:r>
            <a:r>
              <a:rPr lang="en-US" sz="1600" dirty="0" err="1"/>
              <a:t>Setosa</a:t>
            </a:r>
            <a:r>
              <a:rPr lang="en-US" sz="1600" dirty="0"/>
              <a:t>",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xlab</a:t>
            </a:r>
            <a:r>
              <a:rPr lang="en-US" sz="1600" dirty="0"/>
              <a:t> = "",</a:t>
            </a:r>
          </a:p>
          <a:p>
            <a:r>
              <a:rPr lang="en-US" sz="1600" dirty="0"/>
              <a:t>  col = "red")</a:t>
            </a:r>
          </a:p>
          <a:p>
            <a:endParaRPr lang="en-US" sz="1600" dirty="0"/>
          </a:p>
          <a:p>
            <a:r>
              <a:rPr lang="en-US" sz="1600" dirty="0"/>
              <a:t>hist(</a:t>
            </a:r>
            <a:r>
              <a:rPr lang="en-US" sz="1600" dirty="0" err="1"/>
              <a:t>iris$Petal.Width</a:t>
            </a:r>
            <a:r>
              <a:rPr lang="en-US" sz="1600" dirty="0"/>
              <a:t> [</a:t>
            </a:r>
            <a:r>
              <a:rPr lang="en-US" sz="1600" dirty="0" err="1"/>
              <a:t>iris$Species</a:t>
            </a:r>
            <a:r>
              <a:rPr lang="en-US" sz="1600" dirty="0"/>
              <a:t> == "versicolor"],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xlim</a:t>
            </a:r>
            <a:r>
              <a:rPr lang="en-US" sz="1600" dirty="0"/>
              <a:t> = c(0, 3),</a:t>
            </a:r>
          </a:p>
          <a:p>
            <a:r>
              <a:rPr lang="en-US" sz="1600" dirty="0"/>
              <a:t>  breaks = 9,</a:t>
            </a:r>
          </a:p>
          <a:p>
            <a:r>
              <a:rPr lang="en-US" sz="1600" dirty="0"/>
              <a:t>  main = "Petal Width for Versicolor",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xlab</a:t>
            </a:r>
            <a:r>
              <a:rPr lang="en-US" sz="1600" dirty="0"/>
              <a:t> = "",</a:t>
            </a:r>
          </a:p>
          <a:p>
            <a:r>
              <a:rPr lang="en-US" sz="1600" dirty="0"/>
              <a:t>  col = "purple")</a:t>
            </a:r>
          </a:p>
          <a:p>
            <a:endParaRPr lang="en-US" sz="1600" dirty="0"/>
          </a:p>
          <a:p>
            <a:r>
              <a:rPr lang="en-US" sz="1600" dirty="0"/>
              <a:t>hist(</a:t>
            </a:r>
            <a:r>
              <a:rPr lang="en-US" sz="1600" dirty="0" err="1"/>
              <a:t>iris$Petal.Width</a:t>
            </a:r>
            <a:r>
              <a:rPr lang="en-US" sz="1600" dirty="0"/>
              <a:t> [</a:t>
            </a:r>
            <a:r>
              <a:rPr lang="en-US" sz="1600" dirty="0" err="1"/>
              <a:t>iris$Species</a:t>
            </a:r>
            <a:r>
              <a:rPr lang="en-US" sz="1600" dirty="0"/>
              <a:t> == "virginica"],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xlim</a:t>
            </a:r>
            <a:r>
              <a:rPr lang="en-US" sz="1600" dirty="0"/>
              <a:t> = c(0, 3),</a:t>
            </a:r>
          </a:p>
          <a:p>
            <a:r>
              <a:rPr lang="en-US" sz="1600" dirty="0"/>
              <a:t>  breaks = 9,</a:t>
            </a:r>
          </a:p>
          <a:p>
            <a:r>
              <a:rPr lang="en-US" sz="1600" dirty="0"/>
              <a:t>  main = "Petal Width for Virginica",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xlab</a:t>
            </a:r>
            <a:r>
              <a:rPr lang="en-US" sz="1600" dirty="0"/>
              <a:t> = "",</a:t>
            </a:r>
          </a:p>
          <a:p>
            <a:r>
              <a:rPr lang="en-US" sz="1600" dirty="0"/>
              <a:t>  col = "blue")</a:t>
            </a:r>
          </a:p>
          <a:p>
            <a:endParaRPr lang="en-US" sz="1600" dirty="0"/>
          </a:p>
          <a:p>
            <a:r>
              <a:rPr lang="en-US" sz="1600" dirty="0"/>
              <a:t># Restore graphic parameter</a:t>
            </a:r>
          </a:p>
          <a:p>
            <a:r>
              <a:rPr lang="en-US" sz="1600" dirty="0"/>
              <a:t>par(</a:t>
            </a:r>
            <a:r>
              <a:rPr lang="en-US" sz="1600" dirty="0" err="1"/>
              <a:t>mfrow</a:t>
            </a:r>
            <a:r>
              <a:rPr lang="en-US" sz="1600" dirty="0"/>
              <a:t>=c(1, 1))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0A92A-F486-4F6F-9EA8-89DC4D0D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693" y="4706726"/>
            <a:ext cx="3337638" cy="21512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85393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6A0B0-7F2B-4E3D-B9F1-B6257C55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Pie Charts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2ECCC-5AAB-442F-9F7F-CB1F8C467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52" y="2370182"/>
            <a:ext cx="7295413" cy="35792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E680C-4EDE-45A0-83D3-3FB9F8ED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612" y="154141"/>
            <a:ext cx="4810125" cy="2676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B1C230-FE3B-48E6-86D4-E2B9FD306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337" y="3213699"/>
            <a:ext cx="2377900" cy="16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5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ED8A-A983-4509-AABF-E4E94DEE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Pie Charts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1815E-49AE-4F30-A6A2-DEDB2DD4F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546" y="2201364"/>
            <a:ext cx="8775106" cy="4269706"/>
          </a:xfrm>
        </p:spPr>
      </p:pic>
    </p:spTree>
    <p:extLst>
      <p:ext uri="{BB962C8B-B14F-4D97-AF65-F5344CB8AC3E}">
        <p14:creationId xmlns:p14="http://schemas.microsoft.com/office/powerpoint/2010/main" val="329894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27B0E-FEDF-4ECF-B9DD-24363063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 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265C-FC80-450D-8755-05F9D76A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pPr lvl="2" algn="just"/>
            <a:r>
              <a:rPr lang="en-US" altLang="en-US" sz="2800" dirty="0"/>
              <a:t>You can enter commands one at a time at the command prompt (&gt;) or run a set of commands from a source file. </a:t>
            </a:r>
          </a:p>
          <a:p>
            <a:pPr lvl="2" algn="just"/>
            <a:r>
              <a:rPr lang="en-US" altLang="en-US" sz="2800" dirty="0"/>
              <a:t>There is a wide variety of data types, including vectors (numerical, character, logical), matrices, data frames, and lists. </a:t>
            </a:r>
          </a:p>
          <a:p>
            <a:pPr lvl="2" algn="just"/>
            <a:r>
              <a:rPr lang="en-US" altLang="en-US" sz="2800" dirty="0"/>
              <a:t>To quit R, use </a:t>
            </a:r>
          </a:p>
          <a:p>
            <a:pPr lvl="2" algn="just"/>
            <a:r>
              <a:rPr lang="en-US" altLang="en-US" sz="2800" dirty="0"/>
              <a:t>&gt;q()</a:t>
            </a:r>
          </a:p>
          <a:p>
            <a:pPr lvl="2" algn="just"/>
            <a:endParaRPr lang="en-US" sz="2800" dirty="0"/>
          </a:p>
          <a:p>
            <a:pPr lvl="2" algn="just"/>
            <a:r>
              <a:rPr lang="en-US" altLang="en-US" sz="2800" dirty="0"/>
              <a:t>Most functionality is provided through built-in and user-created functions and all data objects are kept in memory during an interactive session. </a:t>
            </a:r>
          </a:p>
          <a:p>
            <a:pPr lvl="2" algn="just"/>
            <a:r>
              <a:rPr lang="en-US" altLang="en-US" sz="2800" dirty="0"/>
              <a:t>Basic functions are available by default. Other functions are contained in packages that can be attached to a current session as needed </a:t>
            </a:r>
          </a:p>
          <a:p>
            <a:pPr marL="1219200" lvl="2" indent="-304800" eaLnBrk="1" hangingPunct="1">
              <a:buFont typeface="Wingdings" panose="05000000000000000000" pitchFamily="2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043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863DA-05CC-42EC-9A2B-C4B47059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EEB8-8866-4E28-84F2-0F32DF55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pPr marL="381000" indent="-381000" algn="just" eaLnBrk="1" hangingPunct="1"/>
            <a:r>
              <a:rPr lang="en-US" altLang="en-US" sz="2400" dirty="0"/>
              <a:t>Results of calculations can be stored in objects using the assignment operators:</a:t>
            </a:r>
          </a:p>
          <a:p>
            <a:pPr marL="800100" lvl="1" indent="-342900" algn="just" eaLnBrk="1" hangingPunct="1"/>
            <a:r>
              <a:rPr lang="en-US" altLang="en-US" dirty="0"/>
              <a:t> An arrow (&lt;-) formed by a smaller than character and a hyphen without a space.</a:t>
            </a:r>
            <a:endParaRPr lang="en-US" altLang="en-US" dirty="0">
              <a:solidFill>
                <a:schemeClr val="accent6"/>
              </a:solidFill>
            </a:endParaRPr>
          </a:p>
          <a:p>
            <a:pPr marL="800100" lvl="1" indent="-342900" algn="just" eaLnBrk="1" hangingPunct="1"/>
            <a:r>
              <a:rPr lang="en-US" altLang="en-US" dirty="0"/>
              <a:t> The equal character (=).</a:t>
            </a:r>
          </a:p>
          <a:p>
            <a:pPr marL="457200" lvl="1" indent="0" algn="just" eaLnBrk="1" hangingPunct="1">
              <a:buNone/>
            </a:pPr>
            <a:r>
              <a:rPr lang="en-US" altLang="en-US" dirty="0"/>
              <a:t>      </a:t>
            </a:r>
            <a:r>
              <a:rPr lang="en-US" altLang="en-US" dirty="0" err="1"/>
              <a:t>e.g</a:t>
            </a:r>
            <a:r>
              <a:rPr lang="en-US" altLang="en-US" dirty="0"/>
              <a:t> &gt; a=5 </a:t>
            </a:r>
          </a:p>
          <a:p>
            <a:pPr marL="457200" lvl="1" indent="0" algn="just" eaLnBrk="1" hangingPunct="1">
              <a:buNone/>
            </a:pPr>
            <a:r>
              <a:rPr lang="en-US" altLang="en-US" dirty="0"/>
              <a:t>        &gt; b&lt;-a  </a:t>
            </a:r>
            <a:r>
              <a:rPr lang="en-US" altLang="en-US" dirty="0">
                <a:solidFill>
                  <a:schemeClr val="accent6"/>
                </a:solidFill>
              </a:rPr>
              <a:t>#copy value of a into b</a:t>
            </a:r>
            <a:endParaRPr lang="en-US" altLang="en-US" dirty="0"/>
          </a:p>
          <a:p>
            <a:pPr marL="800100" lvl="1" indent="-342900" algn="just" eaLnBrk="1" hangingPunct="1"/>
            <a:endParaRPr lang="en-US" altLang="en-US" dirty="0"/>
          </a:p>
          <a:p>
            <a:pPr marL="381000" indent="-381000" algn="just" eaLnBrk="1" hangingPunct="1"/>
            <a:r>
              <a:rPr lang="en-US" altLang="en-US" sz="2400" dirty="0"/>
              <a:t>These objects can then be used in other calculations. To print the object just enter the name of the object. There are some restrictions when giving an object a name:</a:t>
            </a:r>
          </a:p>
          <a:p>
            <a:pPr marL="800100" lvl="1" indent="-342900" algn="just" eaLnBrk="1" hangingPunct="1"/>
            <a:r>
              <a:rPr lang="en-US" altLang="en-US" dirty="0"/>
              <a:t> Object names cannot contain `strange' symbols like !, +, -, #.</a:t>
            </a:r>
          </a:p>
          <a:p>
            <a:pPr marL="800100" lvl="1" indent="-342900" algn="just" eaLnBrk="1" hangingPunct="1"/>
            <a:r>
              <a:rPr lang="en-US" altLang="en-US" dirty="0"/>
              <a:t> A dot (.) and an underscore (_) are allowed, also a name starting with a dot.</a:t>
            </a:r>
          </a:p>
          <a:p>
            <a:pPr marL="800100" lvl="1" indent="-342900" algn="just" eaLnBrk="1" hangingPunct="1"/>
            <a:r>
              <a:rPr lang="en-US" altLang="en-US" dirty="0"/>
              <a:t> Object names can contain a number but cannot start with a number.</a:t>
            </a:r>
          </a:p>
          <a:p>
            <a:pPr marL="800100" lvl="1" indent="-342900" algn="just" eaLnBrk="1" hangingPunct="1"/>
            <a:r>
              <a:rPr lang="en-US" altLang="en-US" dirty="0"/>
              <a:t> R is case sensitive, X and x are two different objects, as well as temp and </a:t>
            </a:r>
            <a:r>
              <a:rPr lang="en-US" altLang="en-US" dirty="0" err="1"/>
              <a:t>temP</a:t>
            </a:r>
            <a:r>
              <a:rPr lang="en-US" altLang="en-US" sz="1400" dirty="0" err="1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022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1621-D9B0-4C08-9337-EB5B7569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1: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7EC32-FF55-4AA7-9EDF-633E2863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# An example            # represent comments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x &lt;- c(1:10)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x[(x&gt;8) | (x&lt;5)]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# yields 1 2 3 4 9 10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# How it works 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x &lt;- c(1:10)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x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&gt;1 2 3 4 5 6 7 8 9 10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x &gt; 8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F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dirty="0"/>
              <a:t> T </a:t>
            </a:r>
            <a:r>
              <a:rPr lang="en-US" altLang="en-US" dirty="0" err="1"/>
              <a:t>T</a:t>
            </a:r>
            <a:endParaRPr lang="en-US" altLang="en-US" dirty="0"/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x &lt; 5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T </a:t>
            </a:r>
            <a:r>
              <a:rPr lang="en-US" altLang="en-US" dirty="0" err="1"/>
              <a:t>T</a:t>
            </a:r>
            <a:r>
              <a:rPr lang="en-US" altLang="en-US" dirty="0"/>
              <a:t> </a:t>
            </a:r>
            <a:r>
              <a:rPr lang="en-US" altLang="en-US" dirty="0" err="1"/>
              <a:t>T</a:t>
            </a:r>
            <a:r>
              <a:rPr lang="en-US" altLang="en-US" dirty="0"/>
              <a:t> </a:t>
            </a:r>
            <a:r>
              <a:rPr lang="en-US" altLang="en-US" dirty="0" err="1"/>
              <a:t>T</a:t>
            </a:r>
            <a:r>
              <a:rPr lang="en-US" altLang="en-US" dirty="0"/>
              <a:t> F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endParaRPr lang="en-US" altLang="en-US" dirty="0"/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x &gt; 8 | x &lt; 5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T </a:t>
            </a:r>
            <a:r>
              <a:rPr lang="en-US" altLang="en-US" dirty="0" err="1"/>
              <a:t>T</a:t>
            </a:r>
            <a:r>
              <a:rPr lang="en-US" altLang="en-US" dirty="0"/>
              <a:t> </a:t>
            </a:r>
            <a:r>
              <a:rPr lang="en-US" altLang="en-US" dirty="0" err="1"/>
              <a:t>T</a:t>
            </a:r>
            <a:r>
              <a:rPr lang="en-US" altLang="en-US" dirty="0"/>
              <a:t> </a:t>
            </a:r>
            <a:r>
              <a:rPr lang="en-US" altLang="en-US" dirty="0" err="1"/>
              <a:t>T</a:t>
            </a:r>
            <a:r>
              <a:rPr lang="en-US" altLang="en-US" dirty="0"/>
              <a:t> F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F</a:t>
            </a:r>
            <a:r>
              <a:rPr lang="en-US" altLang="en-US" dirty="0"/>
              <a:t> T </a:t>
            </a:r>
            <a:r>
              <a:rPr lang="en-US" altLang="en-US" dirty="0" err="1"/>
              <a:t>T</a:t>
            </a:r>
            <a:endParaRPr lang="en-US" altLang="en-US" dirty="0"/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x[c(T,T,T,T,F,F,F,F,T,T)]</a:t>
            </a:r>
          </a:p>
          <a:p>
            <a:pPr marL="1257300" lvl="2" indent="-342900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&gt; 1 2 3 4 9 10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1ABC6-1A2B-45B8-934A-6AB933CE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211652" cy="1714780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Default Functions: ls() &amp; rm()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5F99CF-FD9B-426F-B73C-B55098031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ls()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urw-din"/>
              </a:rPr>
              <a:t> function in </a:t>
            </a:r>
            <a:r>
              <a:rPr kumimoji="0" lang="en-US" altLang="en-US" sz="2200" b="0" i="0" u="sng" strike="noStrike" cap="none" normalizeH="0" baseline="0" dirty="0">
                <a:ln>
                  <a:noFill/>
                </a:ln>
                <a:effectLst/>
                <a:latin typeface="urw-din"/>
                <a:hlinkClick r:id="rId2"/>
              </a:rPr>
              <a:t>R Language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urw-din"/>
              </a:rPr>
              <a:t> is used to list the names of all the objects that are present in the working directory.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latin typeface="urw-din"/>
              </a:rPr>
              <a:t>rm():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If you assign a value to an object that already exists then the contents of the object will be overwritten with the new value (without a warning!). Use the function rm to remove one or more objects from your session.</a:t>
            </a:r>
            <a:r>
              <a:rPr lang="en-US" altLang="en-US" sz="1800" dirty="0"/>
              <a:t>&gt; rm(x, x2)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urw-din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F0C147-8395-4E84-B1C5-0851C01B3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155" y="3328758"/>
            <a:ext cx="2878845" cy="14029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Output: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[1] “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" "mat“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[1]  “</a:t>
            </a:r>
            <a:r>
              <a:rPr lang="en-US" altLang="en-US" dirty="0" err="1">
                <a:solidFill>
                  <a:srgbClr val="273239"/>
                </a:solidFill>
                <a:latin typeface="Consolas" panose="020B0609020204030204" pitchFamily="49" charset="0"/>
              </a:rPr>
              <a:t>vec</a:t>
            </a: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[1]       “mat”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E0E9FA-6F3F-4007-9F31-4F67F657A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5748"/>
              </p:ext>
            </p:extLst>
          </p:nvPr>
        </p:nvGraphicFramePr>
        <p:xfrm>
          <a:off x="5943954" y="1500694"/>
          <a:ext cx="3769214" cy="4292600"/>
        </p:xfrm>
        <a:graphic>
          <a:graphicData uri="http://schemas.openxmlformats.org/drawingml/2006/table">
            <a:tbl>
              <a:tblPr/>
              <a:tblGrid>
                <a:gridCol w="3769214">
                  <a:extLst>
                    <a:ext uri="{9D8B030D-6E8A-4147-A177-3AD203B41FA5}">
                      <a16:colId xmlns:a16="http://schemas.microsoft.com/office/drawing/2014/main" val="3557949692"/>
                    </a:ext>
                  </a:extLst>
                </a:gridCol>
              </a:tblGrid>
              <a:tr h="36427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 dirty="0">
                          <a:effectLst/>
                          <a:latin typeface="Consolas" panose="020B0609020204030204" pitchFamily="49" charset="0"/>
                        </a:rPr>
                        <a:t>#EXAMPLE CODE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#Creating a vector</a:t>
                      </a:r>
                    </a:p>
                    <a:p>
                      <a:pPr algn="l" rtl="0" fontAlgn="base"/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vec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 &lt;- c(1, 2, 3)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# Creating a matrix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mat &lt;- matrix(c(1:4), 2)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# Calling ls() Function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ls()</a:t>
                      </a:r>
                    </a:p>
                    <a:p>
                      <a:pPr algn="l" rtl="0" fontAlgn="base"/>
                      <a:endParaRPr lang="en-US" sz="16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#Calling ls(pattern=“v”)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ls(pattern=“v”)</a:t>
                      </a:r>
                    </a:p>
                    <a:p>
                      <a:pPr algn="l" rtl="0" fontAlgn="base"/>
                      <a:endParaRPr lang="en-US" sz="16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#Calling remove function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rm(</a:t>
                      </a:r>
                      <a:r>
                        <a:rPr lang="en-US" sz="1600" b="0" i="0" dirty="0" err="1">
                          <a:effectLst/>
                          <a:latin typeface="Consolas" panose="020B0609020204030204" pitchFamily="49" charset="0"/>
                        </a:rPr>
                        <a:t>vec</a:t>
                      </a:r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US" sz="1600" b="0" i="0" dirty="0">
                          <a:effectLst/>
                          <a:latin typeface="Consolas" panose="020B0609020204030204" pitchFamily="49" charset="0"/>
                        </a:rPr>
                        <a:t>ls()</a:t>
                      </a:r>
                    </a:p>
                  </a:txBody>
                  <a:tcPr marL="139700" marR="139700" marT="195580" marB="195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32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A9BE5-12DC-4362-B9AA-012E3A56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Default Functions: </a:t>
            </a:r>
            <a:r>
              <a:rPr lang="en-US" b="1" dirty="0" err="1">
                <a:solidFill>
                  <a:srgbClr val="FFFFFF"/>
                </a:solidFill>
              </a:rPr>
              <a:t>getwd</a:t>
            </a:r>
            <a:r>
              <a:rPr lang="en-US" b="1" dirty="0">
                <a:solidFill>
                  <a:srgbClr val="FFFFFF"/>
                </a:solidFill>
              </a:rPr>
              <a:t>(), </a:t>
            </a:r>
            <a:r>
              <a:rPr lang="en-US" b="1" dirty="0" err="1">
                <a:solidFill>
                  <a:srgbClr val="FFFFFF"/>
                </a:solidFill>
              </a:rPr>
              <a:t>setwd</a:t>
            </a:r>
            <a:r>
              <a:rPr lang="en-US" b="1" dirty="0">
                <a:solidFill>
                  <a:srgbClr val="FFFFFF"/>
                </a:solidFill>
              </a:rPr>
              <a:t>() &amp; help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8F99-7571-4779-87B7-754DDB24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/>
            <a:r>
              <a:rPr lang="en-US" altLang="en-US" dirty="0" err="1"/>
              <a:t>getwd</a:t>
            </a:r>
            <a:r>
              <a:rPr lang="en-US" altLang="en-US" dirty="0"/>
              <a:t>() # print the current working directory 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ls()  # list the objects in the current workspace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setwd</a:t>
            </a:r>
            <a:r>
              <a:rPr lang="en-US" altLang="en-US" dirty="0"/>
              <a:t>(</a:t>
            </a:r>
            <a:r>
              <a:rPr lang="en-US" altLang="en-US" dirty="0" err="1"/>
              <a:t>mydirectory</a:t>
            </a:r>
            <a:r>
              <a:rPr lang="en-US" altLang="en-US" dirty="0"/>
              <a:t>)   # change to </a:t>
            </a:r>
            <a:r>
              <a:rPr lang="en-US" altLang="en-US" dirty="0" err="1"/>
              <a:t>mydirectory</a:t>
            </a:r>
            <a:endParaRPr lang="en-US" altLang="en-US" dirty="0"/>
          </a:p>
          <a:p>
            <a:pPr lvl="1"/>
            <a:r>
              <a:rPr lang="en-US" altLang="en-US" dirty="0" err="1"/>
              <a:t>setwd</a:t>
            </a:r>
            <a:r>
              <a:rPr lang="en-US" altLang="en-US" dirty="0"/>
              <a:t>("c:/docs/mydir")  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help.start</a:t>
            </a:r>
            <a:r>
              <a:rPr lang="en-US" altLang="en-US" dirty="0"/>
              <a:t>()   # general help</a:t>
            </a:r>
          </a:p>
          <a:p>
            <a:pPr lvl="1"/>
            <a:r>
              <a:rPr lang="en-US" altLang="en-US" dirty="0"/>
              <a:t>help(</a:t>
            </a:r>
            <a:r>
              <a:rPr lang="en-US" altLang="en-US" i="1" dirty="0"/>
              <a:t>foo</a:t>
            </a:r>
            <a:r>
              <a:rPr lang="en-US" altLang="en-US" dirty="0"/>
              <a:t>)      # help about function </a:t>
            </a:r>
            <a:r>
              <a:rPr lang="en-US" altLang="en-US" i="1" dirty="0"/>
              <a:t>foo</a:t>
            </a:r>
          </a:p>
          <a:p>
            <a:pPr lvl="1"/>
            <a:r>
              <a:rPr lang="en-US" altLang="en-US" dirty="0"/>
              <a:t>?</a:t>
            </a:r>
            <a:r>
              <a:rPr lang="en-US" altLang="en-US" i="1" dirty="0"/>
              <a:t>foo</a:t>
            </a:r>
            <a:r>
              <a:rPr lang="en-US" altLang="en-US" dirty="0"/>
              <a:t>           # same thing </a:t>
            </a:r>
            <a:br>
              <a:rPr lang="en-US" altLang="en-US" dirty="0"/>
            </a:b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4160</Words>
  <Application>Microsoft Office PowerPoint</Application>
  <PresentationFormat>Widescreen</PresentationFormat>
  <Paragraphs>449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60" baseType="lpstr">
      <vt:lpstr>-apple-system</vt:lpstr>
      <vt:lpstr>arial</vt:lpstr>
      <vt:lpstr>arial</vt:lpstr>
      <vt:lpstr>Arial Unicode MS</vt:lpstr>
      <vt:lpstr>Calibri</vt:lpstr>
      <vt:lpstr>Calibri Light</vt:lpstr>
      <vt:lpstr>Consolas</vt:lpstr>
      <vt:lpstr>Courier New</vt:lpstr>
      <vt:lpstr>Hack</vt:lpstr>
      <vt:lpstr>inherit</vt:lpstr>
      <vt:lpstr>Muli</vt:lpstr>
      <vt:lpstr>Open Sans</vt:lpstr>
      <vt:lpstr>Roboto</vt:lpstr>
      <vt:lpstr>Roboto Mono</vt:lpstr>
      <vt:lpstr>Source Sans Pro</vt:lpstr>
      <vt:lpstr>urw-din</vt:lpstr>
      <vt:lpstr>Wingdings</vt:lpstr>
      <vt:lpstr>Office Theme</vt:lpstr>
      <vt:lpstr>Introduction to R language</vt:lpstr>
      <vt:lpstr>Why R?</vt:lpstr>
      <vt:lpstr>Alternative to R</vt:lpstr>
      <vt:lpstr>Installing R &amp; RStudio</vt:lpstr>
      <vt:lpstr>R Overview</vt:lpstr>
      <vt:lpstr>R Overview</vt:lpstr>
      <vt:lpstr>Example 1:</vt:lpstr>
      <vt:lpstr>Default Functions: ls() &amp; rm()</vt:lpstr>
      <vt:lpstr>Default Functions: getwd(), setwd() &amp; help</vt:lpstr>
      <vt:lpstr>R Datasets:</vt:lpstr>
      <vt:lpstr>R Packages</vt:lpstr>
      <vt:lpstr>Reusing Results</vt:lpstr>
      <vt:lpstr>Reusing Results</vt:lpstr>
      <vt:lpstr>Data Types</vt:lpstr>
      <vt:lpstr>Data Types</vt:lpstr>
      <vt:lpstr>Data Types</vt:lpstr>
      <vt:lpstr>Data Types</vt:lpstr>
      <vt:lpstr>Data Types</vt:lpstr>
      <vt:lpstr>Data Types</vt:lpstr>
      <vt:lpstr>FACTORS</vt:lpstr>
      <vt:lpstr>FACTORS Example</vt:lpstr>
      <vt:lpstr>Factors</vt:lpstr>
      <vt:lpstr>Date  Values</vt:lpstr>
      <vt:lpstr>Importing Data in R language</vt:lpstr>
      <vt:lpstr>Reading From Text File</vt:lpstr>
      <vt:lpstr>Reading From Text File</vt:lpstr>
      <vt:lpstr>Importing Text file</vt:lpstr>
      <vt:lpstr>Importing Excel file</vt:lpstr>
      <vt:lpstr>Exporting Data</vt:lpstr>
      <vt:lpstr>Viewing Data</vt:lpstr>
      <vt:lpstr>PLOTTING</vt:lpstr>
      <vt:lpstr>PowerPoint Presentation</vt:lpstr>
      <vt:lpstr>Dollar Sign in R language </vt:lpstr>
      <vt:lpstr>Summary Function</vt:lpstr>
      <vt:lpstr>Plot() Function</vt:lpstr>
      <vt:lpstr>Plot() Function</vt:lpstr>
      <vt:lpstr>Bar Plot</vt:lpstr>
      <vt:lpstr>Bar Plot</vt:lpstr>
      <vt:lpstr>Scatter Plot</vt:lpstr>
      <vt:lpstr>Histogram</vt:lpstr>
      <vt:lpstr>Pie Charts</vt:lpstr>
      <vt:lpstr>Pie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language</dc:title>
  <dc:creator>Sana Saleh</dc:creator>
  <cp:lastModifiedBy>Sana Saleh</cp:lastModifiedBy>
  <cp:revision>11</cp:revision>
  <dcterms:created xsi:type="dcterms:W3CDTF">2022-03-06T06:45:57Z</dcterms:created>
  <dcterms:modified xsi:type="dcterms:W3CDTF">2022-03-17T13:57:37Z</dcterms:modified>
</cp:coreProperties>
</file>