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Onomatopoeia" TargetMode="External"/><Relationship Id="rId7" Type="http://schemas.openxmlformats.org/officeDocument/2006/relationships/hyperlink" Target="http://www.palindromelist.net/Are-we-not-drawn-onward-to-new-era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palindromelist.net/Aibohphobia-fear-of-palindromes/" TargetMode="External"/><Relationship Id="rId5" Type="http://schemas.openxmlformats.org/officeDocument/2006/relationships/hyperlink" Target="http://en.wikipedia.org/wiki/Ulysses_(novel)" TargetMode="External"/><Relationship Id="rId4" Type="http://schemas.openxmlformats.org/officeDocument/2006/relationships/hyperlink" Target="http://en.wikipedia.org/wiki/James_Joyce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165" name="Google Shape;16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175" name="Google Shape;1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Google Shape;17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185" name="Google Shape;1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sp>
        <p:nvSpPr>
          <p:cNvPr id="194" name="Google Shape;1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Google Shape;19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203" name="Google Shape;20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" name="Google Shape;20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213" name="Google Shape;21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sp>
        <p:nvSpPr>
          <p:cNvPr id="223" name="Google Shape;22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sp>
        <p:nvSpPr>
          <p:cNvPr id="233" name="Google Shape;23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  <p:sp>
        <p:nvSpPr>
          <p:cNvPr id="243" name="Google Shape;24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" name="Google Shape;24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Even numbers can be negative</a:t>
            </a:r>
            <a:endParaRPr/>
          </a:p>
        </p:txBody>
      </p:sp>
      <p:sp>
        <p:nvSpPr>
          <p:cNvPr id="123" name="Google Shape;123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 i="1">
                <a:solidFill>
                  <a:srgbClr val="FF0000"/>
                </a:solidFill>
              </a:rPr>
              <a:t>Λis a palindrome since its reverse is the same as itself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longest palindromic word in the Oxford English Dictionary is the </a:t>
            </a:r>
            <a:r>
              <a:rPr lang="en-US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onomatopoeic</a:t>
            </a:r>
            <a:r>
              <a:rPr lang="en-US"/>
              <a:t> </a:t>
            </a:r>
            <a:r>
              <a:rPr lang="en-US" i="1"/>
              <a:t>tattarrattat</a:t>
            </a:r>
            <a:r>
              <a:rPr lang="en-US"/>
              <a:t>, coined by </a:t>
            </a:r>
            <a:r>
              <a:rPr lang="en-US" u="sng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James Joyce</a:t>
            </a:r>
            <a:r>
              <a:rPr lang="en-US"/>
              <a:t> in </a:t>
            </a:r>
            <a:r>
              <a:rPr lang="en-US" i="1" u="sng">
                <a:solidFill>
                  <a:srgbClr val="0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Ulysses</a:t>
            </a:r>
            <a:r>
              <a:rPr lang="en-US"/>
              <a:t> (1922) for a knock on the door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u="sng">
                <a:solidFill>
                  <a:srgbClr val="00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Aibohphobia (fear of palindromes)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u="sng">
                <a:solidFill>
                  <a:srgbClr val="0000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Are we not drawn onward to new era?</a:t>
            </a:r>
            <a:endParaRPr/>
          </a:p>
        </p:txBody>
      </p:sp>
      <p:sp>
        <p:nvSpPr>
          <p:cNvPr id="132" name="Google Shape;132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Not all languages can be defined by the recursive definitions: a</a:t>
            </a:r>
            <a:r>
              <a:rPr lang="en-US" baseline="30000"/>
              <a:t>n</a:t>
            </a:r>
            <a:r>
              <a:rPr lang="en-US"/>
              <a:t>b</a:t>
            </a:r>
            <a:r>
              <a:rPr lang="en-US" baseline="30000"/>
              <a:t>n</a:t>
            </a:r>
            <a:r>
              <a:rPr lang="en-US"/>
              <a:t>c</a:t>
            </a:r>
            <a:r>
              <a:rPr lang="en-US" baseline="30000"/>
              <a:t>n</a:t>
            </a:r>
            <a:endParaRPr/>
          </a:p>
        </p:txBody>
      </p:sp>
      <p:sp>
        <p:nvSpPr>
          <p:cNvPr id="149" name="Google Shape;149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Theory of Automata</a:t>
            </a:r>
            <a:b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 Definitions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2500"/>
              <a:buNone/>
            </a:pPr>
            <a:r>
              <a:rPr lang="en-US" sz="25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Week </a:t>
            </a:r>
            <a:r>
              <a:rPr lang="en-US" sz="2500" b="0" i="0" u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170" name="Google Shape;170;p2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title" idx="4294967295"/>
          </p:nvPr>
        </p:nvSpPr>
        <p:spPr>
          <a:xfrm>
            <a:off x="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Arithmetic Expression AE</a:t>
            </a:r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body" idx="4294967295"/>
          </p:nvPr>
        </p:nvSpPr>
        <p:spPr>
          <a:xfrm>
            <a:off x="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Obviously, the following expressions are not valid: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None/>
            </a:pPr>
            <a:r>
              <a:rPr lang="en-US" sz="2600" b="0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   (3 + 5) + 6)       2(/8 + 9)        (3 + (4-)8)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first contains unbalanced parentheses; the second contains the forbidden substring (/; the third contains the forbidden substring -).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there more rules? The substrings </a:t>
            </a:r>
            <a:r>
              <a:rPr lang="en-US" sz="2200" b="0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200" b="0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*/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also forbidden.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there still more?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natural way of defining a valid AE is by using a </a:t>
            </a:r>
            <a:r>
              <a:rPr lang="en-US" sz="2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 definition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rather than a long list of forbidden substrings.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title" idx="4294967295"/>
          </p:nvPr>
        </p:nvSpPr>
        <p:spPr>
          <a:xfrm>
            <a:off x="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 Definition of AE</a:t>
            </a:r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body" idx="4294967295"/>
          </p:nvPr>
        </p:nvSpPr>
        <p:spPr>
          <a:xfrm>
            <a:off x="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 1: 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number (positive, negative, or zero) is in AE.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 2: 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x is in AE, then so are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(i)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(ii) -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(provided that x does not already start with a minus sign)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 3: 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x and y are in AE, then so are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(i)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+ y (if the first symbol in y is not + or -)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(ii)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- y (if the first symbol in y is not + or -)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(iii)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* y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(iv)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/ y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(v)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** y (our notation for exponentiation)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190" name="Google Shape;190;p2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body" idx="4294967295"/>
          </p:nvPr>
        </p:nvSpPr>
        <p:spPr>
          <a:xfrm>
            <a:off x="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above definition is the most natural, because it is the method we use to recognize valid arithmetic expressions in real life.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instance, we wish to determine if the following expression is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valid: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(2 + 4) * (7 * (9 - 3)/4)/4 * (2 + 8) - 1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 do not really scan over the string, looking for forbidden  substrings or count the parentheses.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 actually imagine the expression in our mind broken down into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components: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(2 + 4) OK? Yes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(9 - 3) OK? Yes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7 * (9 - 3)/4 OK? Yes, and so on.</a:t>
            </a:r>
            <a:endParaRPr/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199" name="Google Shape;199;p2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sp>
        <p:nvSpPr>
          <p:cNvPr id="200" name="Google Shape;200;p25"/>
          <p:cNvSpPr txBox="1">
            <a:spLocks noGrp="1"/>
          </p:cNvSpPr>
          <p:nvPr>
            <p:ph type="body" idx="4294967295"/>
          </p:nvPr>
        </p:nvSpPr>
        <p:spPr>
          <a:xfrm>
            <a:off x="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the recursive definition of the set AE gives us the possibility of writing 8/4/2, which is ambiguous, because it could mean 8/(4/2) = 4 or (8/4)/2 = 1.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the ambiguity of 8/4/2 is a problem of </a:t>
            </a:r>
            <a:r>
              <a:rPr lang="en-US" sz="22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meaning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There is no doubt that this string is a word in AE, only doubt about what it means.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applying Rule 2, we could always put enough parentheses to avoid such a confusion.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recursive definition of the set AE is useful for proving many theorems about arithmetic expressions, as we shall see in the next few slides.</a:t>
            </a:r>
            <a:endParaRPr/>
          </a:p>
          <a:p>
            <a:pPr marL="342900" marR="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208" name="Google Shape;208;p2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209" name="Google Shape;209;p26"/>
          <p:cNvSpPr txBox="1">
            <a:spLocks noGrp="1"/>
          </p:cNvSpPr>
          <p:nvPr>
            <p:ph type="title" idx="4294967295"/>
          </p:nvPr>
        </p:nvSpPr>
        <p:spPr>
          <a:xfrm>
            <a:off x="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Theorem</a:t>
            </a:r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body" idx="4294967295"/>
          </p:nvPr>
        </p:nvSpPr>
        <p:spPr>
          <a:xfrm>
            <a:off x="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arithmetic expression cannot contain the character $.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character is not part of any number, so it cannot be introduced into an AE </a:t>
            </a:r>
            <a:r>
              <a:rPr lang="en-US" sz="22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Rule 1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character string x does not contain the character $, then neither do the string (x) and -x. So, the character $ cannot be introduced into an AE </a:t>
            </a:r>
            <a:r>
              <a:rPr lang="en-US" sz="22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Rule 2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neither x nor y contains the character $, then neither do any of the expressions defined in </a:t>
            </a:r>
            <a:r>
              <a:rPr lang="en-US" sz="22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 3.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Therefore, the character $ can never get into an AE.</a:t>
            </a:r>
            <a:endParaRPr/>
          </a:p>
          <a:p>
            <a:pPr marL="342900" marR="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218" name="Google Shape;218;p2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title" idx="4294967295"/>
          </p:nvPr>
        </p:nvSpPr>
        <p:spPr>
          <a:xfrm>
            <a:off x="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Theorem 3 &amp; 4</a:t>
            </a:r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body" idx="4294967295"/>
          </p:nvPr>
        </p:nvSpPr>
        <p:spPr>
          <a:xfrm>
            <a:off x="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arithmetic expression can begin or end with the symbol /.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Proof?</a:t>
            </a:r>
            <a:endParaRPr/>
          </a:p>
          <a:p>
            <a:pPr marL="342900" marR="0" lvl="0" indent="-2032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arithmetic expression can contain the substring //.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Proof?</a:t>
            </a:r>
            <a:endParaRPr/>
          </a:p>
          <a:p>
            <a:pPr marL="342900" marR="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228" name="Google Shape;228;p2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sp>
        <p:nvSpPr>
          <p:cNvPr id="229" name="Google Shape;229;p28"/>
          <p:cNvSpPr txBox="1">
            <a:spLocks noGrp="1"/>
          </p:cNvSpPr>
          <p:nvPr>
            <p:ph type="title" idx="4294967295"/>
          </p:nvPr>
        </p:nvSpPr>
        <p:spPr>
          <a:xfrm>
            <a:off x="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Propositional Calculus</a:t>
            </a:r>
            <a:endParaRPr/>
          </a:p>
        </p:txBody>
      </p:sp>
      <p:sp>
        <p:nvSpPr>
          <p:cNvPr id="230" name="Google Shape;230;p28"/>
          <p:cNvSpPr txBox="1">
            <a:spLocks noGrp="1"/>
          </p:cNvSpPr>
          <p:nvPr>
            <p:ph type="body" idx="4294967295"/>
          </p:nvPr>
        </p:nvSpPr>
        <p:spPr>
          <a:xfrm>
            <a:off x="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Propositional calculus (or sentential calculus) is a branch of symbolic logic that we shall be interested in.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version we define here uses only negation (¬) and implication (→), together with the phrase variables.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alphabet for this language is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Σ = {¬, →, (, ), a, b, c, d, …}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valid expression in this language is called WFF (</a:t>
            </a: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well-form formula).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238" name="Google Shape;238;p2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sp>
        <p:nvSpPr>
          <p:cNvPr id="239" name="Google Shape;239;p29"/>
          <p:cNvSpPr txBox="1">
            <a:spLocks noGrp="1"/>
          </p:cNvSpPr>
          <p:nvPr>
            <p:ph type="title" idx="4294967295"/>
          </p:nvPr>
        </p:nvSpPr>
        <p:spPr>
          <a:xfrm>
            <a:off x="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Propositional Calculus</a:t>
            </a:r>
            <a:endParaRPr/>
          </a:p>
        </p:txBody>
      </p:sp>
      <p:sp>
        <p:nvSpPr>
          <p:cNvPr id="240" name="Google Shape;240;p29"/>
          <p:cNvSpPr txBox="1">
            <a:spLocks noGrp="1"/>
          </p:cNvSpPr>
          <p:nvPr>
            <p:ph type="body" idx="4294967295"/>
          </p:nvPr>
        </p:nvSpPr>
        <p:spPr>
          <a:xfrm>
            <a:off x="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rules for forming WFFs are: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 1: 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single Latin letter is a WFF, for instance a, b, c, ...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 2: 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p is a WFF, then so are (p) and ¬p.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 3: 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p and q are WFFs, then so is p → q.</a:t>
            </a:r>
            <a:endParaRPr/>
          </a:p>
          <a:p>
            <a:pPr marL="342900" marR="0" lvl="0" indent="-2032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you show that p → ((p → p) → q) is a WFF?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you show that the following are NOT WFFs?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→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p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p) → p(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248" name="Google Shape;248;p3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  <p:pic>
        <p:nvPicPr>
          <p:cNvPr id="249" name="Google Shape;24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2628900"/>
            <a:ext cx="86106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 Definition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Arithmetic Expression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 Definition of AE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Theorems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Propositional Calculus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Well Formed Formula</a:t>
            </a:r>
            <a:endParaRPr/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title" idx="4294967295"/>
          </p:nvPr>
        </p:nvSpPr>
        <p:spPr>
          <a:xfrm>
            <a:off x="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 definition of languages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4294967295"/>
          </p:nvPr>
        </p:nvSpPr>
        <p:spPr>
          <a:xfrm>
            <a:off x="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marR="0" lvl="0" indent="-5334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three steps are used in recursive definition</a:t>
            </a:r>
            <a:endParaRPr/>
          </a:p>
          <a:p>
            <a:pPr marL="533400" marR="0" lvl="0" indent="-533400" algn="just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AutoNum type="arabicPeriod"/>
            </a:pP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basic words are specified in the language.</a:t>
            </a:r>
            <a:endParaRPr/>
          </a:p>
          <a:p>
            <a:pPr marL="533400" marR="0" lvl="0" indent="-533400" algn="just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AutoNum type="arabicPeriod"/>
            </a:pP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 for constructing more words are defined in the language.</a:t>
            </a:r>
            <a:endParaRPr/>
          </a:p>
          <a:p>
            <a:pPr marL="533400" marR="0" lvl="0" indent="-533400" algn="just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AutoNum type="arabicPeriod"/>
            </a:pP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strings except those constructed in above, are allowed to be in the language.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4294967295"/>
          </p:nvPr>
        </p:nvSpPr>
        <p:spPr>
          <a:xfrm>
            <a:off x="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4294967295"/>
          </p:nvPr>
        </p:nvSpPr>
        <p:spPr>
          <a:xfrm>
            <a:off x="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Defining language of EVEN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0" i="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1: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 is in </a:t>
            </a: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</a:t>
            </a: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0" i="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2:</a:t>
            </a:r>
            <a:endParaRPr/>
          </a:p>
          <a:p>
            <a:pPr marL="914400" marR="0" lvl="1" indent="-514350" algn="just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lphaLcPeriod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x is in </a:t>
            </a: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then x+2 and x-2 are also in </a:t>
            </a: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marL="914400" marR="0" lvl="1" indent="-514350" algn="just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lphaLcPeriod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x and y are in </a:t>
            </a: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then so are x+y, x-y and x*y.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0" i="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3: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No strings except those constructed in above, are allowed to be in </a:t>
            </a: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</a:t>
            </a: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342900" marR="0" lvl="0" indent="-1778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6553200" y="6324600"/>
            <a:ext cx="2286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body" idx="4294967295"/>
          </p:nvPr>
        </p:nvSpPr>
        <p:spPr>
          <a:xfrm>
            <a:off x="609600" y="1752600"/>
            <a:ext cx="7696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Defining the language PALINDROME, defined over </a:t>
            </a: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Σ = {a,b} </a:t>
            </a:r>
            <a:endParaRPr sz="24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1: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0" i="1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λ</a:t>
            </a: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1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400" b="0" i="1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in </a:t>
            </a: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PALINDROME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2: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 x is palindrome then axa, bxb, xx are also be palindrome,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3: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	No strings except those constructed in above, are allowed to be in palindrome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4294967295"/>
          </p:nvPr>
        </p:nvSpPr>
        <p:spPr>
          <a:xfrm>
            <a:off x="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Defining the language {a</a:t>
            </a:r>
            <a:r>
              <a:rPr lang="en-US" sz="2600" b="1" i="0" u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600" b="1" i="0" u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}, n=1,2,3,… , of strings defined over Σ={a,b}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0" i="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1: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ab is in {</a:t>
            </a: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600" b="1" i="0" u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600" b="1" i="0" u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r>
              <a:rPr lang="en-US" sz="2600" b="1" i="0" u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6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0" i="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2: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 </a:t>
            </a:r>
            <a:r>
              <a:rPr lang="en-US" sz="2600" b="0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in {</a:t>
            </a: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600" b="1" i="0" u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600" b="1" i="0" u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}, then a</a:t>
            </a:r>
            <a:r>
              <a:rPr lang="en-US" sz="2600" b="0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is in {</a:t>
            </a: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600" b="1" i="0" u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600" b="1" i="0" u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0" i="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3: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	No strings except those constructed in above, are allowed to be in {</a:t>
            </a: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600" b="1" i="0" u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600" b="1" i="0" u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4294967295"/>
          </p:nvPr>
        </p:nvSpPr>
        <p:spPr>
          <a:xfrm>
            <a:off x="3810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Defining the language L, of strings ending in a , defined over  Σ={a,b}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0" i="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1: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600" b="0" i="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in L</a:t>
            </a:r>
            <a:r>
              <a:rPr lang="en-US" sz="2600" b="1" i="0" u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6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0" i="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2: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600" b="0" i="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s(x)a</a:t>
            </a: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also in </a:t>
            </a: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L, </a:t>
            </a: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lang="en-US" sz="2600" b="0" i="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belongs to </a:t>
            </a:r>
            <a:r>
              <a:rPr lang="en-US" sz="2600" b="0" i="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Σ</a:t>
            </a:r>
            <a:r>
              <a:rPr lang="en-US" sz="2600" b="0" i="0" u="none" baseline="30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2600" b="1" i="0" u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0" i="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3: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	No strings except those constructed in above, are allowed to be in </a:t>
            </a: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4294967295"/>
          </p:nvPr>
        </p:nvSpPr>
        <p:spPr>
          <a:xfrm>
            <a:off x="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Defining the language L, of strings beginning and ending in same letters , defined over  Σ={a, b}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0" i="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1: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600" b="0" i="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600" b="0" i="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in L</a:t>
            </a:r>
            <a:r>
              <a:rPr lang="en-US" sz="2600" b="1" i="0" u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6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0" i="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2: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600" b="0" i="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(a)s(a) </a:t>
            </a: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600" b="0" i="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(b)s(b) </a:t>
            </a: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also in </a:t>
            </a: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L, </a:t>
            </a: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lang="en-US" sz="2600" b="0" i="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 belongs to Σ</a:t>
            </a:r>
            <a:r>
              <a:rPr lang="en-US" sz="2600" b="0" i="0" u="none" baseline="30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2600" b="1" i="0" u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0" i="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3: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	No strings except those constructed in above, are allowed to be in </a:t>
            </a: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/>
          </a:p>
          <a:p>
            <a:pPr marL="342900" marR="0" lvl="0" indent="-1778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title" idx="4294967295"/>
          </p:nvPr>
        </p:nvSpPr>
        <p:spPr>
          <a:xfrm>
            <a:off x="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Arithmetic Expressions</a:t>
            </a:r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4294967295"/>
          </p:nvPr>
        </p:nvSpPr>
        <p:spPr>
          <a:xfrm>
            <a:off x="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we ask ourselves what constitutes a valid arithmetic expression, or AE for short.</a:t>
            </a:r>
            <a:endParaRPr/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alphabet for this language is</a:t>
            </a:r>
            <a:endParaRPr/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Σ = {0, 1, 2, 3, 4, 5, 6, 7, 8, 9, +, -, *, /, (, )}</a:t>
            </a:r>
            <a:endParaRPr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1451</Words>
  <Application>Microsoft Office PowerPoint</Application>
  <PresentationFormat>On-screen Show (4:3)</PresentationFormat>
  <Paragraphs>191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 New</vt:lpstr>
      <vt:lpstr>Office Theme</vt:lpstr>
      <vt:lpstr>Theory of Automata Recursive Definitions</vt:lpstr>
      <vt:lpstr>Contents</vt:lpstr>
      <vt:lpstr>Recursive definition of languages</vt:lpstr>
      <vt:lpstr>Example</vt:lpstr>
      <vt:lpstr>PowerPoint Presentation</vt:lpstr>
      <vt:lpstr>PowerPoint Presentation</vt:lpstr>
      <vt:lpstr>PowerPoint Presentation</vt:lpstr>
      <vt:lpstr>PowerPoint Presentation</vt:lpstr>
      <vt:lpstr>Arithmetic Expressions</vt:lpstr>
      <vt:lpstr>Arithmetic Expression AE</vt:lpstr>
      <vt:lpstr>Recursive Definition of AE</vt:lpstr>
      <vt:lpstr>PowerPoint Presentation</vt:lpstr>
      <vt:lpstr>PowerPoint Presentation</vt:lpstr>
      <vt:lpstr>Theorem</vt:lpstr>
      <vt:lpstr>Theorem 3 &amp; 4</vt:lpstr>
      <vt:lpstr>Propositional Calculus</vt:lpstr>
      <vt:lpstr>Propositional Calculus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Automata Recursive Definitions</dc:title>
  <cp:lastModifiedBy>Mehreen Alam</cp:lastModifiedBy>
  <cp:revision>2</cp:revision>
  <dcterms:modified xsi:type="dcterms:W3CDTF">2022-02-09T09:18:24Z</dcterms:modified>
</cp:coreProperties>
</file>