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Google Shape;260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want a language of all the words with </a:t>
            </a:r>
            <a:r>
              <a:rPr lang="en-US" i="1"/>
              <a:t>exactly </a:t>
            </a:r>
            <a:r>
              <a:rPr lang="en-US"/>
              <a:t>two a’s, we could use the expression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b*ab*ab*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80" name="Google Shape;2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09" name="Google Shape;3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19" name="Google Shape;3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29" name="Google Shape;3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39" name="Google Shape;3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349" name="Google Shape;3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358" name="Google Shape;3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68" name="Google Shape;3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378" name="Google Shape;3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87" name="Google Shape;38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397" name="Google Shape;3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407" name="Google Shape;4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417" name="Google Shape;4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427" name="Google Shape;4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437" name="Google Shape;4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447" name="Google Shape;4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457" name="Google Shape;4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467" name="Google Shape;4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477" name="Google Shape;47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487" name="Google Shape;4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.about.com/od/glossar1/g/stringdefn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plus.about.com/od/glossar1/g/syntaxdefn.ht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0,,sid9_gci213125,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earchenterpriselinux.techtarget.com/sDefinition/0,,sid39_gci213253,00.html" TargetMode="External"/><Relationship Id="rId4" Type="http://schemas.openxmlformats.org/officeDocument/2006/relationships/hyperlink" Target="http://searchsoa.techtarget.com/sDefinition/0,,sid26_gci212215,00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of Automata</a:t>
            </a:r>
            <a:b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500"/>
              <a:buNone/>
            </a:pPr>
            <a:r>
              <a:rPr lang="en-US" sz="25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2500" b="0" i="0" u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400"/>
              <a:buFont typeface="Calibri"/>
              <a:buNone/>
            </a:pPr>
            <a:r>
              <a:rPr lang="en-US" sz="3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Alternation,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Either/OR, 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Disjunction, </a:t>
            </a:r>
            <a:b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Sign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4294967295"/>
          </p:nvPr>
        </p:nvSpPr>
        <p:spPr>
          <a:xfrm>
            <a:off x="0" y="1954212"/>
            <a:ext cx="822960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introduce another use of the plus sign. By the expression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x + y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where x and y are strings of characters from an alphabet, we mean </a:t>
            </a:r>
            <a:r>
              <a:rPr lang="en-US" sz="2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y.</a:t>
            </a:r>
            <a:endParaRPr/>
          </a:p>
          <a:p>
            <a:pPr marL="342900" marR="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Care should be taken so as not to confuse this notation with the notation + (as an exponent) or with sign for arithmetic addition.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language T over the alphabet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Σ = {a; b; c}: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{a; c; ab; cb; abb; cbb; abbb; cbbb; abbbb; cbbbb; …}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all the words in T begin with either an a or a c and then are followed by some number of b’s.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above plus sign notation, we may write this as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T = language((a+ c)b*)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finite language L that contains all the strings of a’s and b’s of length three exactly: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 = {aaa, aab, aba, abb, baa, bab, bba, bbb}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first letter of each word in L is either an a or a b; so are the second letter and third letter of each word in L.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we may write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 = language((a+ b)(a + b)(a + b))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for short,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 = language((a+ b)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if we want to refer to the set of all possible strings of a’s and b’s of any length whatsoever, we could write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language((a+ b)*)</a:t>
            </a:r>
            <a:endParaRPr/>
          </a:p>
          <a:p>
            <a:pPr marL="342900" marR="0" lvl="0" indent="-2032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set of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possible strings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letters from the alphabet Σ = {a, b},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the null string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2032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powerful notation. For instance, we can describe all the words that begin with first an </a:t>
            </a:r>
            <a:r>
              <a:rPr lang="en-US" sz="22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followed by anything (i.e., as many choices as we want of either a or b) as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</a:t>
            </a: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a(a + b)*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Definition of Regular Expressions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expressions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defined by the following rules:</a:t>
            </a:r>
            <a:endParaRPr/>
          </a:p>
          <a:p>
            <a:pPr marL="342900" marR="0" lvl="0" indent="-222250" algn="just" rtl="0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1: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letter of the alphabet Σ can be made into a regular expression by writing it in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boldface, Λ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itself is a regular expression.</a:t>
            </a:r>
            <a:endParaRPr/>
          </a:p>
          <a:p>
            <a:pPr marL="342900" marR="0" lvl="0" indent="-222250" algn="just" rtl="0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2: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22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2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regular expressions, then so are:</a:t>
            </a:r>
            <a:endParaRPr/>
          </a:p>
          <a:p>
            <a:pPr marL="1143000" marR="0" lvl="2" indent="-2286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    (r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1143000" marR="0" lvl="2" indent="-2286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(ii)   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1143000" marR="0" lvl="2" indent="-2286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(iii)  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1143000" marR="0" lvl="2" indent="-2286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(iv)  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  <a:p>
            <a:pPr marL="342900" marR="0" lvl="0" indent="-222250" algn="just" rtl="0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3: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else is a regular expression.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aa + b then when we write 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we really mean (r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)*, that is 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= (r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 = (aa + b)*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language defined by the expression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 + b)*a(a + b)*</a:t>
            </a:r>
            <a:endParaRPr/>
          </a:p>
          <a:p>
            <a:pPr marL="342900" marR="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beginning of any word in this language we have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+ b)*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any string of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and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’s, then comes an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another any string.</a:t>
            </a:r>
            <a:endParaRPr/>
          </a:p>
          <a:p>
            <a:pPr marL="342900" marR="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the word </a:t>
            </a: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abbaab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considered to come from this expression by 3 different choices:</a:t>
            </a:r>
            <a:endParaRPr/>
          </a:p>
          <a:p>
            <a:pPr marL="342900" marR="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(Λ)a(bbaab) 	or (abb)a(ab) 	or (abba)a(b)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contd.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language is the set of all words over the alphabet Σ = {a, b} that have </a:t>
            </a: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 least one </a:t>
            </a: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F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only words left out are those that have only b’s and the word Λ.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These left out words are exactly the language defined by the expression b*.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combine this language, we should provide a language of all strings over the alphabet Σ = {a, b}. That is,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(a + b)* = (a + b)*a(a + b)* + b*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RE to define the language of </a:t>
            </a: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all words that have at least two a’s :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 + b)*a(a + b)*a(a + b)*</a:t>
            </a:r>
            <a:endParaRPr/>
          </a:p>
          <a:p>
            <a:pPr marL="342900" marR="0" lvl="0" indent="-2032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expression that defines all the words with at least two a’s is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b*ab*a(a + b)*</a:t>
            </a:r>
            <a:endParaRPr/>
          </a:p>
          <a:p>
            <a:pPr marL="342900" marR="0" lvl="0" indent="-2032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we can write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 + b)*a(a + b)*a(a + b)* = b*ab*a(a + b)*</a:t>
            </a:r>
            <a:endParaRPr/>
          </a:p>
          <a:p>
            <a:pPr marL="342900" marR="0" lvl="0" indent="-2032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by the equal sign we mean that these two expressions are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equivalent 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sense that they describe the same language.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4294967295"/>
          </p:nvPr>
        </p:nvSpPr>
        <p:spPr>
          <a:xfrm>
            <a:off x="0" y="1219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language of all words that have </a:t>
            </a:r>
            <a:r>
              <a:rPr lang="en-US" sz="1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 least one</a:t>
            </a:r>
            <a:r>
              <a:rPr lang="en-US" sz="19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at least one </a:t>
            </a:r>
            <a:r>
              <a:rPr lang="en-US" sz="19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somewhat trickier. If we write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 + b)*a(a + b)*b(a + b)*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are requiring that an </a:t>
            </a:r>
            <a:r>
              <a:rPr lang="en-US" sz="20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precede a</a:t>
            </a:r>
            <a:r>
              <a:rPr lang="en-US" sz="20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b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word. Such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as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bbaaaa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 included in this language.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we know that either the </a:t>
            </a:r>
            <a:r>
              <a:rPr lang="en-US" sz="19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comes before the </a:t>
            </a:r>
            <a:r>
              <a:rPr lang="en-US" sz="19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the </a:t>
            </a:r>
            <a:r>
              <a:rPr lang="en-US" sz="19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comes before the </a:t>
            </a:r>
            <a:r>
              <a:rPr lang="en-US" sz="19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define the language by the expression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(a + b)*a(a + b)*b(a + b)* </a:t>
            </a:r>
            <a:r>
              <a:rPr lang="en-US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+ b)*b(a + b)*a(a + b)*</a:t>
            </a:r>
            <a:endParaRPr/>
          </a:p>
          <a:p>
            <a:pPr marL="342900" marR="0" lvl="0" indent="-22225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only words that are omitted by the first term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(a + b)*a(a + b)*b(a + b)* are the words of the form some b’s followed by some a’s. They are defined by the expression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bb*aa*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add these specific exceptions. So, the language of all words over the alphabet Σ = {a, b} that contain at least one </a:t>
            </a:r>
            <a:r>
              <a:rPr lang="en-US" sz="22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at least one </a:t>
            </a:r>
            <a:r>
              <a:rPr lang="en-US" sz="22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defined by the expression: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 + b)a(a + b)b(a + b) + bb*aa*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we have proved that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+ b)*a(a + b)*b(a + b)* + (a + b)*b(a + b)*a(a + b)*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+ b)*a(a + b)*b(a + b)* + bb*aa*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Defining Symbols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Alternation, Either/OR, Disjunction, Plus Sign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Languages by Another New Method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Definition of Regular Expressions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Set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 Associated with Regular Expressions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Languages Are Regular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Hard It Is to Understand a Regular Expression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Introducing EVEN-EVEN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the language of all words that contain both an </a:t>
            </a:r>
            <a:r>
              <a:rPr lang="en-US" sz="22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</a:t>
            </a:r>
            <a:r>
              <a:rPr lang="en-US" sz="22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defined by the expression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 + b)*a(a + b)*b(a + b)* + bb*aa*</a:t>
            </a:r>
            <a:endParaRPr/>
          </a:p>
          <a:p>
            <a:pPr marL="342900" marR="0" lvl="0" indent="-2032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only words that do not contain both an </a:t>
            </a:r>
            <a:r>
              <a:rPr lang="en-US" sz="22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</a:t>
            </a:r>
            <a:r>
              <a:rPr lang="en-US" sz="22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words of all </a:t>
            </a:r>
            <a:r>
              <a:rPr lang="en-US" sz="22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’s, all </a:t>
            </a:r>
            <a:r>
              <a:rPr lang="en-US" sz="22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’s, or Λ.</a:t>
            </a:r>
            <a:endParaRPr/>
          </a:p>
          <a:p>
            <a:pPr marL="342900" marR="0" lvl="0" indent="-2032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these are included, we get everything. Hence, the expression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 + b)*a(a + b)*b(a + b)* + bb*aa* + a* + b*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defines all possible strings of a’s and b’s, including  (accounted for in both a and b).</a:t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</a:t>
            </a:r>
            <a:endParaRPr/>
          </a:p>
          <a:p>
            <a:pPr marL="342900" marR="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+ b)* = (a + b)*a(a + b)*b(a + b)* + bb*aa* + a* + b*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294" name="Google Shape;294;p34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body" idx="4294967295"/>
          </p:nvPr>
        </p:nvSpPr>
        <p:spPr>
          <a:xfrm>
            <a:off x="0" y="12954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equivalences show that we should not treat expressions as algebraic polynomials: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+ b)* = (a + b)* + (a + b)*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+ b)* = (a + b)* + a*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+ b)* = (a + b)*(a + b)*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+ b)* = a(a + b)* + b(a + b)* + Λ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+ b)* = (a + b)*ab(a + b)* + b*a*</a:t>
            </a:r>
            <a:endParaRPr/>
          </a:p>
          <a:p>
            <a:pPr marL="342900" marR="0" lvl="0" indent="-2095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equivalence may need some explanation: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term in the right hand side, (a + b)*ab(a + b)*, describes all the words that contain the substring ab.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term, b*a* describes all the words that do not contain the substring ab (i.e., all a’s, all b’s, Λ, or some b’s followed by some a’s).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04" name="Google Shape;304;p35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V be the language of all strings of a’s and b’s in which either the strings are all b’s, or else an a followed by some b’s. Let V also contain the word Λ. Hence,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 = {Λ, a, b, ab, bb, abb, bbb, abbb, bbbb, …}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define V by the expression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b* + ab*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 Λ is included in b*.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Alternatively, we could define V by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(Λ + a)b*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means that in front of the string of some b’s, we have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an a or nothing.</a:t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contd.</a:t>
            </a:r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(Λ + a)b* = b* + ab*</a:t>
            </a:r>
            <a:endParaRPr/>
          </a:p>
          <a:p>
            <a:pPr marL="342900" marR="0" lvl="0" indent="-1778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b* = Λb*, we have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(Λ + a)b* = b* + ab*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which appears to be </a:t>
            </a:r>
            <a:r>
              <a:rPr lang="en-US" sz="26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distributive law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work.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we must be extremely careful in applying distributive law. Sometimes, it is difficult to determine if the law is applicable.</a:t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Set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 and T are sets of strings of letters (whether they are finite or infinite sets), we define the </a:t>
            </a:r>
            <a:r>
              <a:rPr lang="en-US" sz="2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set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strings of letters to be 	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 = {all combinations of a string from S 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	     concatenated with a string from T in that order} 	</a:t>
            </a:r>
            <a:endParaRPr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body" idx="4294967295"/>
          </p:nvPr>
        </p:nvSpPr>
        <p:spPr>
          <a:xfrm>
            <a:off x="381000" y="1219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 = {a, aa, aaa} and T = {bb, bbb} then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 = {abb, abbb, aabb, aabbb, aaabb, aaabbb}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words are not listed in lexicographic order.</a:t>
            </a:r>
            <a:endParaRPr/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regular expression, we can write this example 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 + aa + aaa)(bb + bbb)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= abb + abbb + aabb + aabbb + aaabb + aaabbb</a:t>
            </a:r>
            <a:endParaRPr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body" idx="4294967295"/>
          </p:nvPr>
        </p:nvSpPr>
        <p:spPr>
          <a:xfrm>
            <a:off x="3810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 = {Λ, x, xx} and N = {Λ, y, yy, yyy, yyyy, …} then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 ={Λ, y, yy, yyy, yyyy,…x, xy, xyy, xyyy, xyyyy, …xx, xxy, xxyy, xxyyy, xxyyyy, …}</a:t>
            </a:r>
            <a:endParaRPr/>
          </a:p>
          <a:p>
            <a:pPr marL="342900" marR="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regular expression</a:t>
            </a:r>
            <a:endParaRPr/>
          </a:p>
          <a:p>
            <a:pPr marL="342900" marR="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(Λ + x + xx)(y*) = y* + xy* + xxy*</a:t>
            </a:r>
            <a:endParaRPr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 Associated with Regular Expressions</a:t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rules define the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associated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any regular expression:</a:t>
            </a:r>
            <a:endParaRPr/>
          </a:p>
          <a:p>
            <a:pPr marL="342900" marR="0" lvl="0" indent="-2032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Rule 1: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language associated with the regular expression that is just a single letter is that one-letter word alone, and the language associated with Λ is just {Λ}, a one-word language.</a:t>
            </a:r>
            <a:endParaRPr/>
          </a:p>
          <a:p>
            <a:pPr marL="342900" marR="0" lvl="0" indent="-2032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Rule 2: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regular expression associated with the language L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regular expression associated with the language L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then: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(i) The regular expression (r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associated with the product L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that is the language L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the language L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language(r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L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4294967295"/>
          </p:nvPr>
        </p:nvSpPr>
        <p:spPr>
          <a:xfrm>
            <a:off x="381000" y="1447800"/>
            <a:ext cx="7467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 is the sequence of characters or symbols that represent a finite or infinite set of text strings.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Pattern-matching</a:t>
            </a:r>
            <a:r>
              <a:rPr lang="en-US" sz="2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is the process of checking whether a text string conforms to a set of characteristics defined by patterns such as regular expressions.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regular expression is a set of pattern matching rules encoded in a </a:t>
            </a:r>
            <a:r>
              <a:rPr lang="en-US"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string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regular expression is a set of pattern matching rules encoded in a string according to certain syntax rules. Although the </a:t>
            </a:r>
            <a:r>
              <a:rPr lang="en-US"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syntax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somewhat complex it is very powerful and allows much more useful pattern matching than say simple wildcards like ? and *. 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contd.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2 (cont.):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(ii) The regular expression 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associated with the language formed by the union of L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L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language(r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L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L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(iii) The language associated with the regular expression (r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 is L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the Kleene closure of the set L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set of words: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language(r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L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83" name="Google Shape;383;p43"/>
          <p:cNvSpPr txBox="1">
            <a:spLocks noGrp="1"/>
          </p:cNvSpPr>
          <p:nvPr>
            <p:ph type="ctrTitle" idx="4294967295"/>
          </p:nvPr>
        </p:nvSpPr>
        <p:spPr>
          <a:xfrm>
            <a:off x="838200" y="2130425"/>
            <a:ext cx="8305800" cy="14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Languages Are Regular</a:t>
            </a:r>
            <a:endParaRPr/>
          </a:p>
        </p:txBody>
      </p:sp>
      <p:sp>
        <p:nvSpPr>
          <p:cNvPr id="384" name="Google Shape;384;p4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392" name="Google Shape;392;p44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 5</a:t>
            </a:r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4294967295"/>
          </p:nvPr>
        </p:nvSpPr>
        <p:spPr>
          <a:xfrm>
            <a:off x="3048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2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finite language (a language with only finitely many words), then 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2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defined by a regular expression. In other words, all finite languages are regular.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L be a finite language. To make one regular expression that defines L, we turn all the words in L into boldface type and insert plus signs between them.</a:t>
            </a:r>
            <a:endParaRPr/>
          </a:p>
          <a:p>
            <a:pPr marL="342900" marR="0" lvl="0" indent="-2095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the regular expression that defines the language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 = {baa, abbba, bababa} is baa + abbba + bababa</a:t>
            </a:r>
            <a:endParaRPr/>
          </a:p>
          <a:p>
            <a:pPr marL="342900" marR="0" lvl="0" indent="-2095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algorithm only works for finite languages because an infinite language would become a regular expression that is infinitely long, which is forbidden.</a:t>
            </a:r>
            <a:endParaRPr/>
          </a:p>
        </p:txBody>
      </p:sp>
      <p:sp>
        <p:nvSpPr>
          <p:cNvPr id="394" name="Google Shape;394;p4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02" name="Google Shape;402;p45"/>
          <p:cNvSpPr txBox="1">
            <a:spLocks noGrp="1"/>
          </p:cNvSpPr>
          <p:nvPr>
            <p:ph type="ctrTitle" idx="4294967295"/>
          </p:nvPr>
        </p:nvSpPr>
        <p:spPr>
          <a:xfrm>
            <a:off x="381000" y="16764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Hard It Is To Understand A Regular Expression</a:t>
            </a:r>
            <a:endParaRPr/>
          </a:p>
        </p:txBody>
      </p:sp>
      <p:sp>
        <p:nvSpPr>
          <p:cNvPr id="403" name="Google Shape;403;p45"/>
          <p:cNvSpPr txBox="1">
            <a:spLocks noGrp="1"/>
          </p:cNvSpPr>
          <p:nvPr>
            <p:ph type="subTitle" idx="4294967295"/>
          </p:nvPr>
        </p:nvSpPr>
        <p:spPr>
          <a:xfrm>
            <a:off x="533400" y="4078287"/>
            <a:ext cx="792480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examine some regular expressions and see if we could understand something about the languages they represent.</a:t>
            </a:r>
            <a:endParaRPr/>
          </a:p>
        </p:txBody>
      </p:sp>
      <p:sp>
        <p:nvSpPr>
          <p:cNvPr id="404" name="Google Shape;404;p4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12" name="Google Shape;412;p46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expression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en-US" sz="1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+ b)*(aa + bb)(a + b)* =(arbitrary)(double letter)(arbitrary)</a:t>
            </a:r>
            <a:endParaRPr/>
          </a:p>
          <a:p>
            <a:pPr marL="342900" marR="0" lvl="0" indent="-234950" algn="just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set of strings of a’s and b’s that at some point contain a double letter.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us ask, “What strings do not contain a double letter?” Some examples are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Λ; a; b; ab; ba; aba; bab; abab; baba; …</a:t>
            </a:r>
            <a:endParaRPr/>
          </a:p>
        </p:txBody>
      </p:sp>
      <p:sp>
        <p:nvSpPr>
          <p:cNvPr id="414" name="Google Shape;414;p4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contd.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expression (ab)* covers all of these except those that begin with b or end with a. Adding these choices gives us the expression: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(Λ + b)(ab)*(Λ + a)</a:t>
            </a:r>
            <a:endParaRPr/>
          </a:p>
          <a:p>
            <a:pPr marL="342900" marR="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the two expressions gives us the one that defines the set of all strings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+ b)*(aa + bb)(a + b)* + (Λ + b)(ab)*(Λ + a)</a:t>
            </a:r>
            <a:endParaRPr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 + b*)* = (a + b)*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since the internal * adds nothing to the language. However,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(aa + ab*)* ≠ (aa + ab)*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since the language on the left includes the word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abbabb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whereas the language on the right does not. (The language on the right cannot contain any word with a double b.)</a:t>
            </a:r>
            <a:endParaRPr/>
          </a:p>
        </p:txBody>
      </p:sp>
      <p:sp>
        <p:nvSpPr>
          <p:cNvPr id="434" name="Google Shape;434;p4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regular expression: (a*b*)*.</a:t>
            </a:r>
            <a:endParaRPr/>
          </a:p>
          <a:p>
            <a:pPr marL="342900" marR="0" lvl="0" indent="-203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language defined by this expression is all strings that can be made up of factors of the form a*b*.</a:t>
            </a:r>
            <a:endParaRPr/>
          </a:p>
          <a:p>
            <a:pPr marL="342900" marR="0" lvl="0" indent="-2032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both the single letter a and the single letter b are words of the form a*b*, this language contains all strings of a’s and b’s. That is,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(a*b*)* = (a + b)*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equation gives a big doubt on the possibility of finding a set of algebraic rules to reduce one regular expression to another equivalent one.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52" name="Google Shape;452;p50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Introducing EVEN-EVEN</a:t>
            </a:r>
            <a:endParaRPr/>
          </a:p>
        </p:txBody>
      </p:sp>
      <p:sp>
        <p:nvSpPr>
          <p:cNvPr id="453" name="Google Shape;453;p50"/>
          <p:cNvSpPr txBox="1">
            <a:spLocks noGrp="1"/>
          </p:cNvSpPr>
          <p:nvPr>
            <p:ph type="body" idx="4294967295"/>
          </p:nvPr>
        </p:nvSpPr>
        <p:spPr>
          <a:xfrm>
            <a:off x="3048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regular expression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 = [aa + bb + (ab + ba)(aa + bb)*(ab + ba)]*</a:t>
            </a:r>
            <a:endParaRPr/>
          </a:p>
          <a:p>
            <a:pPr marL="342900" marR="0" lvl="0" indent="-22225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expression represents all the words that are made up of </a:t>
            </a:r>
            <a:r>
              <a:rPr lang="en-US" sz="19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syllables 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three types: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type</a:t>
            </a:r>
            <a:r>
              <a:rPr lang="en-US" sz="19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aa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type</a:t>
            </a:r>
            <a:r>
              <a:rPr lang="en-US" sz="19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bb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type</a:t>
            </a:r>
            <a:r>
              <a:rPr lang="en-US" sz="19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(ab + ba)(aa + bb)*(ab + ba)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word of the language defined by E contains an </a:t>
            </a:r>
            <a:r>
              <a:rPr lang="en-US" sz="1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number of 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and an even number of 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22225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strings with an </a:t>
            </a:r>
            <a:r>
              <a:rPr lang="en-US" sz="1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number of 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and an even number of 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</a:t>
            </a:r>
            <a:r>
              <a:rPr lang="en-US" sz="1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belong to the language defined by E.</a:t>
            </a:r>
            <a:endParaRPr/>
          </a:p>
        </p:txBody>
      </p:sp>
      <p:sp>
        <p:nvSpPr>
          <p:cNvPr id="454" name="Google Shape;454;p5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62" name="Google Shape;462;p51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for EVEN-EVEN</a:t>
            </a:r>
            <a:endParaRPr/>
          </a:p>
        </p:txBody>
      </p:sp>
      <p:sp>
        <p:nvSpPr>
          <p:cNvPr id="463" name="Google Shape;463;p51"/>
          <p:cNvSpPr txBox="1">
            <a:spLocks noGrp="1"/>
          </p:cNvSpPr>
          <p:nvPr>
            <p:ph type="body" idx="4294967295"/>
          </p:nvPr>
        </p:nvSpPr>
        <p:spPr>
          <a:xfrm>
            <a:off x="3048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determine whether a long string of a’s and b’s has the property that the number of a’s is even and the number of b’s is even.</a:t>
            </a:r>
            <a:endParaRPr/>
          </a:p>
          <a:p>
            <a:pPr marL="342900" marR="0" lvl="0" indent="-2095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Algorithm 1: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Keep two binary flags, the a-flag and the b-flag. Every time an a is read, the a-flag is reversed (0 to 1, or 1 to 0); and every time a b is read, the b-flag is reversed. We start both flags at 0 and check to be sure they are both 0 at the end.</a:t>
            </a:r>
            <a:endParaRPr/>
          </a:p>
          <a:p>
            <a:pPr marL="342900" marR="0" lvl="0" indent="-2095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Algorithm 2: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Keep only one binary flag, called the type</a:t>
            </a:r>
            <a:r>
              <a:rPr lang="en-US" sz="21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-flag. We read letter in two at a time. If they are the same, then we do not touch the type</a:t>
            </a:r>
            <a:r>
              <a:rPr lang="en-US" sz="21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-flag, since we have a factor of type</a:t>
            </a:r>
            <a:r>
              <a:rPr lang="en-US" sz="21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type</a:t>
            </a:r>
            <a:r>
              <a:rPr lang="en-US" sz="21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If, however, the two letters do not match, we reverse the type</a:t>
            </a:r>
            <a:r>
              <a:rPr lang="en-US" sz="21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-flag. If the flag starts at 0 and if it is also 0 at the end, then the input string contains an even number of a’s and an even number of b’s.</a:t>
            </a:r>
            <a:endParaRPr/>
          </a:p>
        </p:txBody>
      </p:sp>
      <p:sp>
        <p:nvSpPr>
          <p:cNvPr id="464" name="Google Shape;464;p5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4294967295"/>
          </p:nvPr>
        </p:nvSpPr>
        <p:spPr>
          <a:xfrm>
            <a:off x="304800" y="12954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regular expression (sometimes abbreviated to "regex") is a way for a computer user or programmer to express how a computer program should look for a specified pattern in </a:t>
            </a:r>
            <a:r>
              <a:rPr lang="en-US"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text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then what the program is to do when each pattern match is found.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 regular expression could tell a program to search for all text lines that contain the word "Windows 95" and then to print out each line in which a match is found or substitute another text sequence (for example, just "Windows") where any match occurs.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known tool for specifying and handling the incidence of regular expressions is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grep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known tool for specifying and handling the incidence of regular expressions is grep, a utility found in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Unix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-based operating systems and also offered as a separate utility program for Windows and other operating systems. 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72" name="Google Shape;472;p52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EVEN-EVEN</a:t>
            </a:r>
            <a:endParaRPr/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4294967295"/>
          </p:nvPr>
        </p:nvSpPr>
        <p:spPr>
          <a:xfrm>
            <a:off x="533400" y="1447800"/>
            <a:ext cx="7315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input string is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aaabbbbaabbbbbbbababbbbaaa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by factoring in sub-strings of two letters each: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(aa)(ab)(bb)(ba)(ab)(bb)(bb)(bb)(ab)(ab)(bb)(ba)(aa)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0    1     1    0     1    1    1     1    0     1     1    0    0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Algorithm 2, the type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-flag is reversed 6 times and ends at 0.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give this language the name EVEN-EVEN. so, EVEN-EVEN ={Λ, aa, bb, aaaa, aabb, abab, abba, baab, baba, bbaa, bbbb, aaaaaa, aaaabb, aaabab, …}</a:t>
            </a:r>
            <a:endParaRPr/>
          </a:p>
        </p:txBody>
      </p:sp>
      <p:sp>
        <p:nvSpPr>
          <p:cNvPr id="474" name="Google Shape;474;p5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Ex-1</a:t>
            </a:r>
            <a:b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body" idx="4294967295"/>
          </p:nvPr>
        </p:nvSpPr>
        <p:spPr>
          <a:xfrm>
            <a:off x="3048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regular expression for the set A of binary strings which have no substring 001.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Solution. A string x in this set has no substring 00, except that it may have a suffix 0</a:t>
            </a:r>
            <a:r>
              <a:rPr lang="en-US" sz="2200" b="0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k &gt; 2.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strings with no substring 00 can be represented by the regular expression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 + 1)*(λ+0)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set A has a regular expression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 + 1)*(λ + 0 + 000*) = (01 + 1)*0* </a:t>
            </a:r>
            <a:endParaRPr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Ex-2</a:t>
            </a:r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regular expression for the set B of all binary strings with at most one pair of consecutive 0 's and at most one pair of consecutive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Solution. A string x in B may have one of the following forms: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 λ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	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	(4)  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(6) 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 b="0" i="1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	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		(5)  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 b="0" i="1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 b="0" i="1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(7)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</a:t>
            </a:r>
            <a:r>
              <a:rPr lang="en-US" sz="2200" b="0" i="1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 b="0" i="1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 b="0" i="1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are strings with no substring 00 or 11, and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with 0,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with 1, v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begins with 0, v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begins with 1, w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begins with 0 and ends with 1, and w</a:t>
            </a:r>
            <a:r>
              <a:rPr lang="en-US" sz="2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begins with 1 and ends with 0.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observe that these types of strings can be represented by simple regular expressions: </a:t>
            </a:r>
            <a:endParaRPr/>
          </a:p>
        </p:txBody>
      </p:sp>
      <p:sp>
        <p:nvSpPr>
          <p:cNvPr id="494" name="Google Shape;494;p5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Language-Defining Symbols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4294967295"/>
          </p:nvPr>
        </p:nvSpPr>
        <p:spPr>
          <a:xfrm>
            <a:off x="6858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now introduce the use of the Kleene star, applied not to a set, but directly to the letter x and written as a superscript: x*.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simple expression indicates some sequence of x’s (may be none at all):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x*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=Λ  or x or x</a:t>
            </a:r>
            <a:r>
              <a:rPr lang="en-US" sz="2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or x</a:t>
            </a:r>
            <a:r>
              <a:rPr lang="en-US" sz="2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= x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some n = 0, 1, 2, 3, …</a:t>
            </a:r>
            <a:endParaRPr/>
          </a:p>
          <a:p>
            <a:pPr marL="342900" marR="0" lvl="0" indent="-2032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intentionally written in boldface type to distinguish it from an alphabet character.</a:t>
            </a:r>
            <a:endParaRPr/>
          </a:p>
          <a:p>
            <a:pPr marL="342900" marR="0" lvl="0" indent="-2032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can think of the star as an unknown power. That is, </a:t>
            </a:r>
            <a:r>
              <a:rPr lang="en-US" sz="2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x*</a:t>
            </a: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stands for a string of x’s, but we do not specify how many, and it may be the null string .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R.E. Continued…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4294967295"/>
          </p:nvPr>
        </p:nvSpPr>
        <p:spPr>
          <a:xfrm>
            <a:off x="3048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 x* can be used to define languages by writing, say L</a:t>
            </a:r>
            <a:r>
              <a:rPr lang="en-US" sz="2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language (x*)</a:t>
            </a:r>
            <a:endParaRPr/>
          </a:p>
          <a:p>
            <a:pPr marL="342900" marR="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Since x* is any string of x’s, L</a:t>
            </a:r>
            <a:r>
              <a:rPr lang="en-US" sz="2200" b="0" i="0" u="none" strike="noStrike" cap="none" baseline="-25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is then the language of all possible strings of x’s of any length (including Λ).</a:t>
            </a:r>
            <a:endParaRPr/>
          </a:p>
          <a:p>
            <a:pPr marL="342900" marR="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should not confuse x* (which is a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language-defining symbol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with L</a:t>
            </a:r>
            <a:r>
              <a:rPr lang="en-US" sz="2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(which is the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given to a certain language).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R.E. 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 alphabet  = {a, b}, suppose we wish to define the language L that contains all words of the form: one </a:t>
            </a:r>
            <a:r>
              <a:rPr lang="en-US" sz="21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followed by some number of </a:t>
            </a:r>
            <a:r>
              <a:rPr lang="en-US" sz="2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(maybe no </a:t>
            </a:r>
            <a:r>
              <a:rPr lang="en-US" sz="2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at all); that is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 = {a, ab, abb, abbb, abbbb, …}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Using the language-defining symbol, we may write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7030A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6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 = language (ab*)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equation obviously means that L is the language in which the words are the concatenation of an initial a with some or no b’s.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US" sz="21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now on, for convenience, we will simply say </a:t>
            </a:r>
            <a:r>
              <a:rPr lang="en-US" sz="21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21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1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’s </a:t>
            </a:r>
            <a:r>
              <a:rPr lang="en-US" sz="21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mean </a:t>
            </a:r>
            <a:r>
              <a:rPr lang="en-US" sz="21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or no </a:t>
            </a:r>
            <a:r>
              <a:rPr lang="en-US" sz="21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1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lang="en-US" sz="21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When we want to mean </a:t>
            </a:r>
            <a:r>
              <a:rPr lang="en-US" sz="21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positive number of </a:t>
            </a:r>
            <a:r>
              <a:rPr lang="en-US" sz="21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1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lang="en-US" sz="21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we will explicitly say so.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R.E. 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apply the Kleene star to the whole string ab if we want: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(ab)* = Λ  or ab or abab or ababab…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Observe that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(ab)* ≠ a*b*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 language defined by the expression on the left contains the word </a:t>
            </a: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abab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whereas the language defined by the expression on the right does not.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Theory of Automata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 idx="4294967295"/>
          </p:nvPr>
        </p:nvSpPr>
        <p:spPr>
          <a:xfrm>
            <a:off x="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R.E. 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4294967295"/>
          </p:nvPr>
        </p:nvSpPr>
        <p:spPr>
          <a:xfrm>
            <a:off x="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want to define the language </a:t>
            </a: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L1 = {x, xx, xxx, …}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language-defining symbol, we can write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L1 = language(xx*)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which means that each word of L1 must start with an x followed by some (or no) x’s.</a:t>
            </a:r>
            <a:endParaRPr/>
          </a:p>
          <a:p>
            <a:pPr marL="342900" marR="0" lvl="0" indent="-2032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we can also define L1 using the notation </a:t>
            </a: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+ (as an exponent)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introduced in Chapter 2: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 = language(x</a:t>
            </a:r>
            <a:r>
              <a:rPr lang="en-US" sz="22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means that each word of L1 is a string of some positive number of x’s.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4494</Words>
  <Application>Microsoft Office PowerPoint</Application>
  <PresentationFormat>On-screen Show (4:3)</PresentationFormat>
  <Paragraphs>476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Theory of Automata Regular Expressions</vt:lpstr>
      <vt:lpstr>Contents</vt:lpstr>
      <vt:lpstr>Regular Expressions</vt:lpstr>
      <vt:lpstr>Regular Expression</vt:lpstr>
      <vt:lpstr>Language-Defining Symbols</vt:lpstr>
      <vt:lpstr>R.E. Continued…</vt:lpstr>
      <vt:lpstr>R.E. Continued…</vt:lpstr>
      <vt:lpstr>R.E. Continued…</vt:lpstr>
      <vt:lpstr>R.E. Continued…</vt:lpstr>
      <vt:lpstr>Alternation, Either/OR, Disjunction,  Plus Sign</vt:lpstr>
      <vt:lpstr>Example</vt:lpstr>
      <vt:lpstr>Example</vt:lpstr>
      <vt:lpstr>Example</vt:lpstr>
      <vt:lpstr>Formal Definition of Regular Expressions</vt:lpstr>
      <vt:lpstr>Example</vt:lpstr>
      <vt:lpstr>Example contd.</vt:lpstr>
      <vt:lpstr>Example</vt:lpstr>
      <vt:lpstr>Example</vt:lpstr>
      <vt:lpstr>Example</vt:lpstr>
      <vt:lpstr>Example</vt:lpstr>
      <vt:lpstr>PowerPoint Presentation</vt:lpstr>
      <vt:lpstr>Example</vt:lpstr>
      <vt:lpstr>Example</vt:lpstr>
      <vt:lpstr>Example contd.</vt:lpstr>
      <vt:lpstr>Product Set</vt:lpstr>
      <vt:lpstr>Example</vt:lpstr>
      <vt:lpstr>Example</vt:lpstr>
      <vt:lpstr>Languages Associated with Regular Expressions</vt:lpstr>
      <vt:lpstr>Definition</vt:lpstr>
      <vt:lpstr>Definition contd.</vt:lpstr>
      <vt:lpstr>Finite Languages Are Regular</vt:lpstr>
      <vt:lpstr>Theorem 5</vt:lpstr>
      <vt:lpstr>How Hard It Is To Understand A Regular Expression</vt:lpstr>
      <vt:lpstr>Example</vt:lpstr>
      <vt:lpstr>Example contd.</vt:lpstr>
      <vt:lpstr>Examples</vt:lpstr>
      <vt:lpstr>Example</vt:lpstr>
      <vt:lpstr>Introducing EVEN-EVEN</vt:lpstr>
      <vt:lpstr>Algorithms for EVEN-EVEN</vt:lpstr>
      <vt:lpstr>EVEN-EVEN</vt:lpstr>
      <vt:lpstr>Ex-1 </vt:lpstr>
      <vt:lpstr>Ex-2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Regular Expressions</dc:title>
  <cp:lastModifiedBy>Mehreen Alam</cp:lastModifiedBy>
  <cp:revision>2</cp:revision>
  <dcterms:modified xsi:type="dcterms:W3CDTF">2022-02-09T09:18:16Z</dcterms:modified>
</cp:coreProperties>
</file>