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424121-7145-43DB-BA2F-77714FE7F8F7}">
  <a:tblStyle styleId="{B9424121-7145-43DB-BA2F-77714FE7F8F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a:p>
        </p:txBody>
      </p:sp>
      <p:sp>
        <p:nvSpPr>
          <p:cNvPr id="168" name="Google Shape;1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a:p>
        </p:txBody>
      </p:sp>
      <p:sp>
        <p:nvSpPr>
          <p:cNvPr id="178" name="Google Shape;1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a:p>
        </p:txBody>
      </p:sp>
      <p:sp>
        <p:nvSpPr>
          <p:cNvPr id="188" name="Google Shape;18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a:p>
        </p:txBody>
      </p:sp>
      <p:sp>
        <p:nvSpPr>
          <p:cNvPr id="198" name="Google Shape;19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a:p>
        </p:txBody>
      </p:sp>
      <p:sp>
        <p:nvSpPr>
          <p:cNvPr id="208" name="Google Shape;20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a:p>
        </p:txBody>
      </p:sp>
      <p:sp>
        <p:nvSpPr>
          <p:cNvPr id="218" name="Google Shape;21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a:p>
        </p:txBody>
      </p:sp>
      <p:sp>
        <p:nvSpPr>
          <p:cNvPr id="229" name="Google Shape;22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a:p>
        </p:txBody>
      </p:sp>
      <p:sp>
        <p:nvSpPr>
          <p:cNvPr id="239" name="Google Shape;23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a:p>
        </p:txBody>
      </p:sp>
      <p:sp>
        <p:nvSpPr>
          <p:cNvPr id="249" name="Google Shape;24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a:p>
        </p:txBody>
      </p:sp>
      <p:sp>
        <p:nvSpPr>
          <p:cNvPr id="259" name="Google Shape;25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20</a:t>
            </a:fld>
            <a:endParaRPr/>
          </a:p>
        </p:txBody>
      </p:sp>
      <p:sp>
        <p:nvSpPr>
          <p:cNvPr id="269" name="Google Shape;26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21</a:t>
            </a:fld>
            <a:endParaRPr/>
          </a:p>
        </p:txBody>
      </p:sp>
      <p:sp>
        <p:nvSpPr>
          <p:cNvPr id="279" name="Google Shape;27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22</a:t>
            </a:fld>
            <a:endParaRPr/>
          </a:p>
        </p:txBody>
      </p:sp>
      <p:sp>
        <p:nvSpPr>
          <p:cNvPr id="290" name="Google Shape;2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23</a:t>
            </a:fld>
            <a:endParaRPr/>
          </a:p>
        </p:txBody>
      </p:sp>
      <p:sp>
        <p:nvSpPr>
          <p:cNvPr id="301" name="Google Shape;30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24</a:t>
            </a:fld>
            <a:endParaRPr/>
          </a:p>
        </p:txBody>
      </p:sp>
      <p:sp>
        <p:nvSpPr>
          <p:cNvPr id="312" name="Google Shape;31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25</a:t>
            </a:fld>
            <a:endParaRPr/>
          </a:p>
        </p:txBody>
      </p:sp>
      <p:sp>
        <p:nvSpPr>
          <p:cNvPr id="324" name="Google Shape;32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26</a:t>
            </a:fld>
            <a:endParaRPr/>
          </a:p>
        </p:txBody>
      </p:sp>
      <p:sp>
        <p:nvSpPr>
          <p:cNvPr id="335" name="Google Shape;33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27</a:t>
            </a:fld>
            <a:endParaRPr/>
          </a:p>
        </p:txBody>
      </p:sp>
      <p:sp>
        <p:nvSpPr>
          <p:cNvPr id="345" name="Google Shape;34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28</a:t>
            </a:fld>
            <a:endParaRPr/>
          </a:p>
        </p:txBody>
      </p:sp>
      <p:sp>
        <p:nvSpPr>
          <p:cNvPr id="355" name="Google Shape;35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29</a:t>
            </a:fld>
            <a:endParaRPr/>
          </a:p>
        </p:txBody>
      </p:sp>
      <p:sp>
        <p:nvSpPr>
          <p:cNvPr id="366" name="Google Shape;36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30</a:t>
            </a:fld>
            <a:endParaRPr/>
          </a:p>
        </p:txBody>
      </p:sp>
      <p:sp>
        <p:nvSpPr>
          <p:cNvPr id="376" name="Google Shape;37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31</a:t>
            </a:fld>
            <a:endParaRPr/>
          </a:p>
        </p:txBody>
      </p:sp>
      <p:sp>
        <p:nvSpPr>
          <p:cNvPr id="387" name="Google Shape;38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32</a:t>
            </a:fld>
            <a:endParaRPr/>
          </a:p>
        </p:txBody>
      </p:sp>
      <p:sp>
        <p:nvSpPr>
          <p:cNvPr id="398" name="Google Shape;39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9" name="Google Shape;399;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33</a:t>
            </a:fld>
            <a:endParaRPr/>
          </a:p>
        </p:txBody>
      </p:sp>
      <p:sp>
        <p:nvSpPr>
          <p:cNvPr id="409" name="Google Shape;40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0" name="Google Shape;41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34</a:t>
            </a:fld>
            <a:endParaRPr/>
          </a:p>
        </p:txBody>
      </p:sp>
      <p:sp>
        <p:nvSpPr>
          <p:cNvPr id="420" name="Google Shape;42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35</a:t>
            </a:fld>
            <a:endParaRPr/>
          </a:p>
        </p:txBody>
      </p:sp>
      <p:sp>
        <p:nvSpPr>
          <p:cNvPr id="431" name="Google Shape;43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2" name="Google Shape;43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36</a:t>
            </a:fld>
            <a:endParaRPr/>
          </a:p>
        </p:txBody>
      </p:sp>
      <p:sp>
        <p:nvSpPr>
          <p:cNvPr id="441" name="Google Shape;44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37</a:t>
            </a:fld>
            <a:endParaRPr/>
          </a:p>
        </p:txBody>
      </p:sp>
      <p:sp>
        <p:nvSpPr>
          <p:cNvPr id="452" name="Google Shape;45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38</a:t>
            </a:fld>
            <a:endParaRPr/>
          </a:p>
        </p:txBody>
      </p:sp>
      <p:sp>
        <p:nvSpPr>
          <p:cNvPr id="462" name="Google Shape;46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39</a:t>
            </a:fld>
            <a:endParaRPr/>
          </a:p>
        </p:txBody>
      </p:sp>
      <p:sp>
        <p:nvSpPr>
          <p:cNvPr id="471" name="Google Shape;47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40</a:t>
            </a:fld>
            <a:endParaRPr/>
          </a:p>
        </p:txBody>
      </p:sp>
      <p:sp>
        <p:nvSpPr>
          <p:cNvPr id="481" name="Google Shape;48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2" name="Google Shape;48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41</a:t>
            </a:fld>
            <a:endParaRPr/>
          </a:p>
        </p:txBody>
      </p:sp>
      <p:sp>
        <p:nvSpPr>
          <p:cNvPr id="492" name="Google Shape;49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3" name="Google Shape;49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42</a:t>
            </a:fld>
            <a:endParaRPr/>
          </a:p>
        </p:txBody>
      </p:sp>
      <p:sp>
        <p:nvSpPr>
          <p:cNvPr id="502" name="Google Shape;50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3" name="Google Shape;50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43</a:t>
            </a:fld>
            <a:endParaRPr/>
          </a:p>
        </p:txBody>
      </p:sp>
      <p:sp>
        <p:nvSpPr>
          <p:cNvPr id="512" name="Google Shape;51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44</a:t>
            </a:fld>
            <a:endParaRPr/>
          </a:p>
        </p:txBody>
      </p:sp>
      <p:sp>
        <p:nvSpPr>
          <p:cNvPr id="522" name="Google Shape;52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3" name="Google Shape;52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a:p>
        </p:txBody>
      </p:sp>
      <p:sp>
        <p:nvSpPr>
          <p:cNvPr id="158" name="Google Shape;15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6"/>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3" name="Google Shape;53;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4" name="Google Shape;5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Theory of Automata</a:t>
            </a:r>
            <a:br>
              <a:rPr lang="en-US" sz="4400" b="0" i="0" u="none">
                <a:solidFill>
                  <a:schemeClr val="dk1"/>
                </a:solidFill>
                <a:latin typeface="Calibri"/>
                <a:ea typeface="Calibri"/>
                <a:cs typeface="Calibri"/>
                <a:sym typeface="Calibri"/>
              </a:rPr>
            </a:br>
            <a:r>
              <a:rPr lang="en-US" sz="4400" b="0" i="0" u="none">
                <a:solidFill>
                  <a:schemeClr val="dk1"/>
                </a:solidFill>
                <a:latin typeface="Calibri"/>
                <a:ea typeface="Calibri"/>
                <a:cs typeface="Calibri"/>
                <a:sym typeface="Calibri"/>
              </a:rPr>
              <a:t>Finite Automata</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500"/>
              </a:spcBef>
              <a:spcAft>
                <a:spcPts val="0"/>
              </a:spcAft>
              <a:buClr>
                <a:srgbClr val="898989"/>
              </a:buClr>
              <a:buSzPts val="2500"/>
              <a:buNone/>
            </a:pPr>
            <a:r>
              <a:rPr lang="en-US" sz="2400" b="0" i="0" u="none">
                <a:solidFill>
                  <a:srgbClr val="898989"/>
                </a:solidFill>
                <a:latin typeface="Calibri"/>
                <a:ea typeface="Calibri"/>
                <a:cs typeface="Calibri"/>
                <a:sym typeface="Calibri"/>
              </a:rPr>
              <a:t>Week </a:t>
            </a:r>
            <a:r>
              <a:rPr lang="en-US" sz="2400" b="0" i="0" u="none" dirty="0">
                <a:solidFill>
                  <a:srgbClr val="898989"/>
                </a:solidFill>
                <a:latin typeface="Calibri"/>
                <a:ea typeface="Calibri"/>
                <a:cs typeface="Calibri"/>
                <a:sym typeface="Calibri"/>
              </a:rPr>
              <a:t>3</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73" name="Google Shape;173;p22"/>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174" name="Google Shape;174;p22"/>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Consider the following FA:</a:t>
            </a:r>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 input alphabet has only the two letters a and b. (We usually use this alphabet throughout the chapter.)</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There are only three states, </a:t>
            </a:r>
            <a:r>
              <a:rPr lang="en-US" sz="2200" b="0" i="1" u="none">
                <a:solidFill>
                  <a:schemeClr val="dk1"/>
                </a:solidFill>
                <a:latin typeface="Calibri"/>
                <a:ea typeface="Calibri"/>
                <a:cs typeface="Calibri"/>
                <a:sym typeface="Calibri"/>
              </a:rPr>
              <a:t>x</a:t>
            </a:r>
            <a:r>
              <a:rPr lang="en-US" sz="2200" b="0" i="0" u="none">
                <a:solidFill>
                  <a:schemeClr val="dk1"/>
                </a:solidFill>
                <a:latin typeface="Calibri"/>
                <a:ea typeface="Calibri"/>
                <a:cs typeface="Calibri"/>
                <a:sym typeface="Calibri"/>
              </a:rPr>
              <a:t>, </a:t>
            </a:r>
            <a:r>
              <a:rPr lang="en-US" sz="2200" b="0" i="1" u="none">
                <a:solidFill>
                  <a:schemeClr val="dk1"/>
                </a:solidFill>
                <a:latin typeface="Calibri"/>
                <a:ea typeface="Calibri"/>
                <a:cs typeface="Calibri"/>
                <a:sym typeface="Calibri"/>
              </a:rPr>
              <a:t>y</a:t>
            </a:r>
            <a:r>
              <a:rPr lang="en-US" sz="2200" b="0" i="0" u="none">
                <a:solidFill>
                  <a:schemeClr val="dk1"/>
                </a:solidFill>
                <a:latin typeface="Calibri"/>
                <a:ea typeface="Calibri"/>
                <a:cs typeface="Calibri"/>
                <a:sym typeface="Calibri"/>
              </a:rPr>
              <a:t> and </a:t>
            </a:r>
            <a:r>
              <a:rPr lang="en-US" sz="2200" b="0" i="1" u="none">
                <a:solidFill>
                  <a:schemeClr val="dk1"/>
                </a:solidFill>
                <a:latin typeface="Calibri"/>
                <a:ea typeface="Calibri"/>
                <a:cs typeface="Calibri"/>
                <a:sym typeface="Calibri"/>
              </a:rPr>
              <a:t>z</a:t>
            </a:r>
            <a:r>
              <a:rPr lang="en-US" sz="2200" b="0" i="0" u="none">
                <a:solidFill>
                  <a:schemeClr val="dk1"/>
                </a:solidFill>
                <a:latin typeface="Calibri"/>
                <a:ea typeface="Calibri"/>
                <a:cs typeface="Calibri"/>
                <a:sym typeface="Calibri"/>
              </a:rPr>
              <a:t>, where </a:t>
            </a:r>
            <a:r>
              <a:rPr lang="en-US" sz="2200" b="0" i="1" u="none">
                <a:solidFill>
                  <a:schemeClr val="dk1"/>
                </a:solidFill>
                <a:latin typeface="Calibri"/>
                <a:ea typeface="Calibri"/>
                <a:cs typeface="Calibri"/>
                <a:sym typeface="Calibri"/>
              </a:rPr>
              <a:t>x</a:t>
            </a:r>
            <a:r>
              <a:rPr lang="en-US" sz="2200" b="0" i="0" u="none">
                <a:solidFill>
                  <a:schemeClr val="dk1"/>
                </a:solidFill>
                <a:latin typeface="Calibri"/>
                <a:ea typeface="Calibri"/>
                <a:cs typeface="Calibri"/>
                <a:sym typeface="Calibri"/>
              </a:rPr>
              <a:t> is the start state and </a:t>
            </a:r>
            <a:r>
              <a:rPr lang="en-US" sz="2200" b="0" i="1" u="none">
                <a:solidFill>
                  <a:schemeClr val="dk1"/>
                </a:solidFill>
                <a:latin typeface="Calibri"/>
                <a:ea typeface="Calibri"/>
                <a:cs typeface="Calibri"/>
                <a:sym typeface="Calibri"/>
              </a:rPr>
              <a:t>z</a:t>
            </a:r>
            <a:r>
              <a:rPr lang="en-US" sz="2200" b="0" i="0" u="none">
                <a:solidFill>
                  <a:schemeClr val="dk1"/>
                </a:solidFill>
                <a:latin typeface="Calibri"/>
                <a:ea typeface="Calibri"/>
                <a:cs typeface="Calibri"/>
                <a:sym typeface="Calibri"/>
              </a:rPr>
              <a:t> is the final state.</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 transition list for this FA is as follows:</a:t>
            </a:r>
            <a:endParaRPr/>
          </a:p>
          <a:p>
            <a:pPr marL="742950" marR="0" lvl="1" indent="-285750" algn="just"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Rule 1: From state </a:t>
            </a:r>
            <a:r>
              <a:rPr lang="en-US" sz="2000" b="0" i="1" u="none" strike="noStrike" cap="none">
                <a:solidFill>
                  <a:schemeClr val="dk1"/>
                </a:solidFill>
                <a:latin typeface="Calibri"/>
                <a:ea typeface="Calibri"/>
                <a:cs typeface="Calibri"/>
                <a:sym typeface="Calibri"/>
              </a:rPr>
              <a:t>x</a:t>
            </a:r>
            <a:r>
              <a:rPr lang="en-US" sz="2000" b="0" i="0" u="none" strike="noStrike" cap="none">
                <a:solidFill>
                  <a:schemeClr val="dk1"/>
                </a:solidFill>
                <a:latin typeface="Calibri"/>
                <a:ea typeface="Calibri"/>
                <a:cs typeface="Calibri"/>
                <a:sym typeface="Calibri"/>
              </a:rPr>
              <a:t> and input </a:t>
            </a:r>
            <a:r>
              <a:rPr lang="en-US" sz="2000" b="0" i="1" u="none" strike="noStrike" cap="none">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go to state y.</a:t>
            </a:r>
            <a:endParaRPr/>
          </a:p>
          <a:p>
            <a:pPr marL="742950" marR="0" lvl="1" indent="-285750" algn="just"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Rule 2: From state </a:t>
            </a:r>
            <a:r>
              <a:rPr lang="en-US" sz="2000" b="0" i="1" u="none" strike="noStrike" cap="none">
                <a:solidFill>
                  <a:schemeClr val="dk1"/>
                </a:solidFill>
                <a:latin typeface="Calibri"/>
                <a:ea typeface="Calibri"/>
                <a:cs typeface="Calibri"/>
                <a:sym typeface="Calibri"/>
              </a:rPr>
              <a:t>x</a:t>
            </a:r>
            <a:r>
              <a:rPr lang="en-US" sz="2000" b="0" i="0" u="none" strike="noStrike" cap="none">
                <a:solidFill>
                  <a:schemeClr val="dk1"/>
                </a:solidFill>
                <a:latin typeface="Calibri"/>
                <a:ea typeface="Calibri"/>
                <a:cs typeface="Calibri"/>
                <a:sym typeface="Calibri"/>
              </a:rPr>
              <a:t> and input </a:t>
            </a:r>
            <a:r>
              <a:rPr lang="en-US" sz="2000" b="0" i="1" u="none" strike="noStrike" cap="none">
                <a:solidFill>
                  <a:schemeClr val="dk1"/>
                </a:solidFill>
                <a:latin typeface="Calibri"/>
                <a:ea typeface="Calibri"/>
                <a:cs typeface="Calibri"/>
                <a:sym typeface="Calibri"/>
              </a:rPr>
              <a:t>b</a:t>
            </a:r>
            <a:r>
              <a:rPr lang="en-US" sz="2000" b="0" i="0" u="none" strike="noStrike" cap="none">
                <a:solidFill>
                  <a:schemeClr val="dk1"/>
                </a:solidFill>
                <a:latin typeface="Calibri"/>
                <a:ea typeface="Calibri"/>
                <a:cs typeface="Calibri"/>
                <a:sym typeface="Calibri"/>
              </a:rPr>
              <a:t>, go to state </a:t>
            </a:r>
            <a:r>
              <a:rPr lang="en-US" sz="2000" b="0" i="1" u="none" strike="noStrike" cap="none">
                <a:solidFill>
                  <a:schemeClr val="dk1"/>
                </a:solidFill>
                <a:latin typeface="Calibri"/>
                <a:ea typeface="Calibri"/>
                <a:cs typeface="Calibri"/>
                <a:sym typeface="Calibri"/>
              </a:rPr>
              <a:t>z</a:t>
            </a:r>
            <a:r>
              <a:rPr lang="en-US" sz="2000" b="0" i="0" u="none" strike="noStrike" cap="none">
                <a:solidFill>
                  <a:schemeClr val="dk1"/>
                </a:solidFill>
                <a:latin typeface="Calibri"/>
                <a:ea typeface="Calibri"/>
                <a:cs typeface="Calibri"/>
                <a:sym typeface="Calibri"/>
              </a:rPr>
              <a:t>.</a:t>
            </a:r>
            <a:endParaRPr/>
          </a:p>
          <a:p>
            <a:pPr marL="742950" marR="0" lvl="1" indent="-285750" algn="just"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Rule 3: From state </a:t>
            </a:r>
            <a:r>
              <a:rPr lang="en-US" sz="2000" b="0" i="1" u="none" strike="noStrike" cap="none">
                <a:solidFill>
                  <a:schemeClr val="dk1"/>
                </a:solidFill>
                <a:latin typeface="Calibri"/>
                <a:ea typeface="Calibri"/>
                <a:cs typeface="Calibri"/>
                <a:sym typeface="Calibri"/>
              </a:rPr>
              <a:t>y</a:t>
            </a:r>
            <a:r>
              <a:rPr lang="en-US" sz="2000" b="0" i="0" u="none" strike="noStrike" cap="none">
                <a:solidFill>
                  <a:schemeClr val="dk1"/>
                </a:solidFill>
                <a:latin typeface="Calibri"/>
                <a:ea typeface="Calibri"/>
                <a:cs typeface="Calibri"/>
                <a:sym typeface="Calibri"/>
              </a:rPr>
              <a:t> and input </a:t>
            </a:r>
            <a:r>
              <a:rPr lang="en-US" sz="2000" b="0" i="1" u="none" strike="noStrike" cap="none">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go to state </a:t>
            </a:r>
            <a:r>
              <a:rPr lang="en-US" sz="2000" b="0" i="1" u="none" strike="noStrike" cap="none">
                <a:solidFill>
                  <a:schemeClr val="dk1"/>
                </a:solidFill>
                <a:latin typeface="Calibri"/>
                <a:ea typeface="Calibri"/>
                <a:cs typeface="Calibri"/>
                <a:sym typeface="Calibri"/>
              </a:rPr>
              <a:t>x</a:t>
            </a:r>
            <a:r>
              <a:rPr lang="en-US" sz="2000" b="0" i="0" u="none" strike="noStrike" cap="none">
                <a:solidFill>
                  <a:schemeClr val="dk1"/>
                </a:solidFill>
                <a:latin typeface="Calibri"/>
                <a:ea typeface="Calibri"/>
                <a:cs typeface="Calibri"/>
                <a:sym typeface="Calibri"/>
              </a:rPr>
              <a:t>.</a:t>
            </a:r>
            <a:endParaRPr/>
          </a:p>
          <a:p>
            <a:pPr marL="742950" marR="0" lvl="1" indent="-285750" algn="just"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Rule 4: From state </a:t>
            </a:r>
            <a:r>
              <a:rPr lang="en-US" sz="2000" b="0" i="1" u="none" strike="noStrike" cap="none">
                <a:solidFill>
                  <a:schemeClr val="dk1"/>
                </a:solidFill>
                <a:latin typeface="Calibri"/>
                <a:ea typeface="Calibri"/>
                <a:cs typeface="Calibri"/>
                <a:sym typeface="Calibri"/>
              </a:rPr>
              <a:t>y</a:t>
            </a:r>
            <a:r>
              <a:rPr lang="en-US" sz="2000" b="0" i="0" u="none" strike="noStrike" cap="none">
                <a:solidFill>
                  <a:schemeClr val="dk1"/>
                </a:solidFill>
                <a:latin typeface="Calibri"/>
                <a:ea typeface="Calibri"/>
                <a:cs typeface="Calibri"/>
                <a:sym typeface="Calibri"/>
              </a:rPr>
              <a:t> and input </a:t>
            </a:r>
            <a:r>
              <a:rPr lang="en-US" sz="2000" b="0" i="1" u="none" strike="noStrike" cap="none">
                <a:solidFill>
                  <a:schemeClr val="dk1"/>
                </a:solidFill>
                <a:latin typeface="Calibri"/>
                <a:ea typeface="Calibri"/>
                <a:cs typeface="Calibri"/>
                <a:sym typeface="Calibri"/>
              </a:rPr>
              <a:t>b</a:t>
            </a:r>
            <a:r>
              <a:rPr lang="en-US" sz="2000" b="0" i="0" u="none" strike="noStrike" cap="none">
                <a:solidFill>
                  <a:schemeClr val="dk1"/>
                </a:solidFill>
                <a:latin typeface="Calibri"/>
                <a:ea typeface="Calibri"/>
                <a:cs typeface="Calibri"/>
                <a:sym typeface="Calibri"/>
              </a:rPr>
              <a:t>, go to state </a:t>
            </a:r>
            <a:r>
              <a:rPr lang="en-US" sz="2000" b="0" i="1" u="none" strike="noStrike" cap="none">
                <a:solidFill>
                  <a:schemeClr val="dk1"/>
                </a:solidFill>
                <a:latin typeface="Calibri"/>
                <a:ea typeface="Calibri"/>
                <a:cs typeface="Calibri"/>
                <a:sym typeface="Calibri"/>
              </a:rPr>
              <a:t>z</a:t>
            </a:r>
            <a:r>
              <a:rPr lang="en-US" sz="2000" b="0" i="0" u="none" strike="noStrike" cap="none">
                <a:solidFill>
                  <a:schemeClr val="dk1"/>
                </a:solidFill>
                <a:latin typeface="Calibri"/>
                <a:ea typeface="Calibri"/>
                <a:cs typeface="Calibri"/>
                <a:sym typeface="Calibri"/>
              </a:rPr>
              <a:t>.</a:t>
            </a:r>
            <a:endParaRPr/>
          </a:p>
          <a:p>
            <a:pPr marL="742950" marR="0" lvl="1" indent="-285750" algn="just"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Rule 5: From state </a:t>
            </a:r>
            <a:r>
              <a:rPr lang="en-US" sz="2000" b="0" i="1" u="none" strike="noStrike" cap="none">
                <a:solidFill>
                  <a:schemeClr val="dk1"/>
                </a:solidFill>
                <a:latin typeface="Calibri"/>
                <a:ea typeface="Calibri"/>
                <a:cs typeface="Calibri"/>
                <a:sym typeface="Calibri"/>
              </a:rPr>
              <a:t>z</a:t>
            </a:r>
            <a:r>
              <a:rPr lang="en-US" sz="2000" b="0" i="0" u="none" strike="noStrike" cap="none">
                <a:solidFill>
                  <a:schemeClr val="dk1"/>
                </a:solidFill>
                <a:latin typeface="Calibri"/>
                <a:ea typeface="Calibri"/>
                <a:cs typeface="Calibri"/>
                <a:sym typeface="Calibri"/>
              </a:rPr>
              <a:t> and any input, stay at state </a:t>
            </a:r>
            <a:r>
              <a:rPr lang="en-US" sz="2000" b="0" i="1" u="none" strike="noStrike" cap="none">
                <a:solidFill>
                  <a:schemeClr val="dk1"/>
                </a:solidFill>
                <a:latin typeface="Calibri"/>
                <a:ea typeface="Calibri"/>
                <a:cs typeface="Calibri"/>
                <a:sym typeface="Calibri"/>
              </a:rPr>
              <a:t>z</a:t>
            </a:r>
            <a:r>
              <a:rPr lang="en-US" sz="2000" b="0" i="0" u="none" strike="noStrike" cap="none">
                <a:solidFill>
                  <a:schemeClr val="dk1"/>
                </a:solidFill>
                <a:latin typeface="Calibri"/>
                <a:ea typeface="Calibri"/>
                <a:cs typeface="Calibri"/>
                <a:sym typeface="Calibri"/>
              </a:rPr>
              <a:t>.</a:t>
            </a:r>
            <a:endParaRPr/>
          </a:p>
        </p:txBody>
      </p:sp>
      <p:sp>
        <p:nvSpPr>
          <p:cNvPr id="175" name="Google Shape;175;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83" name="Google Shape;183;p23"/>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Contd.</a:t>
            </a:r>
            <a:endParaRPr/>
          </a:p>
        </p:txBody>
      </p:sp>
      <p:sp>
        <p:nvSpPr>
          <p:cNvPr id="184" name="Google Shape;184;p23"/>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Let us examine what happens when the input string ‘</a:t>
            </a:r>
            <a:r>
              <a:rPr lang="en-US" sz="2200" b="0" i="1" u="none">
                <a:solidFill>
                  <a:srgbClr val="0070C0"/>
                </a:solidFill>
                <a:latin typeface="Calibri"/>
                <a:ea typeface="Calibri"/>
                <a:cs typeface="Calibri"/>
                <a:sym typeface="Calibri"/>
              </a:rPr>
              <a:t>aaa</a:t>
            </a:r>
            <a:r>
              <a:rPr lang="en-US" sz="2200" b="0" i="1" u="none">
                <a:solidFill>
                  <a:schemeClr val="dk1"/>
                </a:solidFill>
                <a:latin typeface="Calibri"/>
                <a:ea typeface="Calibri"/>
                <a:cs typeface="Calibri"/>
                <a:sym typeface="Calibri"/>
              </a:rPr>
              <a:t>’</a:t>
            </a:r>
            <a:r>
              <a:rPr lang="en-US" sz="2200" b="0" i="0" u="none">
                <a:solidFill>
                  <a:schemeClr val="dk1"/>
                </a:solidFill>
                <a:latin typeface="Calibri"/>
                <a:ea typeface="Calibri"/>
                <a:cs typeface="Calibri"/>
                <a:sym typeface="Calibri"/>
              </a:rPr>
              <a:t> is presented to this FA.</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First input a: state </a:t>
            </a:r>
            <a:r>
              <a:rPr lang="en-US" sz="2200" b="0" i="1" u="none">
                <a:solidFill>
                  <a:schemeClr val="dk1"/>
                </a:solidFill>
                <a:latin typeface="Calibri"/>
                <a:ea typeface="Calibri"/>
                <a:cs typeface="Calibri"/>
                <a:sym typeface="Calibri"/>
              </a:rPr>
              <a:t>x → y</a:t>
            </a:r>
            <a:r>
              <a:rPr lang="en-US" sz="2200" b="0" i="0" u="none">
                <a:solidFill>
                  <a:schemeClr val="dk1"/>
                </a:solidFill>
                <a:latin typeface="Calibri"/>
                <a:ea typeface="Calibri"/>
                <a:cs typeface="Calibri"/>
                <a:sym typeface="Calibri"/>
              </a:rPr>
              <a:t> by Rule 1.</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Second input </a:t>
            </a:r>
            <a:r>
              <a:rPr lang="en-US" sz="2200" b="0" i="1" u="none">
                <a:solidFill>
                  <a:schemeClr val="dk1"/>
                </a:solidFill>
                <a:latin typeface="Calibri"/>
                <a:ea typeface="Calibri"/>
                <a:cs typeface="Calibri"/>
                <a:sym typeface="Calibri"/>
              </a:rPr>
              <a:t>a</a:t>
            </a:r>
            <a:r>
              <a:rPr lang="en-US" sz="2200" b="0" i="0" u="none">
                <a:solidFill>
                  <a:schemeClr val="dk1"/>
                </a:solidFill>
                <a:latin typeface="Calibri"/>
                <a:ea typeface="Calibri"/>
                <a:cs typeface="Calibri"/>
                <a:sym typeface="Calibri"/>
              </a:rPr>
              <a:t>: state </a:t>
            </a:r>
            <a:r>
              <a:rPr lang="en-US" sz="2200" b="0" i="1" u="none">
                <a:solidFill>
                  <a:schemeClr val="dk1"/>
                </a:solidFill>
                <a:latin typeface="Calibri"/>
                <a:ea typeface="Calibri"/>
                <a:cs typeface="Calibri"/>
                <a:sym typeface="Calibri"/>
              </a:rPr>
              <a:t>y → x</a:t>
            </a:r>
            <a:r>
              <a:rPr lang="en-US" sz="2200" b="0" i="0" u="none">
                <a:solidFill>
                  <a:schemeClr val="dk1"/>
                </a:solidFill>
                <a:latin typeface="Calibri"/>
                <a:ea typeface="Calibri"/>
                <a:cs typeface="Calibri"/>
                <a:sym typeface="Calibri"/>
              </a:rPr>
              <a:t> by Rule 3.</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Third input </a:t>
            </a:r>
            <a:r>
              <a:rPr lang="en-US" sz="2200" b="0" i="1" u="none">
                <a:solidFill>
                  <a:schemeClr val="dk1"/>
                </a:solidFill>
                <a:latin typeface="Calibri"/>
                <a:ea typeface="Calibri"/>
                <a:cs typeface="Calibri"/>
                <a:sym typeface="Calibri"/>
              </a:rPr>
              <a:t>a</a:t>
            </a:r>
            <a:r>
              <a:rPr lang="en-US" sz="2200" b="0" i="0" u="none">
                <a:solidFill>
                  <a:schemeClr val="dk1"/>
                </a:solidFill>
                <a:latin typeface="Calibri"/>
                <a:ea typeface="Calibri"/>
                <a:cs typeface="Calibri"/>
                <a:sym typeface="Calibri"/>
              </a:rPr>
              <a:t>: state </a:t>
            </a:r>
            <a:r>
              <a:rPr lang="en-US" sz="2200" b="0" i="1" u="none">
                <a:solidFill>
                  <a:schemeClr val="dk1"/>
                </a:solidFill>
                <a:latin typeface="Calibri"/>
                <a:ea typeface="Calibri"/>
                <a:cs typeface="Calibri"/>
                <a:sym typeface="Calibri"/>
              </a:rPr>
              <a:t>x → y</a:t>
            </a:r>
            <a:r>
              <a:rPr lang="en-US" sz="2200" b="0" i="0" u="none">
                <a:solidFill>
                  <a:schemeClr val="dk1"/>
                </a:solidFill>
                <a:latin typeface="Calibri"/>
                <a:ea typeface="Calibri"/>
                <a:cs typeface="Calibri"/>
                <a:sym typeface="Calibri"/>
              </a:rPr>
              <a:t> by Rule 1.</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We did not finish up in the final state z, and therefore have an unsuccessful termination.</a:t>
            </a:r>
            <a:endParaRPr/>
          </a:p>
        </p:txBody>
      </p:sp>
      <p:sp>
        <p:nvSpPr>
          <p:cNvPr id="185" name="Google Shape;185;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93" name="Google Shape;193;p24"/>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contd.</a:t>
            </a:r>
            <a:endParaRPr/>
          </a:p>
        </p:txBody>
      </p:sp>
      <p:sp>
        <p:nvSpPr>
          <p:cNvPr id="194" name="Google Shape;194;p24"/>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set of all strings that lead to a final state is called the language defined by the finite automaton.</a:t>
            </a:r>
            <a:endParaRPr/>
          </a:p>
          <a:p>
            <a:pPr marL="342900" marR="0" lvl="0" indent="-215900" algn="just" rtl="0">
              <a:lnSpc>
                <a:spcPct val="8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8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Thus, the string </a:t>
            </a:r>
            <a:r>
              <a:rPr lang="en-US" sz="2000" b="0" i="1" u="none">
                <a:solidFill>
                  <a:schemeClr val="dk1"/>
                </a:solidFill>
                <a:latin typeface="Calibri"/>
                <a:ea typeface="Calibri"/>
                <a:cs typeface="Calibri"/>
                <a:sym typeface="Calibri"/>
              </a:rPr>
              <a:t>aaa</a:t>
            </a:r>
            <a:r>
              <a:rPr lang="en-US" sz="2000" b="0" i="0" u="none">
                <a:solidFill>
                  <a:schemeClr val="dk1"/>
                </a:solidFill>
                <a:latin typeface="Calibri"/>
                <a:ea typeface="Calibri"/>
                <a:cs typeface="Calibri"/>
                <a:sym typeface="Calibri"/>
              </a:rPr>
              <a:t> is not in the language defined by this FA.</a:t>
            </a:r>
            <a:endParaRPr/>
          </a:p>
          <a:p>
            <a:pPr marL="342900" marR="0" lvl="0" indent="-215900" algn="just" rtl="0">
              <a:lnSpc>
                <a:spcPct val="8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8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We may also say that the string aaa is not accepted by this FA, or the string </a:t>
            </a:r>
            <a:r>
              <a:rPr lang="en-US" sz="2000" b="0" i="1" u="none">
                <a:solidFill>
                  <a:schemeClr val="dk1"/>
                </a:solidFill>
                <a:latin typeface="Calibri"/>
                <a:ea typeface="Calibri"/>
                <a:cs typeface="Calibri"/>
                <a:sym typeface="Calibri"/>
              </a:rPr>
              <a:t>aaa</a:t>
            </a:r>
            <a:r>
              <a:rPr lang="en-US" sz="2000" b="0" i="0" u="none">
                <a:solidFill>
                  <a:schemeClr val="dk1"/>
                </a:solidFill>
                <a:latin typeface="Calibri"/>
                <a:ea typeface="Calibri"/>
                <a:cs typeface="Calibri"/>
                <a:sym typeface="Calibri"/>
              </a:rPr>
              <a:t> is rejected by this FA.</a:t>
            </a:r>
            <a:endParaRPr/>
          </a:p>
          <a:p>
            <a:pPr marL="342900" marR="0" lvl="0" indent="-215900" algn="just" rtl="0">
              <a:lnSpc>
                <a:spcPct val="8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8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set of all strings accepted is also called the language associated with the FA.</a:t>
            </a:r>
            <a:endParaRPr/>
          </a:p>
          <a:p>
            <a:pPr marL="342900" marR="0" lvl="0" indent="-215900" algn="just" rtl="0">
              <a:lnSpc>
                <a:spcPct val="8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342900" algn="just" rtl="0">
              <a:lnSpc>
                <a:spcPct val="8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We also say, “This FA accepts the language L”, or “L is the language accepted by this FA”, or “L is the language of the FA”, by which we mean that all the words in L are accepted, and all the inputs accepted are words in L</a:t>
            </a:r>
            <a:endParaRPr/>
          </a:p>
        </p:txBody>
      </p:sp>
      <p:sp>
        <p:nvSpPr>
          <p:cNvPr id="195" name="Google Shape;195;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03" name="Google Shape;203;p25"/>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contd.</a:t>
            </a:r>
            <a:endParaRPr/>
          </a:p>
        </p:txBody>
      </p:sp>
      <p:sp>
        <p:nvSpPr>
          <p:cNvPr id="204" name="Google Shape;204;p25"/>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It is not difficult to find the language accepted by this FA.</a:t>
            </a:r>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If an input string is made up of only letter a’s then the action of the FA will be to jump back and forth between state x and state y.</a:t>
            </a:r>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To get to state z, it is necessary for the string to have the letter b in it. As soon as a b is encountered, the FA jumps to state z. Once in state z, it is impossible to leave. When the input string runs out, the FA will be in the final state z.</a:t>
            </a:r>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This FA will accept all strings that have the letter b in them. Hence, the language accepted by this FA is defined by the regular expression</a:t>
            </a:r>
            <a:endParaRPr/>
          </a:p>
          <a:p>
            <a:pPr marL="342900" marR="0" lvl="0" indent="-342900" algn="just" rtl="0">
              <a:lnSpc>
                <a:spcPct val="90000"/>
              </a:lnSpc>
              <a:spcBef>
                <a:spcPts val="420"/>
              </a:spcBef>
              <a:spcAft>
                <a:spcPts val="0"/>
              </a:spcAft>
              <a:buClr>
                <a:schemeClr val="dk1"/>
              </a:buClr>
              <a:buSzPts val="2100"/>
              <a:buFont typeface="Arial"/>
              <a:buNone/>
            </a:pPr>
            <a:r>
              <a:rPr lang="en-US" sz="2100" b="0" i="0" u="none">
                <a:solidFill>
                  <a:schemeClr val="dk1"/>
                </a:solidFill>
                <a:latin typeface="Calibri"/>
                <a:ea typeface="Calibri"/>
                <a:cs typeface="Calibri"/>
                <a:sym typeface="Calibri"/>
              </a:rPr>
              <a:t>			(a + b)*b(a + b)*</a:t>
            </a:r>
            <a:endParaRPr/>
          </a:p>
        </p:txBody>
      </p:sp>
      <p:sp>
        <p:nvSpPr>
          <p:cNvPr id="205" name="Google Shape;205;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13" name="Google Shape;213;p26"/>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Abstract/Formal definition of FA</a:t>
            </a:r>
            <a:endParaRPr/>
          </a:p>
        </p:txBody>
      </p:sp>
      <p:sp>
        <p:nvSpPr>
          <p:cNvPr id="214" name="Google Shape;214;p26"/>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533400" marR="0" lvl="0" indent="-533400" algn="l" rtl="0">
              <a:lnSpc>
                <a:spcPct val="90000"/>
              </a:lnSpc>
              <a:spcBef>
                <a:spcPts val="0"/>
              </a:spcBef>
              <a:spcAft>
                <a:spcPts val="0"/>
              </a:spcAft>
              <a:buClr>
                <a:schemeClr val="dk1"/>
              </a:buClr>
              <a:buSzPts val="2600"/>
              <a:buFont typeface="Arial"/>
              <a:buAutoNum type="arabicPeriod"/>
            </a:pPr>
            <a:r>
              <a:rPr lang="en-US" sz="2600" b="0" i="0" u="none">
                <a:solidFill>
                  <a:schemeClr val="dk1"/>
                </a:solidFill>
                <a:latin typeface="Calibri"/>
                <a:ea typeface="Calibri"/>
                <a:cs typeface="Calibri"/>
                <a:sym typeface="Calibri"/>
              </a:rPr>
              <a:t>A finite set of states Q = {q</a:t>
            </a:r>
            <a:r>
              <a:rPr lang="en-US" sz="2600" b="0" i="0" u="none" baseline="-25000">
                <a:solidFill>
                  <a:schemeClr val="dk1"/>
                </a:solidFill>
                <a:latin typeface="Calibri"/>
                <a:ea typeface="Calibri"/>
                <a:cs typeface="Calibri"/>
                <a:sym typeface="Calibri"/>
              </a:rPr>
              <a:t>0</a:t>
            </a:r>
            <a:r>
              <a:rPr lang="en-US" sz="2600" b="0" i="0" u="none">
                <a:solidFill>
                  <a:schemeClr val="dk1"/>
                </a:solidFill>
                <a:latin typeface="Calibri"/>
                <a:ea typeface="Calibri"/>
                <a:cs typeface="Calibri"/>
                <a:sym typeface="Calibri"/>
              </a:rPr>
              <a:t>, q</a:t>
            </a:r>
            <a:r>
              <a:rPr lang="en-US" sz="2600" b="0" i="0" u="none" baseline="-25000">
                <a:solidFill>
                  <a:schemeClr val="dk1"/>
                </a:solidFill>
                <a:latin typeface="Calibri"/>
                <a:ea typeface="Calibri"/>
                <a:cs typeface="Calibri"/>
                <a:sym typeface="Calibri"/>
              </a:rPr>
              <a:t>1</a:t>
            </a:r>
            <a:r>
              <a:rPr lang="en-US" sz="2600" b="0" i="0" u="none">
                <a:solidFill>
                  <a:schemeClr val="dk1"/>
                </a:solidFill>
                <a:latin typeface="Calibri"/>
                <a:ea typeface="Calibri"/>
                <a:cs typeface="Calibri"/>
                <a:sym typeface="Calibri"/>
              </a:rPr>
              <a:t>, q</a:t>
            </a:r>
            <a:r>
              <a:rPr lang="en-US" sz="2600" b="0" i="0" u="none" baseline="-25000">
                <a:solidFill>
                  <a:schemeClr val="dk1"/>
                </a:solidFill>
                <a:latin typeface="Calibri"/>
                <a:ea typeface="Calibri"/>
                <a:cs typeface="Calibri"/>
                <a:sym typeface="Calibri"/>
              </a:rPr>
              <a:t>2</a:t>
            </a:r>
            <a:r>
              <a:rPr lang="en-US" sz="2600" b="0" i="0" u="none">
                <a:solidFill>
                  <a:schemeClr val="dk1"/>
                </a:solidFill>
                <a:latin typeface="Calibri"/>
                <a:ea typeface="Calibri"/>
                <a:cs typeface="Calibri"/>
                <a:sym typeface="Calibri"/>
              </a:rPr>
              <a:t> q</a:t>
            </a:r>
            <a:r>
              <a:rPr lang="en-US" sz="2600" b="0" i="0" u="none" baseline="-25000">
                <a:solidFill>
                  <a:schemeClr val="dk1"/>
                </a:solidFill>
                <a:latin typeface="Calibri"/>
                <a:ea typeface="Calibri"/>
                <a:cs typeface="Calibri"/>
                <a:sym typeface="Calibri"/>
              </a:rPr>
              <a:t>3</a:t>
            </a:r>
            <a:r>
              <a:rPr lang="en-US" sz="2600" b="0" i="0" u="none">
                <a:solidFill>
                  <a:schemeClr val="dk1"/>
                </a:solidFill>
                <a:latin typeface="Calibri"/>
                <a:ea typeface="Calibri"/>
                <a:cs typeface="Calibri"/>
                <a:sym typeface="Calibri"/>
              </a:rPr>
              <a:t> …} of which q</a:t>
            </a:r>
            <a:r>
              <a:rPr lang="en-US" sz="2600" b="0" i="0" u="none" baseline="-25000">
                <a:solidFill>
                  <a:schemeClr val="dk1"/>
                </a:solidFill>
                <a:latin typeface="Calibri"/>
                <a:ea typeface="Calibri"/>
                <a:cs typeface="Calibri"/>
                <a:sym typeface="Calibri"/>
              </a:rPr>
              <a:t>0</a:t>
            </a:r>
            <a:r>
              <a:rPr lang="en-US" sz="2600" b="0" i="0" u="none">
                <a:solidFill>
                  <a:schemeClr val="dk1"/>
                </a:solidFill>
                <a:latin typeface="Calibri"/>
                <a:ea typeface="Calibri"/>
                <a:cs typeface="Calibri"/>
                <a:sym typeface="Calibri"/>
              </a:rPr>
              <a:t> is start state.</a:t>
            </a:r>
            <a:endParaRPr/>
          </a:p>
          <a:p>
            <a:pPr marL="533400" marR="0" lvl="0" indent="-368300" algn="l" rtl="0">
              <a:lnSpc>
                <a:spcPct val="9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533400" marR="0" lvl="0" indent="-533400" algn="l" rtl="0">
              <a:lnSpc>
                <a:spcPct val="90000"/>
              </a:lnSpc>
              <a:spcBef>
                <a:spcPts val="520"/>
              </a:spcBef>
              <a:spcAft>
                <a:spcPts val="0"/>
              </a:spcAft>
              <a:buClr>
                <a:schemeClr val="dk1"/>
              </a:buClr>
              <a:buSzPts val="2600"/>
              <a:buFont typeface="Arial"/>
              <a:buAutoNum type="arabicPeriod"/>
            </a:pPr>
            <a:r>
              <a:rPr lang="en-US" sz="2600" b="0" i="0" u="none">
                <a:solidFill>
                  <a:schemeClr val="dk1"/>
                </a:solidFill>
                <a:latin typeface="Calibri"/>
                <a:ea typeface="Calibri"/>
                <a:cs typeface="Calibri"/>
                <a:sym typeface="Calibri"/>
              </a:rPr>
              <a:t>A subset of Q called final state (s).</a:t>
            </a:r>
            <a:endParaRPr/>
          </a:p>
          <a:p>
            <a:pPr marL="533400" marR="0" lvl="0" indent="-368300" algn="l" rtl="0">
              <a:lnSpc>
                <a:spcPct val="9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533400" marR="0" lvl="0" indent="-533400" algn="l" rtl="0">
              <a:lnSpc>
                <a:spcPct val="90000"/>
              </a:lnSpc>
              <a:spcBef>
                <a:spcPts val="520"/>
              </a:spcBef>
              <a:spcAft>
                <a:spcPts val="0"/>
              </a:spcAft>
              <a:buClr>
                <a:schemeClr val="dk1"/>
              </a:buClr>
              <a:buSzPts val="2600"/>
              <a:buFont typeface="Arial"/>
              <a:buAutoNum type="arabicPeriod"/>
            </a:pPr>
            <a:r>
              <a:rPr lang="en-US" sz="2600" b="0" i="0" u="none">
                <a:solidFill>
                  <a:schemeClr val="dk1"/>
                </a:solidFill>
                <a:latin typeface="Calibri"/>
                <a:ea typeface="Calibri"/>
                <a:cs typeface="Calibri"/>
                <a:sym typeface="Calibri"/>
              </a:rPr>
              <a:t>An alphabet ∑ = { x</a:t>
            </a:r>
            <a:r>
              <a:rPr lang="en-US" sz="2600" b="0" i="0" u="none" baseline="-25000">
                <a:solidFill>
                  <a:schemeClr val="dk1"/>
                </a:solidFill>
                <a:latin typeface="Calibri"/>
                <a:ea typeface="Calibri"/>
                <a:cs typeface="Calibri"/>
                <a:sym typeface="Calibri"/>
              </a:rPr>
              <a:t>1</a:t>
            </a:r>
            <a:r>
              <a:rPr lang="en-US" sz="2600" b="0" i="0" u="none">
                <a:solidFill>
                  <a:schemeClr val="dk1"/>
                </a:solidFill>
                <a:latin typeface="Calibri"/>
                <a:ea typeface="Calibri"/>
                <a:cs typeface="Calibri"/>
                <a:sym typeface="Calibri"/>
              </a:rPr>
              <a:t>, x</a:t>
            </a:r>
            <a:r>
              <a:rPr lang="en-US" sz="2600" b="0" i="0" u="none" baseline="-25000">
                <a:solidFill>
                  <a:schemeClr val="dk1"/>
                </a:solidFill>
                <a:latin typeface="Calibri"/>
                <a:ea typeface="Calibri"/>
                <a:cs typeface="Calibri"/>
                <a:sym typeface="Calibri"/>
              </a:rPr>
              <a:t>2</a:t>
            </a:r>
            <a:r>
              <a:rPr lang="en-US" sz="2600" b="0" i="0" u="none">
                <a:solidFill>
                  <a:schemeClr val="dk1"/>
                </a:solidFill>
                <a:latin typeface="Calibri"/>
                <a:ea typeface="Calibri"/>
                <a:cs typeface="Calibri"/>
                <a:sym typeface="Calibri"/>
              </a:rPr>
              <a:t>, x</a:t>
            </a:r>
            <a:r>
              <a:rPr lang="en-US" sz="2600" b="0" i="0" u="none" baseline="-25000">
                <a:solidFill>
                  <a:schemeClr val="dk1"/>
                </a:solidFill>
                <a:latin typeface="Calibri"/>
                <a:ea typeface="Calibri"/>
                <a:cs typeface="Calibri"/>
                <a:sym typeface="Calibri"/>
              </a:rPr>
              <a:t>3</a:t>
            </a:r>
            <a:r>
              <a:rPr lang="en-US" sz="2600" b="0" i="0" u="none">
                <a:solidFill>
                  <a:schemeClr val="dk1"/>
                </a:solidFill>
                <a:latin typeface="Calibri"/>
                <a:ea typeface="Calibri"/>
                <a:cs typeface="Calibri"/>
                <a:sym typeface="Calibri"/>
              </a:rPr>
              <a:t>, …}.</a:t>
            </a:r>
            <a:endParaRPr/>
          </a:p>
          <a:p>
            <a:pPr marL="533400" marR="0" lvl="0" indent="-368300" algn="l" rtl="0">
              <a:lnSpc>
                <a:spcPct val="9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533400" marR="0" lvl="0" indent="-533400" algn="l" rtl="0">
              <a:lnSpc>
                <a:spcPct val="90000"/>
              </a:lnSpc>
              <a:spcBef>
                <a:spcPts val="520"/>
              </a:spcBef>
              <a:spcAft>
                <a:spcPts val="0"/>
              </a:spcAft>
              <a:buClr>
                <a:schemeClr val="dk1"/>
              </a:buClr>
              <a:buSzPts val="2600"/>
              <a:buFont typeface="Arial"/>
              <a:buAutoNum type="arabicPeriod"/>
            </a:pPr>
            <a:r>
              <a:rPr lang="en-US" sz="2600" b="0" i="0" u="none">
                <a:solidFill>
                  <a:schemeClr val="dk1"/>
                </a:solidFill>
                <a:latin typeface="Calibri"/>
                <a:ea typeface="Calibri"/>
                <a:cs typeface="Calibri"/>
                <a:sym typeface="Calibri"/>
              </a:rPr>
              <a:t>A transition function δ associating each pair of state and letter with a state:</a:t>
            </a:r>
            <a:endParaRPr/>
          </a:p>
          <a:p>
            <a:pPr marL="533400" marR="0" lvl="0" indent="-533400" algn="l" rtl="0">
              <a:lnSpc>
                <a:spcPct val="90000"/>
              </a:lnSpc>
              <a:spcBef>
                <a:spcPts val="520"/>
              </a:spcBef>
              <a:spcAft>
                <a:spcPts val="0"/>
              </a:spcAft>
              <a:buClr>
                <a:schemeClr val="dk1"/>
              </a:buClr>
              <a:buSzPts val="2600"/>
              <a:buFont typeface="Arial"/>
              <a:buNone/>
            </a:pPr>
            <a:r>
              <a:rPr lang="en-US" sz="2600" b="0" i="0" u="none">
                <a:solidFill>
                  <a:schemeClr val="dk1"/>
                </a:solidFill>
                <a:latin typeface="Calibri"/>
                <a:ea typeface="Calibri"/>
                <a:cs typeface="Calibri"/>
                <a:sym typeface="Calibri"/>
              </a:rPr>
              <a:t>		 δ(q,x</a:t>
            </a:r>
            <a:r>
              <a:rPr lang="en-US" sz="2600" b="0" i="0" u="none" baseline="-25000">
                <a:solidFill>
                  <a:schemeClr val="dk1"/>
                </a:solidFill>
                <a:latin typeface="Calibri"/>
                <a:ea typeface="Calibri"/>
                <a:cs typeface="Calibri"/>
                <a:sym typeface="Calibri"/>
              </a:rPr>
              <a:t>j</a:t>
            </a:r>
            <a:r>
              <a:rPr lang="en-US" sz="2600" b="0" i="0" u="none">
                <a:solidFill>
                  <a:schemeClr val="dk1"/>
                </a:solidFill>
                <a:latin typeface="Calibri"/>
                <a:ea typeface="Calibri"/>
                <a:cs typeface="Calibri"/>
                <a:sym typeface="Calibri"/>
              </a:rPr>
              <a:t>) = x</a:t>
            </a:r>
            <a:r>
              <a:rPr lang="en-US" sz="2600" b="0" i="0" u="none" baseline="-25000">
                <a:solidFill>
                  <a:schemeClr val="dk1"/>
                </a:solidFill>
                <a:latin typeface="Calibri"/>
                <a:ea typeface="Calibri"/>
                <a:cs typeface="Calibri"/>
                <a:sym typeface="Calibri"/>
              </a:rPr>
              <a:t>k</a:t>
            </a:r>
            <a:endParaRPr/>
          </a:p>
        </p:txBody>
      </p:sp>
      <p:sp>
        <p:nvSpPr>
          <p:cNvPr id="215" name="Google Shape;215;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23" name="Google Shape;223;p27"/>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Transition Table</a:t>
            </a:r>
            <a:endParaRPr/>
          </a:p>
        </p:txBody>
      </p:sp>
      <p:sp>
        <p:nvSpPr>
          <p:cNvPr id="224" name="Google Shape;224;p27"/>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 transition list can be summarized in a table format in which each row is the name of one of the states, and each column is a letter of the input alphabet.</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For example, the </a:t>
            </a:r>
            <a:r>
              <a:rPr lang="en-US" sz="2200" b="1" i="0" u="none">
                <a:solidFill>
                  <a:srgbClr val="FF0000"/>
                </a:solidFill>
                <a:latin typeface="Calibri"/>
                <a:ea typeface="Calibri"/>
                <a:cs typeface="Calibri"/>
                <a:sym typeface="Calibri"/>
              </a:rPr>
              <a:t>transition table </a:t>
            </a:r>
            <a:r>
              <a:rPr lang="en-US" sz="2200" b="0" i="0" u="none">
                <a:solidFill>
                  <a:schemeClr val="dk1"/>
                </a:solidFill>
                <a:latin typeface="Calibri"/>
                <a:ea typeface="Calibri"/>
                <a:cs typeface="Calibri"/>
                <a:sym typeface="Calibri"/>
              </a:rPr>
              <a:t>for the FA above is</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pic>
        <p:nvPicPr>
          <p:cNvPr id="225" name="Google Shape;225;p27"/>
          <p:cNvPicPr preferRelativeResize="0"/>
          <p:nvPr/>
        </p:nvPicPr>
        <p:blipFill rotWithShape="1">
          <a:blip r:embed="rId3">
            <a:alphaModFix/>
          </a:blip>
          <a:srcRect/>
          <a:stretch/>
        </p:blipFill>
        <p:spPr>
          <a:xfrm>
            <a:off x="2971800" y="3352800"/>
            <a:ext cx="2806700" cy="2533650"/>
          </a:xfrm>
          <a:prstGeom prst="rect">
            <a:avLst/>
          </a:prstGeom>
          <a:noFill/>
          <a:ln>
            <a:noFill/>
          </a:ln>
        </p:spPr>
      </p:pic>
      <p:sp>
        <p:nvSpPr>
          <p:cNvPr id="226" name="Google Shape;226;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34" name="Google Shape;234;p28"/>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Transition Diagrams</a:t>
            </a:r>
            <a:endParaRPr/>
          </a:p>
        </p:txBody>
      </p:sp>
      <p:sp>
        <p:nvSpPr>
          <p:cNvPr id="235" name="Google Shape;235;p28"/>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Pictorial representation of an FA gives us more of a feeling for the motion.</a:t>
            </a:r>
            <a:endParaRPr/>
          </a:p>
          <a:p>
            <a:pPr marL="342900" marR="0" lvl="0" indent="-342900" algn="just" rtl="0">
              <a:lnSpc>
                <a:spcPct val="80000"/>
              </a:lnSpc>
              <a:spcBef>
                <a:spcPts val="380"/>
              </a:spcBef>
              <a:spcAft>
                <a:spcPts val="0"/>
              </a:spcAft>
              <a:buClr>
                <a:srgbClr val="7030A0"/>
              </a:buClr>
              <a:buSzPts val="1900"/>
              <a:buFont typeface="Arial"/>
              <a:buChar char="•"/>
            </a:pPr>
            <a:r>
              <a:rPr lang="en-US" sz="1900" b="0" i="0" u="none">
                <a:solidFill>
                  <a:srgbClr val="7030A0"/>
                </a:solidFill>
                <a:latin typeface="Calibri"/>
                <a:ea typeface="Calibri"/>
                <a:cs typeface="Calibri"/>
                <a:sym typeface="Calibri"/>
              </a:rPr>
              <a:t>We represent each state by a small </a:t>
            </a:r>
            <a:r>
              <a:rPr lang="en-US" sz="1900" b="1" i="0" u="none">
                <a:solidFill>
                  <a:srgbClr val="7030A0"/>
                </a:solidFill>
                <a:latin typeface="Calibri"/>
                <a:ea typeface="Calibri"/>
                <a:cs typeface="Calibri"/>
                <a:sym typeface="Calibri"/>
              </a:rPr>
              <a:t>circle</a:t>
            </a:r>
            <a:r>
              <a:rPr lang="en-US" sz="1900" b="0" i="0" u="none">
                <a:solidFill>
                  <a:srgbClr val="7030A0"/>
                </a:solidFill>
                <a:latin typeface="Calibri"/>
                <a:ea typeface="Calibri"/>
                <a:cs typeface="Calibri"/>
                <a:sym typeface="Calibri"/>
              </a:rPr>
              <a:t>.</a:t>
            </a:r>
            <a:endParaRPr/>
          </a:p>
          <a:p>
            <a:pPr marL="342900" marR="0" lvl="0" indent="-342900" algn="just" rtl="0">
              <a:lnSpc>
                <a:spcPct val="8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We draw </a:t>
            </a:r>
            <a:r>
              <a:rPr lang="en-US" sz="1900" b="1" i="0" u="none">
                <a:solidFill>
                  <a:schemeClr val="dk1"/>
                </a:solidFill>
                <a:latin typeface="Calibri"/>
                <a:ea typeface="Calibri"/>
                <a:cs typeface="Calibri"/>
                <a:sym typeface="Calibri"/>
              </a:rPr>
              <a:t>arrows </a:t>
            </a:r>
            <a:r>
              <a:rPr lang="en-US" sz="1900" b="0" i="0" u="none">
                <a:solidFill>
                  <a:schemeClr val="dk1"/>
                </a:solidFill>
                <a:latin typeface="Calibri"/>
                <a:ea typeface="Calibri"/>
                <a:cs typeface="Calibri"/>
                <a:sym typeface="Calibri"/>
              </a:rPr>
              <a:t>showing to which other states the different </a:t>
            </a:r>
            <a:r>
              <a:rPr lang="en-US" sz="1900" b="1" i="0" u="none">
                <a:solidFill>
                  <a:schemeClr val="dk1"/>
                </a:solidFill>
                <a:latin typeface="Calibri"/>
                <a:ea typeface="Calibri"/>
                <a:cs typeface="Calibri"/>
                <a:sym typeface="Calibri"/>
              </a:rPr>
              <a:t>input letters </a:t>
            </a:r>
            <a:r>
              <a:rPr lang="en-US" sz="1900" b="0" i="0" u="none">
                <a:solidFill>
                  <a:schemeClr val="dk1"/>
                </a:solidFill>
                <a:latin typeface="Calibri"/>
                <a:ea typeface="Calibri"/>
                <a:cs typeface="Calibri"/>
                <a:sym typeface="Calibri"/>
              </a:rPr>
              <a:t>will lead us. We label these arrows with the corresponding input letters.</a:t>
            </a:r>
            <a:endParaRPr/>
          </a:p>
          <a:p>
            <a:pPr marL="342900" marR="0" lvl="0" indent="-342900" algn="just" rtl="0">
              <a:lnSpc>
                <a:spcPct val="80000"/>
              </a:lnSpc>
              <a:spcBef>
                <a:spcPts val="380"/>
              </a:spcBef>
              <a:spcAft>
                <a:spcPts val="0"/>
              </a:spcAft>
              <a:buClr>
                <a:srgbClr val="7030A0"/>
              </a:buClr>
              <a:buSzPts val="1900"/>
              <a:buFont typeface="Arial"/>
              <a:buChar char="•"/>
            </a:pPr>
            <a:r>
              <a:rPr lang="en-US" sz="1900" b="0" i="0" u="none">
                <a:solidFill>
                  <a:srgbClr val="7030A0"/>
                </a:solidFill>
                <a:latin typeface="Calibri"/>
                <a:ea typeface="Calibri"/>
                <a:cs typeface="Calibri"/>
                <a:sym typeface="Calibri"/>
              </a:rPr>
              <a:t>If a certain letter makes a state go back to itself, we indicate this by a </a:t>
            </a:r>
            <a:r>
              <a:rPr lang="en-US" sz="1900" b="1" i="0" u="none">
                <a:solidFill>
                  <a:srgbClr val="7030A0"/>
                </a:solidFill>
                <a:latin typeface="Calibri"/>
                <a:ea typeface="Calibri"/>
                <a:cs typeface="Calibri"/>
                <a:sym typeface="Calibri"/>
              </a:rPr>
              <a:t>loop</a:t>
            </a:r>
            <a:r>
              <a:rPr lang="en-US" sz="1900" b="0" i="0" u="none">
                <a:solidFill>
                  <a:srgbClr val="7030A0"/>
                </a:solidFill>
                <a:latin typeface="Calibri"/>
                <a:ea typeface="Calibri"/>
                <a:cs typeface="Calibri"/>
                <a:sym typeface="Calibri"/>
              </a:rPr>
              <a:t>.</a:t>
            </a:r>
            <a:endParaRPr/>
          </a:p>
          <a:p>
            <a:pPr marL="342900" marR="0" lvl="0" indent="-342900" algn="just" rtl="0">
              <a:lnSpc>
                <a:spcPct val="8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We indicate the start state by a </a:t>
            </a:r>
            <a:r>
              <a:rPr lang="en-US" sz="1900" b="1" i="0" u="none">
                <a:solidFill>
                  <a:srgbClr val="0070C0"/>
                </a:solidFill>
                <a:latin typeface="Calibri"/>
                <a:ea typeface="Calibri"/>
                <a:cs typeface="Calibri"/>
                <a:sym typeface="Calibri"/>
              </a:rPr>
              <a:t>minus sign</a:t>
            </a:r>
            <a:r>
              <a:rPr lang="en-US" sz="1900" b="0" i="0" u="none">
                <a:solidFill>
                  <a:schemeClr val="dk1"/>
                </a:solidFill>
                <a:latin typeface="Calibri"/>
                <a:ea typeface="Calibri"/>
                <a:cs typeface="Calibri"/>
                <a:sym typeface="Calibri"/>
              </a:rPr>
              <a:t>, or by labeling it with the word </a:t>
            </a:r>
            <a:r>
              <a:rPr lang="en-US" sz="1900" b="1" i="0" u="none">
                <a:solidFill>
                  <a:schemeClr val="dk1"/>
                </a:solidFill>
                <a:latin typeface="Calibri"/>
                <a:ea typeface="Calibri"/>
                <a:cs typeface="Calibri"/>
                <a:sym typeface="Calibri"/>
              </a:rPr>
              <a:t>start</a:t>
            </a:r>
            <a:r>
              <a:rPr lang="en-US" sz="1900" b="0" i="0" u="none">
                <a:solidFill>
                  <a:schemeClr val="dk1"/>
                </a:solidFill>
                <a:latin typeface="Calibri"/>
                <a:ea typeface="Calibri"/>
                <a:cs typeface="Calibri"/>
                <a:sym typeface="Calibri"/>
              </a:rPr>
              <a:t>.</a:t>
            </a:r>
            <a:endParaRPr/>
          </a:p>
          <a:p>
            <a:pPr marL="342900" marR="0" lvl="0" indent="-342900" algn="just" rtl="0">
              <a:lnSpc>
                <a:spcPct val="8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We indicate the final states by </a:t>
            </a:r>
            <a:r>
              <a:rPr lang="en-US" sz="1900" b="1" i="0" u="none">
                <a:solidFill>
                  <a:srgbClr val="0070C0"/>
                </a:solidFill>
                <a:latin typeface="Calibri"/>
                <a:ea typeface="Calibri"/>
                <a:cs typeface="Calibri"/>
                <a:sym typeface="Calibri"/>
              </a:rPr>
              <a:t>plus signs</a:t>
            </a:r>
            <a:r>
              <a:rPr lang="en-US" sz="1900" b="0" i="0" u="none">
                <a:solidFill>
                  <a:schemeClr val="dk1"/>
                </a:solidFill>
                <a:latin typeface="Calibri"/>
                <a:ea typeface="Calibri"/>
                <a:cs typeface="Calibri"/>
                <a:sym typeface="Calibri"/>
              </a:rPr>
              <a:t>, or by labeling them with the word </a:t>
            </a:r>
            <a:r>
              <a:rPr lang="en-US" sz="1900" b="1" i="0" u="none">
                <a:solidFill>
                  <a:schemeClr val="dk1"/>
                </a:solidFill>
                <a:latin typeface="Calibri"/>
                <a:ea typeface="Calibri"/>
                <a:cs typeface="Calibri"/>
                <a:sym typeface="Calibri"/>
              </a:rPr>
              <a:t>final</a:t>
            </a:r>
            <a:r>
              <a:rPr lang="en-US" sz="1900" b="0" i="0" u="none">
                <a:solidFill>
                  <a:schemeClr val="dk1"/>
                </a:solidFill>
                <a:latin typeface="Calibri"/>
                <a:ea typeface="Calibri"/>
                <a:cs typeface="Calibri"/>
                <a:sym typeface="Calibri"/>
              </a:rPr>
              <a:t>.</a:t>
            </a:r>
            <a:endParaRPr/>
          </a:p>
          <a:p>
            <a:pPr marL="342900" marR="0" lvl="0" indent="-342900" algn="just" rtl="0">
              <a:lnSpc>
                <a:spcPct val="80000"/>
              </a:lnSpc>
              <a:spcBef>
                <a:spcPts val="380"/>
              </a:spcBef>
              <a:spcAft>
                <a:spcPts val="0"/>
              </a:spcAft>
              <a:buClr>
                <a:srgbClr val="7030A0"/>
              </a:buClr>
              <a:buSzPts val="1900"/>
              <a:buFont typeface="Arial"/>
              <a:buChar char="•"/>
            </a:pPr>
            <a:r>
              <a:rPr lang="en-US" sz="1900" b="0" i="0" u="none">
                <a:solidFill>
                  <a:srgbClr val="7030A0"/>
                </a:solidFill>
                <a:latin typeface="Calibri"/>
                <a:ea typeface="Calibri"/>
                <a:cs typeface="Calibri"/>
                <a:sym typeface="Calibri"/>
              </a:rPr>
              <a:t>Sometimes, a start state is indicated by </a:t>
            </a:r>
            <a:r>
              <a:rPr lang="en-US" sz="1900" b="1" i="0" u="none">
                <a:solidFill>
                  <a:srgbClr val="7030A0"/>
                </a:solidFill>
                <a:latin typeface="Calibri"/>
                <a:ea typeface="Calibri"/>
                <a:cs typeface="Calibri"/>
                <a:sym typeface="Calibri"/>
              </a:rPr>
              <a:t>an arrow</a:t>
            </a:r>
            <a:r>
              <a:rPr lang="en-US" sz="1900" b="0" i="0" u="none">
                <a:solidFill>
                  <a:srgbClr val="7030A0"/>
                </a:solidFill>
                <a:latin typeface="Calibri"/>
                <a:ea typeface="Calibri"/>
                <a:cs typeface="Calibri"/>
                <a:sym typeface="Calibri"/>
              </a:rPr>
              <a:t>, and a final state is indicated by drawing </a:t>
            </a:r>
            <a:r>
              <a:rPr lang="en-US" sz="1900" b="1" i="0" u="none">
                <a:solidFill>
                  <a:srgbClr val="7030A0"/>
                </a:solidFill>
                <a:latin typeface="Calibri"/>
                <a:ea typeface="Calibri"/>
                <a:cs typeface="Calibri"/>
                <a:sym typeface="Calibri"/>
              </a:rPr>
              <a:t>concentric circles.</a:t>
            </a:r>
            <a:endParaRPr/>
          </a:p>
        </p:txBody>
      </p:sp>
      <p:sp>
        <p:nvSpPr>
          <p:cNvPr id="236" name="Google Shape;236;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44" name="Google Shape;244;p29"/>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Transition Diagram (cont.)</a:t>
            </a:r>
            <a:endParaRPr/>
          </a:p>
        </p:txBody>
      </p:sp>
      <p:pic>
        <p:nvPicPr>
          <p:cNvPr id="245" name="Google Shape;245;p29"/>
          <p:cNvPicPr preferRelativeResize="0"/>
          <p:nvPr/>
        </p:nvPicPr>
        <p:blipFill rotWithShape="1">
          <a:blip r:embed="rId3">
            <a:alphaModFix/>
          </a:blip>
          <a:srcRect/>
          <a:stretch/>
        </p:blipFill>
        <p:spPr>
          <a:xfrm>
            <a:off x="2362200" y="1590675"/>
            <a:ext cx="4937125" cy="4516437"/>
          </a:xfrm>
          <a:prstGeom prst="rect">
            <a:avLst/>
          </a:prstGeom>
          <a:noFill/>
          <a:ln>
            <a:noFill/>
          </a:ln>
        </p:spPr>
      </p:pic>
      <p:sp>
        <p:nvSpPr>
          <p:cNvPr id="246" name="Google Shape;246;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54" name="Google Shape;254;p30"/>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Transition Diagram (cont.)</a:t>
            </a:r>
            <a:endParaRPr/>
          </a:p>
        </p:txBody>
      </p:sp>
      <p:pic>
        <p:nvPicPr>
          <p:cNvPr id="255" name="Google Shape;255;p30"/>
          <p:cNvPicPr preferRelativeResize="0"/>
          <p:nvPr/>
        </p:nvPicPr>
        <p:blipFill rotWithShape="1">
          <a:blip r:embed="rId3">
            <a:alphaModFix/>
          </a:blip>
          <a:srcRect/>
          <a:stretch/>
        </p:blipFill>
        <p:spPr>
          <a:xfrm>
            <a:off x="1828800" y="1644650"/>
            <a:ext cx="5257800" cy="4375150"/>
          </a:xfrm>
          <a:prstGeom prst="rect">
            <a:avLst/>
          </a:prstGeom>
          <a:noFill/>
          <a:ln>
            <a:noFill/>
          </a:ln>
        </p:spPr>
      </p:pic>
      <p:sp>
        <p:nvSpPr>
          <p:cNvPr id="256" name="Google Shape;256;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64" name="Google Shape;264;p31"/>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Transition Diagram (cont.)</a:t>
            </a:r>
            <a:endParaRPr/>
          </a:p>
        </p:txBody>
      </p:sp>
      <p:pic>
        <p:nvPicPr>
          <p:cNvPr id="265" name="Google Shape;265;p31"/>
          <p:cNvPicPr preferRelativeResize="0"/>
          <p:nvPr/>
        </p:nvPicPr>
        <p:blipFill rotWithShape="1">
          <a:blip r:embed="rId3">
            <a:alphaModFix/>
          </a:blip>
          <a:srcRect/>
          <a:stretch/>
        </p:blipFill>
        <p:spPr>
          <a:xfrm>
            <a:off x="2057400" y="1657350"/>
            <a:ext cx="5105400" cy="4133850"/>
          </a:xfrm>
          <a:prstGeom prst="rect">
            <a:avLst/>
          </a:prstGeom>
          <a:noFill/>
          <a:ln>
            <a:noFill/>
          </a:ln>
        </p:spPr>
      </p:pic>
      <p:sp>
        <p:nvSpPr>
          <p:cNvPr id="266" name="Google Shape;266;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Contents</a:t>
            </a:r>
            <a:endParaRPr/>
          </a:p>
        </p:txBody>
      </p:sp>
      <p:sp>
        <p:nvSpPr>
          <p:cNvPr id="95" name="Google Shape;95;p14"/>
          <p:cNvSpPr txBox="1">
            <a:spLocks noGrp="1"/>
          </p:cNvSpPr>
          <p:nvPr>
            <p:ph type="body" idx="1"/>
          </p:nvPr>
        </p:nvSpPr>
        <p:spPr>
          <a:xfrm>
            <a:off x="457200" y="1600200"/>
            <a:ext cx="86868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Finite Automata - Introduction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Examples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Model &amp; Definition</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Abstract/Formal Definition</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Transition Table &amp; Transition Diagrams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FAs &amp; their languages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Discrete Finite Automata</a:t>
            </a:r>
            <a:endParaRPr/>
          </a:p>
        </p:txBody>
      </p:sp>
      <p:sp>
        <p:nvSpPr>
          <p:cNvPr id="96" name="Google Shape;96;p1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97" name="Google Shape;97;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74" name="Google Shape;274;p32"/>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Transition Diagrams contd.</a:t>
            </a:r>
            <a:endParaRPr/>
          </a:p>
        </p:txBody>
      </p:sp>
      <p:sp>
        <p:nvSpPr>
          <p:cNvPr id="275" name="Google Shape;275;p32"/>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When we depict an FA as circles and arrows, we say that we have drawn a </a:t>
            </a:r>
            <a:r>
              <a:rPr lang="en-US" sz="2200" b="1" i="0" u="none">
                <a:solidFill>
                  <a:schemeClr val="dk1"/>
                </a:solidFill>
                <a:latin typeface="Calibri"/>
                <a:ea typeface="Calibri"/>
                <a:cs typeface="Calibri"/>
                <a:sym typeface="Calibri"/>
              </a:rPr>
              <a:t>directed graph</a:t>
            </a:r>
            <a:r>
              <a:rPr lang="en-US" sz="2200" b="0" i="0" u="none">
                <a:solidFill>
                  <a:schemeClr val="dk1"/>
                </a:solidFill>
                <a:latin typeface="Calibri"/>
                <a:ea typeface="Calibri"/>
                <a:cs typeface="Calibri"/>
                <a:sym typeface="Calibri"/>
              </a:rPr>
              <a:t>.</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We borrow from Graph Theory the name </a:t>
            </a:r>
            <a:r>
              <a:rPr lang="en-US" sz="2200" b="1" i="0" u="none">
                <a:solidFill>
                  <a:schemeClr val="dk1"/>
                </a:solidFill>
                <a:latin typeface="Calibri"/>
                <a:ea typeface="Calibri"/>
                <a:cs typeface="Calibri"/>
                <a:sym typeface="Calibri"/>
              </a:rPr>
              <a:t>directed edge</a:t>
            </a:r>
            <a:r>
              <a:rPr lang="en-US" sz="2200" b="0" i="0" u="none">
                <a:solidFill>
                  <a:schemeClr val="dk1"/>
                </a:solidFill>
                <a:latin typeface="Calibri"/>
                <a:ea typeface="Calibri"/>
                <a:cs typeface="Calibri"/>
                <a:sym typeface="Calibri"/>
              </a:rPr>
              <a:t>, or simply </a:t>
            </a:r>
            <a:r>
              <a:rPr lang="en-US" sz="2200" b="1" i="0" u="none">
                <a:solidFill>
                  <a:schemeClr val="dk1"/>
                </a:solidFill>
                <a:latin typeface="Calibri"/>
                <a:ea typeface="Calibri"/>
                <a:cs typeface="Calibri"/>
                <a:sym typeface="Calibri"/>
              </a:rPr>
              <a:t>edge</a:t>
            </a:r>
            <a:r>
              <a:rPr lang="en-US" sz="2200" b="0" i="0" u="none">
                <a:solidFill>
                  <a:schemeClr val="dk1"/>
                </a:solidFill>
                <a:latin typeface="Calibri"/>
                <a:ea typeface="Calibri"/>
                <a:cs typeface="Calibri"/>
                <a:sym typeface="Calibri"/>
              </a:rPr>
              <a:t>, for the arrow between states.</a:t>
            </a:r>
            <a:endParaRPr/>
          </a:p>
          <a:p>
            <a:pPr marL="342900" marR="0" lvl="0" indent="-203200" algn="just" rtl="0">
              <a:lnSpc>
                <a:spcPct val="100000"/>
              </a:lnSpc>
              <a:spcBef>
                <a:spcPts val="440"/>
              </a:spcBef>
              <a:spcAft>
                <a:spcPts val="0"/>
              </a:spcAft>
              <a:buClr>
                <a:schemeClr val="dk1"/>
              </a:buClr>
              <a:buSzPts val="2200"/>
              <a:buFont typeface="Arial"/>
              <a:buNone/>
            </a:pPr>
            <a:endParaRPr sz="2200" b="1"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rgbClr val="FF0000"/>
              </a:buClr>
              <a:buSzPts val="2200"/>
              <a:buFont typeface="Arial"/>
              <a:buChar char="•"/>
            </a:pPr>
            <a:r>
              <a:rPr lang="en-US" sz="2200" b="1" i="1" u="none">
                <a:solidFill>
                  <a:srgbClr val="FF0000"/>
                </a:solidFill>
                <a:latin typeface="Calibri"/>
                <a:ea typeface="Calibri"/>
                <a:cs typeface="Calibri"/>
                <a:sym typeface="Calibri"/>
              </a:rPr>
              <a:t>Every state has as many outgoing edges as there are letters in the alphabet.</a:t>
            </a:r>
            <a:endParaRPr/>
          </a:p>
          <a:p>
            <a:pPr marL="342900" marR="0" lvl="0" indent="-203200" algn="just" rtl="0">
              <a:lnSpc>
                <a:spcPct val="100000"/>
              </a:lnSpc>
              <a:spcBef>
                <a:spcPts val="440"/>
              </a:spcBef>
              <a:spcAft>
                <a:spcPts val="0"/>
              </a:spcAft>
              <a:buClr>
                <a:schemeClr val="dk1"/>
              </a:buClr>
              <a:buSzPts val="2200"/>
              <a:buFont typeface="Arial"/>
              <a:buNone/>
            </a:pPr>
            <a:endParaRPr sz="2200" b="1" i="1"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1" i="0" u="none">
                <a:solidFill>
                  <a:schemeClr val="dk1"/>
                </a:solidFill>
                <a:latin typeface="Calibri"/>
                <a:ea typeface="Calibri"/>
                <a:cs typeface="Calibri"/>
                <a:sym typeface="Calibri"/>
              </a:rPr>
              <a:t>It is possible for a state to have no incoming edges or to have many.</a:t>
            </a:r>
            <a:endParaRPr/>
          </a:p>
        </p:txBody>
      </p:sp>
      <p:sp>
        <p:nvSpPr>
          <p:cNvPr id="276" name="Google Shape;276;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84" name="Google Shape;284;p33"/>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 Null String as an Input</a:t>
            </a:r>
            <a:endParaRPr/>
          </a:p>
        </p:txBody>
      </p:sp>
      <p:sp>
        <p:nvSpPr>
          <p:cNvPr id="285" name="Google Shape;285;p33"/>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200"/>
              <a:buFont typeface="Arial"/>
              <a:buChar char="•"/>
            </a:pPr>
            <a:r>
              <a:rPr lang="en-US" sz="2200" b="0" i="1" u="none">
                <a:solidFill>
                  <a:schemeClr val="dk1"/>
                </a:solidFill>
                <a:latin typeface="Calibri"/>
                <a:ea typeface="Calibri"/>
                <a:cs typeface="Calibri"/>
                <a:sym typeface="Calibri"/>
              </a:rPr>
              <a:t>By convention, we say that the null string starts in the start state and ends also in the start state for all FAs.</a:t>
            </a:r>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Consider this FA:</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 language accepted by this FA is the set of all strings except </a:t>
            </a:r>
            <a:r>
              <a:rPr lang="en-US" sz="2200" b="1" i="0" u="none">
                <a:solidFill>
                  <a:schemeClr val="dk1"/>
                </a:solidFill>
                <a:latin typeface="Calibri"/>
                <a:ea typeface="Calibri"/>
                <a:cs typeface="Calibri"/>
                <a:sym typeface="Calibri"/>
              </a:rPr>
              <a:t>Λ</a:t>
            </a:r>
            <a:r>
              <a:rPr lang="en-US" sz="2200" b="0" i="0" u="none">
                <a:solidFill>
                  <a:schemeClr val="dk1"/>
                </a:solidFill>
                <a:latin typeface="Calibri"/>
                <a:ea typeface="Calibri"/>
                <a:cs typeface="Calibri"/>
                <a:sym typeface="Calibri"/>
              </a:rPr>
              <a:t>.</a:t>
            </a:r>
            <a:endParaRPr/>
          </a:p>
          <a:p>
            <a:pPr marL="342900" marR="0" lvl="0" indent="-342900" algn="just" rtl="0">
              <a:lnSpc>
                <a:spcPct val="9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  The regular expression of this language is</a:t>
            </a:r>
            <a:endParaRPr/>
          </a:p>
          <a:p>
            <a:pPr marL="342900" marR="0" lvl="0" indent="-342900" algn="just" rtl="0">
              <a:lnSpc>
                <a:spcPct val="9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		(a + b)(a + b)* = (a + b)</a:t>
            </a:r>
            <a:r>
              <a:rPr lang="en-US" sz="2200" b="0" i="0" u="none" baseline="30000">
                <a:solidFill>
                  <a:schemeClr val="dk1"/>
                </a:solidFill>
                <a:latin typeface="Calibri"/>
                <a:ea typeface="Calibri"/>
                <a:cs typeface="Calibri"/>
                <a:sym typeface="Calibri"/>
              </a:rPr>
              <a:t>+</a:t>
            </a:r>
            <a:endParaRPr/>
          </a:p>
        </p:txBody>
      </p:sp>
      <p:pic>
        <p:nvPicPr>
          <p:cNvPr id="286" name="Google Shape;286;p33"/>
          <p:cNvPicPr preferRelativeResize="0"/>
          <p:nvPr/>
        </p:nvPicPr>
        <p:blipFill rotWithShape="1">
          <a:blip r:embed="rId3">
            <a:alphaModFix/>
          </a:blip>
          <a:srcRect/>
          <a:stretch/>
        </p:blipFill>
        <p:spPr>
          <a:xfrm>
            <a:off x="2133600" y="2646362"/>
            <a:ext cx="4495800" cy="1536700"/>
          </a:xfrm>
          <a:prstGeom prst="rect">
            <a:avLst/>
          </a:prstGeom>
          <a:noFill/>
          <a:ln>
            <a:noFill/>
          </a:ln>
        </p:spPr>
      </p:pic>
      <p:sp>
        <p:nvSpPr>
          <p:cNvPr id="287" name="Google Shape;287;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95" name="Google Shape;295;p34"/>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296" name="Google Shape;296;p34"/>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One of many FAs that accept all words is</a:t>
            </a:r>
            <a:endParaRPr/>
          </a:p>
          <a:p>
            <a:pPr marL="342900" marR="0" lvl="0" indent="-203200" algn="l"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l"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l"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l"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l"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l"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Here, the ± means that the same state is both a start and a final state.</a:t>
            </a:r>
            <a:endParaRPr/>
          </a:p>
          <a:p>
            <a:pPr marL="342900" marR="0" lvl="0" indent="-342900" algn="l"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 language for this machine is</a:t>
            </a:r>
            <a:endParaRPr/>
          </a:p>
          <a:p>
            <a:pPr marL="342900" marR="0" lvl="0" indent="-342900" algn="l" rtl="0">
              <a:lnSpc>
                <a:spcPct val="10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		(a + b)*</a:t>
            </a:r>
            <a:endParaRPr/>
          </a:p>
        </p:txBody>
      </p:sp>
      <p:pic>
        <p:nvPicPr>
          <p:cNvPr id="297" name="Google Shape;297;p34"/>
          <p:cNvPicPr preferRelativeResize="0"/>
          <p:nvPr/>
        </p:nvPicPr>
        <p:blipFill rotWithShape="1">
          <a:blip r:embed="rId3">
            <a:alphaModFix/>
          </a:blip>
          <a:srcRect/>
          <a:stretch/>
        </p:blipFill>
        <p:spPr>
          <a:xfrm>
            <a:off x="2971800" y="2251075"/>
            <a:ext cx="2554287" cy="1787525"/>
          </a:xfrm>
          <a:prstGeom prst="rect">
            <a:avLst/>
          </a:prstGeom>
          <a:noFill/>
          <a:ln>
            <a:noFill/>
          </a:ln>
        </p:spPr>
      </p:pic>
      <p:sp>
        <p:nvSpPr>
          <p:cNvPr id="298" name="Google Shape;298;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06" name="Google Shape;306;p35"/>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307" name="Google Shape;307;p35"/>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571500" marR="0" lvl="0" indent="-5715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There are FAs that accept no language. These are of two types:</a:t>
            </a:r>
            <a:endParaRPr/>
          </a:p>
          <a:p>
            <a:pPr marL="571500" marR="0" lvl="0" indent="-571500" algn="just" rtl="0">
              <a:lnSpc>
                <a:spcPct val="100000"/>
              </a:lnSpc>
              <a:spcBef>
                <a:spcPts val="440"/>
              </a:spcBef>
              <a:spcAft>
                <a:spcPts val="0"/>
              </a:spcAft>
              <a:buClr>
                <a:schemeClr val="dk1"/>
              </a:buClr>
              <a:buSzPts val="2200"/>
              <a:buFont typeface="Noto Sans Symbols"/>
              <a:buAutoNum type="arabicPeriod"/>
            </a:pPr>
            <a:r>
              <a:rPr lang="en-US" sz="2200" b="0" i="0" u="none">
                <a:solidFill>
                  <a:schemeClr val="dk1"/>
                </a:solidFill>
                <a:latin typeface="Calibri"/>
                <a:ea typeface="Calibri"/>
                <a:cs typeface="Calibri"/>
                <a:sym typeface="Calibri"/>
              </a:rPr>
              <a:t>The first type includes FAs that have no final states, such as</a:t>
            </a:r>
            <a:endParaRPr/>
          </a:p>
          <a:p>
            <a:pPr marL="571500" marR="0" lvl="0" indent="-444500" algn="just" rtl="0">
              <a:lnSpc>
                <a:spcPct val="100000"/>
              </a:lnSpc>
              <a:spcBef>
                <a:spcPts val="400"/>
              </a:spcBef>
              <a:spcAft>
                <a:spcPts val="0"/>
              </a:spcAft>
              <a:buClr>
                <a:schemeClr val="dk1"/>
              </a:buClr>
              <a:buSzPts val="2000"/>
              <a:buFont typeface="Noto Sans Symbols"/>
              <a:buNone/>
            </a:pPr>
            <a:endParaRPr sz="2000" b="0" i="0" u="none">
              <a:solidFill>
                <a:schemeClr val="dk1"/>
              </a:solidFill>
              <a:latin typeface="Calibri"/>
              <a:ea typeface="Calibri"/>
              <a:cs typeface="Calibri"/>
              <a:sym typeface="Calibri"/>
            </a:endParaRPr>
          </a:p>
          <a:p>
            <a:pPr marL="571500" marR="0" lvl="0" indent="-431800" algn="just" rtl="0">
              <a:lnSpc>
                <a:spcPct val="100000"/>
              </a:lnSpc>
              <a:spcBef>
                <a:spcPts val="440"/>
              </a:spcBef>
              <a:spcAft>
                <a:spcPts val="0"/>
              </a:spcAft>
              <a:buClr>
                <a:schemeClr val="dk1"/>
              </a:buClr>
              <a:buSzPts val="2200"/>
              <a:buFont typeface="Noto Sans Symbols"/>
              <a:buNone/>
            </a:pPr>
            <a:endParaRPr sz="2200" b="0" i="0" u="none">
              <a:solidFill>
                <a:schemeClr val="dk1"/>
              </a:solidFill>
              <a:latin typeface="Calibri"/>
              <a:ea typeface="Calibri"/>
              <a:cs typeface="Calibri"/>
              <a:sym typeface="Calibri"/>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pic>
        <p:nvPicPr>
          <p:cNvPr id="308" name="Google Shape;308;p35"/>
          <p:cNvPicPr preferRelativeResize="0"/>
          <p:nvPr/>
        </p:nvPicPr>
        <p:blipFill rotWithShape="1">
          <a:blip r:embed="rId3">
            <a:alphaModFix/>
          </a:blip>
          <a:srcRect/>
          <a:stretch/>
        </p:blipFill>
        <p:spPr>
          <a:xfrm>
            <a:off x="2070100" y="3479800"/>
            <a:ext cx="4876800" cy="1630362"/>
          </a:xfrm>
          <a:prstGeom prst="rect">
            <a:avLst/>
          </a:prstGeom>
          <a:noFill/>
          <a:ln>
            <a:noFill/>
          </a:ln>
        </p:spPr>
      </p:pic>
      <p:sp>
        <p:nvSpPr>
          <p:cNvPr id="309" name="Google Shape;309;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17" name="Google Shape;317;p36"/>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318" name="Google Shape;318;p36"/>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400050" marR="0" lvl="0" indent="-400050" algn="just" rtl="0">
              <a:lnSpc>
                <a:spcPct val="100000"/>
              </a:lnSpc>
              <a:spcBef>
                <a:spcPts val="0"/>
              </a:spcBef>
              <a:spcAft>
                <a:spcPts val="0"/>
              </a:spcAft>
              <a:buClr>
                <a:schemeClr val="dk1"/>
              </a:buClr>
              <a:buSzPts val="2200"/>
              <a:buFont typeface="Noto Sans Symbols"/>
              <a:buAutoNum type="arabicPeriod" startAt="2"/>
            </a:pPr>
            <a:r>
              <a:rPr lang="en-US" sz="2200" b="0" i="0" u="none">
                <a:solidFill>
                  <a:schemeClr val="dk1"/>
                </a:solidFill>
                <a:latin typeface="Calibri"/>
                <a:ea typeface="Calibri"/>
                <a:cs typeface="Calibri"/>
                <a:sym typeface="Calibri"/>
              </a:rPr>
              <a:t>The second type include FAs of which the final states can not be reached from the start state.</a:t>
            </a:r>
            <a:endParaRPr sz="2100" b="0" i="0" u="none">
              <a:solidFill>
                <a:schemeClr val="dk1"/>
              </a:solidFill>
              <a:latin typeface="Calibri"/>
              <a:ea typeface="Calibri"/>
              <a:cs typeface="Calibri"/>
              <a:sym typeface="Calibri"/>
            </a:endParaRPr>
          </a:p>
          <a:p>
            <a:pPr marL="725487" marR="0" lvl="1" indent="-380999" algn="just" rtl="0">
              <a:lnSpc>
                <a:spcPct val="100000"/>
              </a:lnSpc>
              <a:spcBef>
                <a:spcPts val="420"/>
              </a:spcBef>
              <a:spcAft>
                <a:spcPts val="0"/>
              </a:spcAft>
              <a:buClr>
                <a:schemeClr val="dk1"/>
              </a:buClr>
              <a:buSzPts val="2100"/>
              <a:buFont typeface="Noto Sans Symbols"/>
              <a:buAutoNum type="arabicPeriod"/>
            </a:pPr>
            <a:r>
              <a:rPr lang="en-US" sz="2100" b="0" i="0" u="none" strike="noStrike" cap="none">
                <a:solidFill>
                  <a:schemeClr val="dk1"/>
                </a:solidFill>
                <a:latin typeface="Calibri"/>
                <a:ea typeface="Calibri"/>
                <a:cs typeface="Calibri"/>
                <a:sym typeface="Calibri"/>
              </a:rPr>
              <a:t>This may be either because the diagram is in two separate components. In this case, we say that the graph is </a:t>
            </a:r>
            <a:r>
              <a:rPr lang="en-US" sz="2100" b="1" i="0" u="none" strike="noStrike" cap="none">
                <a:solidFill>
                  <a:schemeClr val="dk1"/>
                </a:solidFill>
                <a:latin typeface="Calibri"/>
                <a:ea typeface="Calibri"/>
                <a:cs typeface="Calibri"/>
                <a:sym typeface="Calibri"/>
              </a:rPr>
              <a:t>disconnected</a:t>
            </a:r>
            <a:r>
              <a:rPr lang="en-US" sz="2100" b="0" i="0" u="none" strike="noStrike" cap="none">
                <a:solidFill>
                  <a:schemeClr val="dk1"/>
                </a:solidFill>
                <a:latin typeface="Calibri"/>
                <a:ea typeface="Calibri"/>
                <a:cs typeface="Calibri"/>
                <a:sym typeface="Calibri"/>
              </a:rPr>
              <a:t>, as in the example below:</a:t>
            </a:r>
            <a:endParaRPr sz="2000" b="0" i="0" u="none" strike="noStrike" cap="none">
              <a:solidFill>
                <a:schemeClr val="dk1"/>
              </a:solidFill>
              <a:latin typeface="Calibri"/>
              <a:ea typeface="Calibri"/>
              <a:cs typeface="Calibri"/>
              <a:sym typeface="Calibri"/>
            </a:endParaRPr>
          </a:p>
          <a:p>
            <a:pPr marL="400050" marR="0" lvl="0" indent="-26035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400050" marR="0" lvl="0" indent="-26035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400050" marR="0" lvl="0" indent="-26035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pic>
        <p:nvPicPr>
          <p:cNvPr id="319" name="Google Shape;319;p36"/>
          <p:cNvPicPr preferRelativeResize="0"/>
          <p:nvPr/>
        </p:nvPicPr>
        <p:blipFill rotWithShape="1">
          <a:blip r:embed="rId3">
            <a:alphaModFix/>
          </a:blip>
          <a:srcRect/>
          <a:stretch/>
        </p:blipFill>
        <p:spPr>
          <a:xfrm>
            <a:off x="609600" y="4216400"/>
            <a:ext cx="3521075" cy="1498600"/>
          </a:xfrm>
          <a:prstGeom prst="rect">
            <a:avLst/>
          </a:prstGeom>
          <a:noFill/>
          <a:ln>
            <a:noFill/>
          </a:ln>
        </p:spPr>
      </p:pic>
      <p:pic>
        <p:nvPicPr>
          <p:cNvPr id="320" name="Google Shape;320;p36"/>
          <p:cNvPicPr preferRelativeResize="0"/>
          <p:nvPr/>
        </p:nvPicPr>
        <p:blipFill rotWithShape="1">
          <a:blip r:embed="rId4">
            <a:alphaModFix/>
          </a:blip>
          <a:srcRect/>
          <a:stretch/>
        </p:blipFill>
        <p:spPr>
          <a:xfrm>
            <a:off x="5499100" y="3990975"/>
            <a:ext cx="2819400" cy="1495425"/>
          </a:xfrm>
          <a:prstGeom prst="rect">
            <a:avLst/>
          </a:prstGeom>
          <a:noFill/>
          <a:ln>
            <a:noFill/>
          </a:ln>
        </p:spPr>
      </p:pic>
      <p:sp>
        <p:nvSpPr>
          <p:cNvPr id="321" name="Google Shape;321;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29" name="Google Shape;329;p37"/>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330" name="Google Shape;330;p37"/>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839787" marR="0" lvl="1" indent="-495299" algn="just" rtl="0">
              <a:lnSpc>
                <a:spcPct val="100000"/>
              </a:lnSpc>
              <a:spcBef>
                <a:spcPts val="0"/>
              </a:spcBef>
              <a:spcAft>
                <a:spcPts val="0"/>
              </a:spcAft>
              <a:buClr>
                <a:schemeClr val="dk1"/>
              </a:buClr>
              <a:buSzPts val="2200"/>
              <a:buFont typeface="Noto Sans Symbols"/>
              <a:buAutoNum type="arabicPeriod" startAt="2"/>
            </a:pPr>
            <a:r>
              <a:rPr lang="en-US" sz="2200" b="0" i="0" u="none" strike="noStrike" cap="none">
                <a:solidFill>
                  <a:schemeClr val="dk1"/>
                </a:solidFill>
                <a:latin typeface="Calibri"/>
                <a:ea typeface="Calibri"/>
                <a:cs typeface="Calibri"/>
                <a:sym typeface="Calibri"/>
              </a:rPr>
              <a:t>Or it is because the final state has no incoming edges, as shown below:</a:t>
            </a:r>
            <a:r>
              <a:rPr lang="en-US" sz="2800" b="0" i="0" u="none" strike="noStrike" cap="none">
                <a:solidFill>
                  <a:schemeClr val="dk1"/>
                </a:solidFill>
                <a:latin typeface="Calibri"/>
                <a:ea typeface="Calibri"/>
                <a:cs typeface="Calibri"/>
                <a:sym typeface="Calibri"/>
              </a:rPr>
              <a:t> </a:t>
            </a:r>
            <a:endParaRPr/>
          </a:p>
          <a:p>
            <a:pPr marL="839787" marR="0" lvl="1" indent="-355599" algn="just" rtl="0">
              <a:lnSpc>
                <a:spcPct val="100000"/>
              </a:lnSpc>
              <a:spcBef>
                <a:spcPts val="440"/>
              </a:spcBef>
              <a:spcAft>
                <a:spcPts val="0"/>
              </a:spcAft>
              <a:buClr>
                <a:schemeClr val="dk1"/>
              </a:buClr>
              <a:buSzPts val="2200"/>
              <a:buFont typeface="Noto Sans Symbols"/>
              <a:buNone/>
            </a:pPr>
            <a:endParaRPr sz="2200" b="0" i="0" u="none" strike="noStrike" cap="none">
              <a:solidFill>
                <a:schemeClr val="dk1"/>
              </a:solidFill>
              <a:latin typeface="Calibri"/>
              <a:ea typeface="Calibri"/>
              <a:cs typeface="Calibri"/>
              <a:sym typeface="Calibri"/>
            </a:endParaRPr>
          </a:p>
          <a:p>
            <a:pPr marL="342900" marR="0" lvl="0" indent="-203200" algn="l" rtl="0">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p:txBody>
      </p:sp>
      <p:pic>
        <p:nvPicPr>
          <p:cNvPr id="331" name="Google Shape;331;p37"/>
          <p:cNvPicPr preferRelativeResize="0"/>
          <p:nvPr/>
        </p:nvPicPr>
        <p:blipFill rotWithShape="1">
          <a:blip r:embed="rId3">
            <a:alphaModFix/>
          </a:blip>
          <a:srcRect/>
          <a:stretch/>
        </p:blipFill>
        <p:spPr>
          <a:xfrm>
            <a:off x="1981200" y="3535362"/>
            <a:ext cx="5715000" cy="1874837"/>
          </a:xfrm>
          <a:prstGeom prst="rect">
            <a:avLst/>
          </a:prstGeom>
          <a:noFill/>
          <a:ln>
            <a:noFill/>
          </a:ln>
        </p:spPr>
      </p:pic>
      <p:sp>
        <p:nvSpPr>
          <p:cNvPr id="332" name="Google Shape;332;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40" name="Google Shape;340;p38"/>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FA and their Languages</a:t>
            </a:r>
            <a:endParaRPr/>
          </a:p>
        </p:txBody>
      </p:sp>
      <p:sp>
        <p:nvSpPr>
          <p:cNvPr id="341" name="Google Shape;341;p38"/>
          <p:cNvSpPr txBox="1">
            <a:spLocks noGrp="1"/>
          </p:cNvSpPr>
          <p:nvPr>
            <p:ph type="body" idx="4294967295"/>
          </p:nvPr>
        </p:nvSpPr>
        <p:spPr>
          <a:xfrm>
            <a:off x="3048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We will study FA from two different angles:</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1. Given a language, can we build a machine for it?</a:t>
            </a:r>
            <a:endParaRPr/>
          </a:p>
          <a:p>
            <a:pPr marL="342900" marR="0" lvl="0" indent="-3429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2. Given a machine, can we deduce its language?</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sp>
        <p:nvSpPr>
          <p:cNvPr id="342" name="Google Shape;342;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50" name="Google Shape;350;p39"/>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351" name="Google Shape;351;p39"/>
          <p:cNvSpPr txBox="1">
            <a:spLocks noGrp="1"/>
          </p:cNvSpPr>
          <p:nvPr>
            <p:ph type="body" idx="4294967295"/>
          </p:nvPr>
        </p:nvSpPr>
        <p:spPr>
          <a:xfrm>
            <a:off x="228600" y="1219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rgbClr val="7030A0"/>
              </a:buClr>
              <a:buSzPts val="2100"/>
              <a:buFont typeface="Arial"/>
              <a:buChar char="•"/>
            </a:pPr>
            <a:r>
              <a:rPr lang="en-US" sz="2100" b="0" i="0" u="none">
                <a:solidFill>
                  <a:srgbClr val="7030A0"/>
                </a:solidFill>
                <a:latin typeface="Calibri"/>
                <a:ea typeface="Calibri"/>
                <a:cs typeface="Calibri"/>
                <a:sym typeface="Calibri"/>
              </a:rPr>
              <a:t>Let us build a machine that accepts the language of all words over the alphabet Σ = {a, b} with an </a:t>
            </a:r>
            <a:r>
              <a:rPr lang="en-US" sz="2100" b="1" i="0" u="none">
                <a:solidFill>
                  <a:srgbClr val="7030A0"/>
                </a:solidFill>
                <a:latin typeface="Calibri"/>
                <a:ea typeface="Calibri"/>
                <a:cs typeface="Calibri"/>
                <a:sym typeface="Calibri"/>
              </a:rPr>
              <a:t>even number of letters</a:t>
            </a:r>
            <a:r>
              <a:rPr lang="en-US" sz="2100" b="0" i="0" u="none">
                <a:solidFill>
                  <a:srgbClr val="7030A0"/>
                </a:solidFill>
                <a:latin typeface="Calibri"/>
                <a:ea typeface="Calibri"/>
                <a:cs typeface="Calibri"/>
                <a:sym typeface="Calibri"/>
              </a:rPr>
              <a:t>.</a:t>
            </a:r>
            <a:endParaRPr/>
          </a:p>
          <a:p>
            <a:pPr marL="342900" marR="0" lvl="0" indent="-209550" algn="just" rtl="0">
              <a:lnSpc>
                <a:spcPct val="8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8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A mathematician could approach this problem by counting the total number of letters from left to right. A computer scientist would solve the problem differently since it is not necessary to do all the counting:</a:t>
            </a:r>
            <a:endParaRPr/>
          </a:p>
          <a:p>
            <a:pPr marL="342900" marR="0" lvl="0" indent="-209550" algn="just" rtl="0">
              <a:lnSpc>
                <a:spcPct val="8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8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Use a Boolean flag, named E, initialized with the value TRUE. Every time we read a letter, we reverse the value of E until we have exhausted the input string. We then check the value of E. If it is TRUE, then the input string is in the language; if FALSE, it is not.</a:t>
            </a:r>
            <a:endParaRPr/>
          </a:p>
          <a:p>
            <a:pPr marL="342900" marR="0" lvl="0" indent="-209550" algn="just" rtl="0">
              <a:lnSpc>
                <a:spcPct val="80000"/>
              </a:lnSpc>
              <a:spcBef>
                <a:spcPts val="420"/>
              </a:spcBef>
              <a:spcAft>
                <a:spcPts val="0"/>
              </a:spcAft>
              <a:buClr>
                <a:schemeClr val="dk1"/>
              </a:buClr>
              <a:buSzPts val="2100"/>
              <a:buFont typeface="Arial"/>
              <a:buNone/>
            </a:pPr>
            <a:endParaRPr sz="2100" b="0" i="0" u="none">
              <a:solidFill>
                <a:srgbClr val="0070C0"/>
              </a:solidFill>
              <a:latin typeface="Calibri"/>
              <a:ea typeface="Calibri"/>
              <a:cs typeface="Calibri"/>
              <a:sym typeface="Calibri"/>
            </a:endParaRPr>
          </a:p>
          <a:p>
            <a:pPr marL="342900" marR="0" lvl="0" indent="-342900" algn="just" rtl="0">
              <a:lnSpc>
                <a:spcPct val="80000"/>
              </a:lnSpc>
              <a:spcBef>
                <a:spcPts val="420"/>
              </a:spcBef>
              <a:spcAft>
                <a:spcPts val="0"/>
              </a:spcAft>
              <a:buClr>
                <a:srgbClr val="0070C0"/>
              </a:buClr>
              <a:buSzPts val="2100"/>
              <a:buFont typeface="Arial"/>
              <a:buChar char="•"/>
            </a:pPr>
            <a:r>
              <a:rPr lang="en-US" sz="2100" b="0" i="0" u="none">
                <a:solidFill>
                  <a:srgbClr val="0070C0"/>
                </a:solidFill>
                <a:latin typeface="Calibri"/>
                <a:ea typeface="Calibri"/>
                <a:cs typeface="Calibri"/>
                <a:sym typeface="Calibri"/>
              </a:rPr>
              <a:t>The FA for this language should require only 2 states:</a:t>
            </a:r>
            <a:endParaRPr/>
          </a:p>
          <a:p>
            <a:pPr marL="742950" marR="0" lvl="1" indent="-285750" algn="just" rtl="0">
              <a:lnSpc>
                <a:spcPct val="80000"/>
              </a:lnSpc>
              <a:spcBef>
                <a:spcPts val="400"/>
              </a:spcBef>
              <a:spcAft>
                <a:spcPts val="0"/>
              </a:spcAft>
              <a:buClr>
                <a:srgbClr val="0070C0"/>
              </a:buClr>
              <a:buSzPts val="2000"/>
              <a:buFont typeface="Arial"/>
              <a:buNone/>
            </a:pPr>
            <a:r>
              <a:rPr lang="en-US" sz="2000" b="1" i="0" u="none" strike="noStrike" cap="none">
                <a:solidFill>
                  <a:srgbClr val="0070C0"/>
                </a:solidFill>
                <a:latin typeface="Calibri"/>
                <a:ea typeface="Calibri"/>
                <a:cs typeface="Calibri"/>
                <a:sym typeface="Calibri"/>
              </a:rPr>
              <a:t>– </a:t>
            </a:r>
            <a:r>
              <a:rPr lang="en-US" sz="2000" b="0" i="0" u="none" strike="noStrike" cap="none">
                <a:solidFill>
                  <a:srgbClr val="0070C0"/>
                </a:solidFill>
                <a:latin typeface="Calibri"/>
                <a:ea typeface="Calibri"/>
                <a:cs typeface="Calibri"/>
                <a:sym typeface="Calibri"/>
              </a:rPr>
              <a:t>State 1: E is TRUE. This is the start and also final state.</a:t>
            </a:r>
            <a:endParaRPr/>
          </a:p>
          <a:p>
            <a:pPr marL="742950" marR="0" lvl="1" indent="-285750" algn="just" rtl="0">
              <a:lnSpc>
                <a:spcPct val="80000"/>
              </a:lnSpc>
              <a:spcBef>
                <a:spcPts val="400"/>
              </a:spcBef>
              <a:spcAft>
                <a:spcPts val="0"/>
              </a:spcAft>
              <a:buClr>
                <a:srgbClr val="0070C0"/>
              </a:buClr>
              <a:buSzPts val="2000"/>
              <a:buFont typeface="Arial"/>
              <a:buNone/>
            </a:pPr>
            <a:r>
              <a:rPr lang="en-US" sz="2000" b="1" i="0" u="none" strike="noStrike" cap="none">
                <a:solidFill>
                  <a:srgbClr val="0070C0"/>
                </a:solidFill>
                <a:latin typeface="Calibri"/>
                <a:ea typeface="Calibri"/>
                <a:cs typeface="Calibri"/>
                <a:sym typeface="Calibri"/>
              </a:rPr>
              <a:t>– </a:t>
            </a:r>
            <a:r>
              <a:rPr lang="en-US" sz="2000" b="0" i="0" u="none" strike="noStrike" cap="none">
                <a:solidFill>
                  <a:srgbClr val="0070C0"/>
                </a:solidFill>
                <a:latin typeface="Calibri"/>
                <a:ea typeface="Calibri"/>
                <a:cs typeface="Calibri"/>
                <a:sym typeface="Calibri"/>
              </a:rPr>
              <a:t>State 2: E is FALSE.</a:t>
            </a:r>
            <a:endParaRPr/>
          </a:p>
        </p:txBody>
      </p:sp>
      <p:sp>
        <p:nvSpPr>
          <p:cNvPr id="352" name="Google Shape;352;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animEffect transition="in" filter="fade">
                                      <p:cBhvr>
                                        <p:cTn id="7" dur="500"/>
                                        <p:tgtEl>
                                          <p:spTgt spid="3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1">
                                            <p:txEl>
                                              <p:pRg st="1" end="1"/>
                                            </p:txEl>
                                          </p:spTgt>
                                        </p:tgtEl>
                                        <p:attrNameLst>
                                          <p:attrName>style.visibility</p:attrName>
                                        </p:attrNameLst>
                                      </p:cBhvr>
                                      <p:to>
                                        <p:strVal val="visible"/>
                                      </p:to>
                                    </p:set>
                                    <p:animEffect transition="in" filter="fade">
                                      <p:cBhvr>
                                        <p:cTn id="12" dur="500"/>
                                        <p:tgtEl>
                                          <p:spTgt spid="3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1">
                                            <p:txEl>
                                              <p:pRg st="2" end="2"/>
                                            </p:txEl>
                                          </p:spTgt>
                                        </p:tgtEl>
                                        <p:attrNameLst>
                                          <p:attrName>style.visibility</p:attrName>
                                        </p:attrNameLst>
                                      </p:cBhvr>
                                      <p:to>
                                        <p:strVal val="visible"/>
                                      </p:to>
                                    </p:set>
                                    <p:animEffect transition="in" filter="fade">
                                      <p:cBhvr>
                                        <p:cTn id="17" dur="500"/>
                                        <p:tgtEl>
                                          <p:spTgt spid="3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1">
                                            <p:txEl>
                                              <p:pRg st="3" end="3"/>
                                            </p:txEl>
                                          </p:spTgt>
                                        </p:tgtEl>
                                        <p:attrNameLst>
                                          <p:attrName>style.visibility</p:attrName>
                                        </p:attrNameLst>
                                      </p:cBhvr>
                                      <p:to>
                                        <p:strVal val="visible"/>
                                      </p:to>
                                    </p:set>
                                    <p:animEffect transition="in" filter="fade">
                                      <p:cBhvr>
                                        <p:cTn id="22" dur="500"/>
                                        <p:tgtEl>
                                          <p:spTgt spid="3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1">
                                            <p:txEl>
                                              <p:pRg st="4" end="4"/>
                                            </p:txEl>
                                          </p:spTgt>
                                        </p:tgtEl>
                                        <p:attrNameLst>
                                          <p:attrName>style.visibility</p:attrName>
                                        </p:attrNameLst>
                                      </p:cBhvr>
                                      <p:to>
                                        <p:strVal val="visible"/>
                                      </p:to>
                                    </p:set>
                                    <p:animEffect transition="in" filter="fade">
                                      <p:cBhvr>
                                        <p:cTn id="27" dur="500"/>
                                        <p:tgtEl>
                                          <p:spTgt spid="3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1">
                                            <p:txEl>
                                              <p:pRg st="5" end="5"/>
                                            </p:txEl>
                                          </p:spTgt>
                                        </p:tgtEl>
                                        <p:attrNameLst>
                                          <p:attrName>style.visibility</p:attrName>
                                        </p:attrNameLst>
                                      </p:cBhvr>
                                      <p:to>
                                        <p:strVal val="visible"/>
                                      </p:to>
                                    </p:set>
                                    <p:animEffect transition="in" filter="fade">
                                      <p:cBhvr>
                                        <p:cTn id="32" dur="500"/>
                                        <p:tgtEl>
                                          <p:spTgt spid="3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1">
                                            <p:txEl>
                                              <p:pRg st="6" end="6"/>
                                            </p:txEl>
                                          </p:spTgt>
                                        </p:tgtEl>
                                        <p:attrNameLst>
                                          <p:attrName>style.visibility</p:attrName>
                                        </p:attrNameLst>
                                      </p:cBhvr>
                                      <p:to>
                                        <p:strVal val="visible"/>
                                      </p:to>
                                    </p:set>
                                    <p:animEffect transition="in" filter="fade">
                                      <p:cBhvr>
                                        <p:cTn id="37" dur="500"/>
                                        <p:tgtEl>
                                          <p:spTgt spid="3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1">
                                            <p:txEl>
                                              <p:pRg st="7" end="7"/>
                                            </p:txEl>
                                          </p:spTgt>
                                        </p:tgtEl>
                                        <p:attrNameLst>
                                          <p:attrName>style.visibility</p:attrName>
                                        </p:attrNameLst>
                                      </p:cBhvr>
                                      <p:to>
                                        <p:strVal val="visible"/>
                                      </p:to>
                                    </p:set>
                                    <p:animEffect transition="in" filter="fade">
                                      <p:cBhvr>
                                        <p:cTn id="42" dur="500"/>
                                        <p:tgtEl>
                                          <p:spTgt spid="3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1">
                                            <p:txEl>
                                              <p:pRg st="8" end="8"/>
                                            </p:txEl>
                                          </p:spTgt>
                                        </p:tgtEl>
                                        <p:attrNameLst>
                                          <p:attrName>style.visibility</p:attrName>
                                        </p:attrNameLst>
                                      </p:cBhvr>
                                      <p:to>
                                        <p:strVal val="visible"/>
                                      </p:to>
                                    </p:set>
                                    <p:animEffect transition="in" filter="fade">
                                      <p:cBhvr>
                                        <p:cTn id="47" dur="500"/>
                                        <p:tgtEl>
                                          <p:spTgt spid="3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60" name="Google Shape;360;p40"/>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Contd.</a:t>
            </a:r>
            <a:endParaRPr/>
          </a:p>
        </p:txBody>
      </p:sp>
      <p:sp>
        <p:nvSpPr>
          <p:cNvPr id="361" name="Google Shape;361;p40"/>
          <p:cNvSpPr txBox="1">
            <a:spLocks noGrp="1"/>
          </p:cNvSpPr>
          <p:nvPr>
            <p:ph type="body" idx="4294967295"/>
          </p:nvPr>
        </p:nvSpPr>
        <p:spPr>
          <a:xfrm>
            <a:off x="3048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So the FA is pictured as follows:</a:t>
            </a:r>
            <a:endParaRPr/>
          </a:p>
          <a:p>
            <a:pPr marL="342900" marR="0" lvl="0" indent="-177800" algn="l" rtl="0">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p:txBody>
      </p:sp>
      <p:pic>
        <p:nvPicPr>
          <p:cNvPr id="362" name="Google Shape;362;p40"/>
          <p:cNvPicPr preferRelativeResize="0"/>
          <p:nvPr/>
        </p:nvPicPr>
        <p:blipFill rotWithShape="1">
          <a:blip r:embed="rId3">
            <a:alphaModFix/>
          </a:blip>
          <a:srcRect/>
          <a:stretch/>
        </p:blipFill>
        <p:spPr>
          <a:xfrm>
            <a:off x="2286000" y="2432050"/>
            <a:ext cx="4360862" cy="2095500"/>
          </a:xfrm>
          <a:prstGeom prst="rect">
            <a:avLst/>
          </a:prstGeom>
          <a:noFill/>
          <a:ln>
            <a:noFill/>
          </a:ln>
        </p:spPr>
      </p:pic>
      <p:sp>
        <p:nvSpPr>
          <p:cNvPr id="363" name="Google Shape;363;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71" name="Google Shape;371;p41"/>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372" name="Google Shape;372;p41"/>
          <p:cNvSpPr txBox="1">
            <a:spLocks noGrp="1"/>
          </p:cNvSpPr>
          <p:nvPr>
            <p:ph type="body" idx="4294967295"/>
          </p:nvPr>
        </p:nvSpPr>
        <p:spPr>
          <a:xfrm>
            <a:off x="3048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Let us build a FA that accepts all the words in the language</a:t>
            </a:r>
            <a:endParaRPr/>
          </a:p>
          <a:p>
            <a:pPr marL="342900" marR="0" lvl="0" indent="-342900" algn="just" rtl="0">
              <a:lnSpc>
                <a:spcPct val="9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				a(a + b)*</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This is the language of all strings that begin with the letter a.</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Starting at state x, if we read a letter b, we go to a </a:t>
            </a:r>
            <a:r>
              <a:rPr lang="en-US" sz="2200" b="1" i="0" u="none">
                <a:solidFill>
                  <a:schemeClr val="dk1"/>
                </a:solidFill>
                <a:latin typeface="Calibri"/>
                <a:ea typeface="Calibri"/>
                <a:cs typeface="Calibri"/>
                <a:sym typeface="Calibri"/>
              </a:rPr>
              <a:t>dead-end </a:t>
            </a:r>
            <a:r>
              <a:rPr lang="en-US" sz="2200" b="0" i="0" u="none">
                <a:solidFill>
                  <a:schemeClr val="dk1"/>
                </a:solidFill>
                <a:latin typeface="Calibri"/>
                <a:ea typeface="Calibri"/>
                <a:cs typeface="Calibri"/>
                <a:sym typeface="Calibri"/>
              </a:rPr>
              <a:t>state y. </a:t>
            </a:r>
            <a:r>
              <a:rPr lang="en-US" sz="2200" b="0" i="1" u="none">
                <a:solidFill>
                  <a:schemeClr val="dk1"/>
                </a:solidFill>
                <a:latin typeface="Calibri"/>
                <a:ea typeface="Calibri"/>
                <a:cs typeface="Calibri"/>
                <a:sym typeface="Calibri"/>
              </a:rPr>
              <a:t>A dead-end state is one that no string can leave once it has entered.</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If the first letter we read is an a, then we go to the dead-end state z, which is also a final state.</a:t>
            </a:r>
            <a:endParaRPr/>
          </a:p>
        </p:txBody>
      </p:sp>
      <p:sp>
        <p:nvSpPr>
          <p:cNvPr id="373" name="Google Shape;373;p4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04" name="Google Shape;104;p15"/>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Finite Automata (FA) - Introduction</a:t>
            </a:r>
            <a:endParaRPr/>
          </a:p>
        </p:txBody>
      </p:sp>
      <p:sp>
        <p:nvSpPr>
          <p:cNvPr id="105" name="Google Shape;105;p15"/>
          <p:cNvSpPr txBox="1">
            <a:spLocks noGrp="1"/>
          </p:cNvSpPr>
          <p:nvPr>
            <p:ph type="body" idx="4294967295"/>
          </p:nvPr>
        </p:nvSpPr>
        <p:spPr>
          <a:xfrm>
            <a:off x="0" y="1447800"/>
            <a:ext cx="8686800" cy="4876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Finite State Automata (FSA) or Finite State Machine (FSM)</a:t>
            </a:r>
            <a:endParaRPr/>
          </a:p>
          <a:p>
            <a:pPr marL="742950" marR="0" lvl="1" indent="-285750" algn="just"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An FA is a model of a system with </a:t>
            </a:r>
            <a:r>
              <a:rPr lang="en-US" sz="2200" b="0" i="0" u="none" strike="noStrike" cap="none">
                <a:solidFill>
                  <a:srgbClr val="7030A0"/>
                </a:solidFill>
                <a:latin typeface="Calibri"/>
                <a:ea typeface="Calibri"/>
                <a:cs typeface="Calibri"/>
                <a:sym typeface="Calibri"/>
              </a:rPr>
              <a:t>discrete inputs </a:t>
            </a:r>
            <a:r>
              <a:rPr lang="en-US" sz="2200" b="0" i="0" u="none" strike="noStrike" cap="none">
                <a:solidFill>
                  <a:schemeClr val="dk1"/>
                </a:solidFill>
                <a:latin typeface="Calibri"/>
                <a:ea typeface="Calibri"/>
                <a:cs typeface="Calibri"/>
                <a:sym typeface="Calibri"/>
              </a:rPr>
              <a:t>and </a:t>
            </a:r>
            <a:r>
              <a:rPr lang="en-US" sz="2200" b="0" i="0" u="none" strike="noStrike" cap="none">
                <a:solidFill>
                  <a:srgbClr val="7030A0"/>
                </a:solidFill>
                <a:latin typeface="Calibri"/>
                <a:ea typeface="Calibri"/>
                <a:cs typeface="Calibri"/>
                <a:sym typeface="Calibri"/>
              </a:rPr>
              <a:t>outputs</a:t>
            </a:r>
            <a:endParaRPr/>
          </a:p>
          <a:p>
            <a:pPr marL="742950" marR="0" lvl="1" indent="-285750" algn="just"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The system can be in any</a:t>
            </a:r>
            <a:r>
              <a:rPr lang="en-US" sz="2200" b="0" i="0" u="none" strike="noStrike" cap="none">
                <a:solidFill>
                  <a:srgbClr val="7030A0"/>
                </a:solidFill>
                <a:latin typeface="Calibri"/>
                <a:ea typeface="Calibri"/>
                <a:cs typeface="Calibri"/>
                <a:sym typeface="Calibri"/>
              </a:rPr>
              <a:t> ONE </a:t>
            </a:r>
            <a:r>
              <a:rPr lang="en-US" sz="2200" b="0" i="0" u="none" strike="noStrike" cap="none">
                <a:solidFill>
                  <a:schemeClr val="dk1"/>
                </a:solidFill>
                <a:latin typeface="Calibri"/>
                <a:ea typeface="Calibri"/>
                <a:cs typeface="Calibri"/>
                <a:sym typeface="Calibri"/>
              </a:rPr>
              <a:t>of a finite number of the internal configurations or </a:t>
            </a:r>
            <a:r>
              <a:rPr lang="en-US" sz="2200" b="0" i="0" u="none" strike="noStrike" cap="none">
                <a:solidFill>
                  <a:srgbClr val="7030A0"/>
                </a:solidFill>
                <a:latin typeface="Calibri"/>
                <a:ea typeface="Calibri"/>
                <a:cs typeface="Calibri"/>
                <a:sym typeface="Calibri"/>
              </a:rPr>
              <a:t>States</a:t>
            </a:r>
            <a:r>
              <a:rPr lang="en-US" sz="2200" b="0" i="0" u="none" strike="noStrike" cap="none">
                <a:solidFill>
                  <a:schemeClr val="dk1"/>
                </a:solidFill>
                <a:latin typeface="Calibri"/>
                <a:ea typeface="Calibri"/>
                <a:cs typeface="Calibri"/>
                <a:sym typeface="Calibri"/>
              </a:rPr>
              <a:t>.</a:t>
            </a:r>
            <a:endParaRPr/>
          </a:p>
          <a:p>
            <a:pPr marL="742950" marR="0" lvl="1" indent="-285750" algn="just"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The states of the system summarizes the information concerning the past inputs that is needed to determine the behavior of the system on subsequent inputs.</a:t>
            </a:r>
            <a:endParaRPr/>
          </a:p>
          <a:p>
            <a:pPr marL="742950" marR="0" lvl="1" indent="-285750" algn="just"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The system is </a:t>
            </a:r>
            <a:r>
              <a:rPr lang="en-US" sz="2200" b="0" i="0" u="none" strike="noStrike" cap="none">
                <a:solidFill>
                  <a:srgbClr val="7030A0"/>
                </a:solidFill>
                <a:latin typeface="Calibri"/>
                <a:ea typeface="Calibri"/>
                <a:cs typeface="Calibri"/>
                <a:sym typeface="Calibri"/>
              </a:rPr>
              <a:t>changing the state </a:t>
            </a:r>
            <a:r>
              <a:rPr lang="en-US" sz="2200" b="0" i="0" u="none" strike="noStrike" cap="none">
                <a:solidFill>
                  <a:schemeClr val="dk1"/>
                </a:solidFill>
                <a:latin typeface="Calibri"/>
                <a:ea typeface="Calibri"/>
                <a:cs typeface="Calibri"/>
                <a:sym typeface="Calibri"/>
              </a:rPr>
              <a:t>as a result of </a:t>
            </a:r>
            <a:r>
              <a:rPr lang="en-US" sz="2200" b="0" i="0" u="none" strike="noStrike" cap="none">
                <a:solidFill>
                  <a:srgbClr val="7030A0"/>
                </a:solidFill>
                <a:latin typeface="Calibri"/>
                <a:ea typeface="Calibri"/>
                <a:cs typeface="Calibri"/>
                <a:sym typeface="Calibri"/>
              </a:rPr>
              <a:t>new inputs.</a:t>
            </a:r>
            <a:endParaRPr/>
          </a:p>
        </p:txBody>
      </p:sp>
      <p:sp>
        <p:nvSpPr>
          <p:cNvPr id="106" name="Google Shape;106;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81" name="Google Shape;381;p42"/>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382" name="Google Shape;382;p42"/>
          <p:cNvSpPr txBox="1">
            <a:spLocks noGrp="1"/>
          </p:cNvSpPr>
          <p:nvPr>
            <p:ph type="body" idx="4294967295"/>
          </p:nvPr>
        </p:nvSpPr>
        <p:spPr>
          <a:xfrm>
            <a:off x="1524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The machine looks like this:</a:t>
            </a:r>
            <a:endParaRPr/>
          </a:p>
        </p:txBody>
      </p:sp>
      <p:pic>
        <p:nvPicPr>
          <p:cNvPr id="383" name="Google Shape;383;p42"/>
          <p:cNvPicPr preferRelativeResize="0"/>
          <p:nvPr/>
        </p:nvPicPr>
        <p:blipFill rotWithShape="1">
          <a:blip r:embed="rId3">
            <a:alphaModFix/>
          </a:blip>
          <a:srcRect/>
          <a:stretch/>
        </p:blipFill>
        <p:spPr>
          <a:xfrm>
            <a:off x="2438400" y="2060575"/>
            <a:ext cx="4038600" cy="4035425"/>
          </a:xfrm>
          <a:prstGeom prst="rect">
            <a:avLst/>
          </a:prstGeom>
          <a:noFill/>
          <a:ln>
            <a:noFill/>
          </a:ln>
        </p:spPr>
      </p:pic>
      <p:sp>
        <p:nvSpPr>
          <p:cNvPr id="384" name="Google Shape;384;p4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92" name="Google Shape;392;p43"/>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393" name="Google Shape;393;p43"/>
          <p:cNvSpPr txBox="1">
            <a:spLocks noGrp="1"/>
          </p:cNvSpPr>
          <p:nvPr>
            <p:ph type="body" idx="4294967295"/>
          </p:nvPr>
        </p:nvSpPr>
        <p:spPr>
          <a:xfrm>
            <a:off x="2286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Let’s build a machine that accepts all words </a:t>
            </a:r>
            <a:r>
              <a:rPr lang="en-US" sz="2200" b="1" i="0" u="none">
                <a:solidFill>
                  <a:schemeClr val="dk1"/>
                </a:solidFill>
                <a:latin typeface="Calibri"/>
                <a:ea typeface="Calibri"/>
                <a:cs typeface="Calibri"/>
                <a:sym typeface="Calibri"/>
              </a:rPr>
              <a:t>containing a triple letter</a:t>
            </a:r>
            <a:r>
              <a:rPr lang="en-US" sz="2200" b="0" i="0" u="none">
                <a:solidFill>
                  <a:schemeClr val="dk1"/>
                </a:solidFill>
                <a:latin typeface="Calibri"/>
                <a:ea typeface="Calibri"/>
                <a:cs typeface="Calibri"/>
                <a:sym typeface="Calibri"/>
              </a:rPr>
              <a:t>, either </a:t>
            </a:r>
            <a:r>
              <a:rPr lang="en-US" sz="2200" b="0" i="1" u="none">
                <a:solidFill>
                  <a:schemeClr val="dk1"/>
                </a:solidFill>
                <a:latin typeface="Calibri"/>
                <a:ea typeface="Calibri"/>
                <a:cs typeface="Calibri"/>
                <a:sym typeface="Calibri"/>
              </a:rPr>
              <a:t>aaa</a:t>
            </a:r>
            <a:r>
              <a:rPr lang="en-US" sz="2200" b="0" i="0" u="none">
                <a:solidFill>
                  <a:schemeClr val="dk1"/>
                </a:solidFill>
                <a:latin typeface="Calibri"/>
                <a:ea typeface="Calibri"/>
                <a:cs typeface="Calibri"/>
                <a:sym typeface="Calibri"/>
              </a:rPr>
              <a:t> or </a:t>
            </a:r>
            <a:r>
              <a:rPr lang="en-US" sz="2200" b="0" i="1" u="none">
                <a:solidFill>
                  <a:schemeClr val="dk1"/>
                </a:solidFill>
                <a:latin typeface="Calibri"/>
                <a:ea typeface="Calibri"/>
                <a:cs typeface="Calibri"/>
                <a:sym typeface="Calibri"/>
              </a:rPr>
              <a:t>bbb</a:t>
            </a:r>
            <a:r>
              <a:rPr lang="en-US" sz="2200" b="0" i="0" u="none">
                <a:solidFill>
                  <a:schemeClr val="dk1"/>
                </a:solidFill>
                <a:latin typeface="Calibri"/>
                <a:ea typeface="Calibri"/>
                <a:cs typeface="Calibri"/>
                <a:sym typeface="Calibri"/>
              </a:rPr>
              <a:t>, and only those words.</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From the start state, the FA must have a path of three edges, with no loop, to accept the word </a:t>
            </a:r>
            <a:r>
              <a:rPr lang="en-US" sz="2200" b="0" i="1" u="none">
                <a:solidFill>
                  <a:schemeClr val="dk1"/>
                </a:solidFill>
                <a:latin typeface="Calibri"/>
                <a:ea typeface="Calibri"/>
                <a:cs typeface="Calibri"/>
                <a:sym typeface="Calibri"/>
              </a:rPr>
              <a:t>aaa</a:t>
            </a:r>
            <a:r>
              <a:rPr lang="en-US" sz="2200" b="0" i="0" u="none">
                <a:solidFill>
                  <a:schemeClr val="dk1"/>
                </a:solidFill>
                <a:latin typeface="Calibri"/>
                <a:ea typeface="Calibri"/>
                <a:cs typeface="Calibri"/>
                <a:sym typeface="Calibri"/>
              </a:rPr>
              <a:t>. So, we begin our FA with the following:</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pic>
        <p:nvPicPr>
          <p:cNvPr id="394" name="Google Shape;394;p43"/>
          <p:cNvPicPr preferRelativeResize="0"/>
          <p:nvPr/>
        </p:nvPicPr>
        <p:blipFill rotWithShape="1">
          <a:blip r:embed="rId3">
            <a:alphaModFix/>
          </a:blip>
          <a:srcRect/>
          <a:stretch/>
        </p:blipFill>
        <p:spPr>
          <a:xfrm>
            <a:off x="1731962" y="4800600"/>
            <a:ext cx="5430837" cy="763587"/>
          </a:xfrm>
          <a:prstGeom prst="rect">
            <a:avLst/>
          </a:prstGeom>
          <a:noFill/>
          <a:ln>
            <a:noFill/>
          </a:ln>
        </p:spPr>
      </p:pic>
      <p:sp>
        <p:nvSpPr>
          <p:cNvPr id="395" name="Google Shape;395;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animEffect transition="in" filter="fade">
                                      <p:cBhvr>
                                        <p:cTn id="7" dur="500"/>
                                        <p:tgtEl>
                                          <p:spTgt spid="3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3">
                                            <p:txEl>
                                              <p:pRg st="1" end="1"/>
                                            </p:txEl>
                                          </p:spTgt>
                                        </p:tgtEl>
                                        <p:attrNameLst>
                                          <p:attrName>style.visibility</p:attrName>
                                        </p:attrNameLst>
                                      </p:cBhvr>
                                      <p:to>
                                        <p:strVal val="visible"/>
                                      </p:to>
                                    </p:set>
                                    <p:animEffect transition="in" filter="fade">
                                      <p:cBhvr>
                                        <p:cTn id="12" dur="500"/>
                                        <p:tgtEl>
                                          <p:spTgt spid="3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3">
                                            <p:txEl>
                                              <p:pRg st="2" end="2"/>
                                            </p:txEl>
                                          </p:spTgt>
                                        </p:tgtEl>
                                        <p:attrNameLst>
                                          <p:attrName>style.visibility</p:attrName>
                                        </p:attrNameLst>
                                      </p:cBhvr>
                                      <p:to>
                                        <p:strVal val="visible"/>
                                      </p:to>
                                    </p:set>
                                    <p:animEffect transition="in" filter="fade">
                                      <p:cBhvr>
                                        <p:cTn id="17" dur="500"/>
                                        <p:tgtEl>
                                          <p:spTgt spid="3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3">
                                            <p:txEl>
                                              <p:pRg st="3" end="3"/>
                                            </p:txEl>
                                          </p:spTgt>
                                        </p:tgtEl>
                                        <p:attrNameLst>
                                          <p:attrName>style.visibility</p:attrName>
                                        </p:attrNameLst>
                                      </p:cBhvr>
                                      <p:to>
                                        <p:strVal val="visible"/>
                                      </p:to>
                                    </p:set>
                                    <p:animEffect transition="in" filter="fade">
                                      <p:cBhvr>
                                        <p:cTn id="22" dur="500"/>
                                        <p:tgtEl>
                                          <p:spTgt spid="3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03" name="Google Shape;403;p44"/>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Contd.</a:t>
            </a:r>
            <a:endParaRPr/>
          </a:p>
        </p:txBody>
      </p:sp>
      <p:sp>
        <p:nvSpPr>
          <p:cNvPr id="404" name="Google Shape;404;p44"/>
          <p:cNvSpPr txBox="1">
            <a:spLocks noGrp="1"/>
          </p:cNvSpPr>
          <p:nvPr>
            <p:ph type="body" idx="4294967295"/>
          </p:nvPr>
        </p:nvSpPr>
        <p:spPr>
          <a:xfrm>
            <a:off x="3048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For similar reason, there must be a path for bbb, that has no loop, and uses entirely differently states. If the b-path shares any states with the a-path, we could mix a’s and b’s to get to the final state. However, the final state can be shared.</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 So, our FA should now look like:</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pic>
        <p:nvPicPr>
          <p:cNvPr id="405" name="Google Shape;405;p44"/>
          <p:cNvPicPr preferRelativeResize="0"/>
          <p:nvPr/>
        </p:nvPicPr>
        <p:blipFill rotWithShape="1">
          <a:blip r:embed="rId3">
            <a:alphaModFix/>
          </a:blip>
          <a:srcRect/>
          <a:stretch/>
        </p:blipFill>
        <p:spPr>
          <a:xfrm>
            <a:off x="1905000" y="4191000"/>
            <a:ext cx="5029200" cy="1943100"/>
          </a:xfrm>
          <a:prstGeom prst="rect">
            <a:avLst/>
          </a:prstGeom>
          <a:noFill/>
          <a:ln>
            <a:noFill/>
          </a:ln>
        </p:spPr>
      </p:pic>
      <p:sp>
        <p:nvSpPr>
          <p:cNvPr id="406" name="Google Shape;406;p4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4">
                                            <p:txEl>
                                              <p:pRg st="0" end="0"/>
                                            </p:txEl>
                                          </p:spTgt>
                                        </p:tgtEl>
                                        <p:attrNameLst>
                                          <p:attrName>style.visibility</p:attrName>
                                        </p:attrNameLst>
                                      </p:cBhvr>
                                      <p:to>
                                        <p:strVal val="visible"/>
                                      </p:to>
                                    </p:set>
                                    <p:animEffect transition="in" filter="fade">
                                      <p:cBhvr>
                                        <p:cTn id="7" dur="500"/>
                                        <p:tgtEl>
                                          <p:spTgt spid="4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4">
                                            <p:txEl>
                                              <p:pRg st="1" end="1"/>
                                            </p:txEl>
                                          </p:spTgt>
                                        </p:tgtEl>
                                        <p:attrNameLst>
                                          <p:attrName>style.visibility</p:attrName>
                                        </p:attrNameLst>
                                      </p:cBhvr>
                                      <p:to>
                                        <p:strVal val="visible"/>
                                      </p:to>
                                    </p:set>
                                    <p:animEffect transition="in" filter="fade">
                                      <p:cBhvr>
                                        <p:cTn id="12" dur="500"/>
                                        <p:tgtEl>
                                          <p:spTgt spid="4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4">
                                            <p:txEl>
                                              <p:pRg st="2" end="2"/>
                                            </p:txEl>
                                          </p:spTgt>
                                        </p:tgtEl>
                                        <p:attrNameLst>
                                          <p:attrName>style.visibility</p:attrName>
                                        </p:attrNameLst>
                                      </p:cBhvr>
                                      <p:to>
                                        <p:strVal val="visible"/>
                                      </p:to>
                                    </p:set>
                                    <p:animEffect transition="in" filter="fade">
                                      <p:cBhvr>
                                        <p:cTn id="17" dur="500"/>
                                        <p:tgtEl>
                                          <p:spTgt spid="4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4">
                                            <p:txEl>
                                              <p:pRg st="3" end="3"/>
                                            </p:txEl>
                                          </p:spTgt>
                                        </p:tgtEl>
                                        <p:attrNameLst>
                                          <p:attrName>style.visibility</p:attrName>
                                        </p:attrNameLst>
                                      </p:cBhvr>
                                      <p:to>
                                        <p:strVal val="visible"/>
                                      </p:to>
                                    </p:set>
                                    <p:animEffect transition="in" filter="fade">
                                      <p:cBhvr>
                                        <p:cTn id="22" dur="500"/>
                                        <p:tgtEl>
                                          <p:spTgt spid="4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14" name="Google Shape;414;p45"/>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Contd.</a:t>
            </a:r>
            <a:endParaRPr/>
          </a:p>
        </p:txBody>
      </p:sp>
      <p:sp>
        <p:nvSpPr>
          <p:cNvPr id="415" name="Google Shape;415;p45"/>
          <p:cNvSpPr txBox="1">
            <a:spLocks noGrp="1"/>
          </p:cNvSpPr>
          <p:nvPr>
            <p:ph type="body" idx="4294967295"/>
          </p:nvPr>
        </p:nvSpPr>
        <p:spPr>
          <a:xfrm>
            <a:off x="2286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If we are moving along the a-path and we read a </a:t>
            </a:r>
            <a:r>
              <a:rPr lang="en-US" sz="2200" b="0" i="1" u="none">
                <a:solidFill>
                  <a:schemeClr val="dk1"/>
                </a:solidFill>
                <a:latin typeface="Calibri"/>
                <a:ea typeface="Calibri"/>
                <a:cs typeface="Calibri"/>
                <a:sym typeface="Calibri"/>
              </a:rPr>
              <a:t>b</a:t>
            </a:r>
            <a:r>
              <a:rPr lang="en-US" sz="2200" b="0" i="0" u="none">
                <a:solidFill>
                  <a:schemeClr val="dk1"/>
                </a:solidFill>
                <a:latin typeface="Calibri"/>
                <a:ea typeface="Calibri"/>
                <a:cs typeface="Calibri"/>
                <a:sym typeface="Calibri"/>
              </a:rPr>
              <a:t> before the third a, we need to jump to the </a:t>
            </a:r>
            <a:r>
              <a:rPr lang="en-US" sz="2200" b="0" i="1" u="none">
                <a:solidFill>
                  <a:schemeClr val="dk1"/>
                </a:solidFill>
                <a:latin typeface="Calibri"/>
                <a:ea typeface="Calibri"/>
                <a:cs typeface="Calibri"/>
                <a:sym typeface="Calibri"/>
              </a:rPr>
              <a:t>b</a:t>
            </a:r>
            <a:r>
              <a:rPr lang="en-US" sz="2200" b="0" i="0" u="none">
                <a:solidFill>
                  <a:schemeClr val="dk1"/>
                </a:solidFill>
                <a:latin typeface="Calibri"/>
                <a:ea typeface="Calibri"/>
                <a:cs typeface="Calibri"/>
                <a:sym typeface="Calibri"/>
              </a:rPr>
              <a:t>-path in progress and vice versa. The final FA then looks like this:</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pic>
        <p:nvPicPr>
          <p:cNvPr id="416" name="Google Shape;416;p45"/>
          <p:cNvPicPr preferRelativeResize="0"/>
          <p:nvPr/>
        </p:nvPicPr>
        <p:blipFill rotWithShape="1">
          <a:blip r:embed="rId3">
            <a:alphaModFix/>
          </a:blip>
          <a:srcRect/>
          <a:stretch/>
        </p:blipFill>
        <p:spPr>
          <a:xfrm>
            <a:off x="1981200" y="3840162"/>
            <a:ext cx="5029200" cy="2255837"/>
          </a:xfrm>
          <a:prstGeom prst="rect">
            <a:avLst/>
          </a:prstGeom>
          <a:noFill/>
          <a:ln>
            <a:noFill/>
          </a:ln>
        </p:spPr>
      </p:pic>
      <p:sp>
        <p:nvSpPr>
          <p:cNvPr id="417" name="Google Shape;417;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25" name="Google Shape;425;p46"/>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426" name="Google Shape;426;p46"/>
          <p:cNvSpPr txBox="1">
            <a:spLocks noGrp="1"/>
          </p:cNvSpPr>
          <p:nvPr>
            <p:ph type="body" idx="4294967295"/>
          </p:nvPr>
        </p:nvSpPr>
        <p:spPr>
          <a:xfrm>
            <a:off x="2286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Consider the FA below. We would like to examine what language this machine accepts.</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pic>
        <p:nvPicPr>
          <p:cNvPr id="427" name="Google Shape;427;p46"/>
          <p:cNvPicPr preferRelativeResize="0"/>
          <p:nvPr/>
        </p:nvPicPr>
        <p:blipFill rotWithShape="1">
          <a:blip r:embed="rId3">
            <a:alphaModFix/>
          </a:blip>
          <a:srcRect/>
          <a:stretch/>
        </p:blipFill>
        <p:spPr>
          <a:xfrm>
            <a:off x="1295400" y="2667000"/>
            <a:ext cx="5943600" cy="3268662"/>
          </a:xfrm>
          <a:prstGeom prst="rect">
            <a:avLst/>
          </a:prstGeom>
          <a:noFill/>
          <a:ln>
            <a:noFill/>
          </a:ln>
        </p:spPr>
      </p:pic>
      <p:sp>
        <p:nvSpPr>
          <p:cNvPr id="428" name="Google Shape;428;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36" name="Google Shape;436;p47"/>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437" name="Google Shape;437;p47"/>
          <p:cNvSpPr txBox="1">
            <a:spLocks noGrp="1"/>
          </p:cNvSpPr>
          <p:nvPr>
            <p:ph type="body" idx="4294967295"/>
          </p:nvPr>
        </p:nvSpPr>
        <p:spPr>
          <a:xfrm>
            <a:off x="228600" y="12954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There are only two ways to get to the final state 4 in this FA: One is from state 2 and the other is from state 3.</a:t>
            </a:r>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The only way to get to state 2 is by reading an </a:t>
            </a:r>
            <a:r>
              <a:rPr lang="en-US" sz="2100" b="1" i="0" u="none">
                <a:solidFill>
                  <a:srgbClr val="0070C0"/>
                </a:solidFill>
                <a:latin typeface="Calibri"/>
                <a:ea typeface="Calibri"/>
                <a:cs typeface="Calibri"/>
                <a:sym typeface="Calibri"/>
              </a:rPr>
              <a:t>a</a:t>
            </a:r>
            <a:r>
              <a:rPr lang="en-US" sz="2100" b="0" i="0" u="none">
                <a:solidFill>
                  <a:schemeClr val="dk1"/>
                </a:solidFill>
                <a:latin typeface="Calibri"/>
                <a:ea typeface="Calibri"/>
                <a:cs typeface="Calibri"/>
                <a:sym typeface="Calibri"/>
              </a:rPr>
              <a:t> while in either state 1 or state 3. If we read another </a:t>
            </a:r>
            <a:r>
              <a:rPr lang="en-US" sz="2100" b="1" i="0" u="none">
                <a:solidFill>
                  <a:srgbClr val="0070C0"/>
                </a:solidFill>
                <a:latin typeface="Calibri"/>
                <a:ea typeface="Calibri"/>
                <a:cs typeface="Calibri"/>
                <a:sym typeface="Calibri"/>
              </a:rPr>
              <a:t>a</a:t>
            </a:r>
            <a:r>
              <a:rPr lang="en-US" sz="2100" b="0" i="0" u="none">
                <a:solidFill>
                  <a:schemeClr val="dk1"/>
                </a:solidFill>
                <a:latin typeface="Calibri"/>
                <a:ea typeface="Calibri"/>
                <a:cs typeface="Calibri"/>
                <a:sym typeface="Calibri"/>
              </a:rPr>
              <a:t> we will go to the final state 4.</a:t>
            </a:r>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Similarly, to get to state 3, we need to read the input letter </a:t>
            </a:r>
            <a:r>
              <a:rPr lang="en-US" sz="2100" b="1" i="0" u="none">
                <a:solidFill>
                  <a:srgbClr val="0070C0"/>
                </a:solidFill>
                <a:latin typeface="Calibri"/>
                <a:ea typeface="Calibri"/>
                <a:cs typeface="Calibri"/>
                <a:sym typeface="Calibri"/>
              </a:rPr>
              <a:t>b</a:t>
            </a:r>
            <a:r>
              <a:rPr lang="en-US" sz="2100" b="0" i="0" u="none">
                <a:solidFill>
                  <a:schemeClr val="dk1"/>
                </a:solidFill>
                <a:latin typeface="Calibri"/>
                <a:ea typeface="Calibri"/>
                <a:cs typeface="Calibri"/>
                <a:sym typeface="Calibri"/>
              </a:rPr>
              <a:t> while in either state 1 or state 2. Once in state 3, if we read another </a:t>
            </a:r>
            <a:r>
              <a:rPr lang="en-US" sz="2100" b="1" i="0" u="none">
                <a:solidFill>
                  <a:srgbClr val="0070C0"/>
                </a:solidFill>
                <a:latin typeface="Calibri"/>
                <a:ea typeface="Calibri"/>
                <a:cs typeface="Calibri"/>
                <a:sym typeface="Calibri"/>
              </a:rPr>
              <a:t>b</a:t>
            </a:r>
            <a:r>
              <a:rPr lang="en-US" sz="2100" b="0" i="0" u="none">
                <a:solidFill>
                  <a:schemeClr val="dk1"/>
                </a:solidFill>
                <a:latin typeface="Calibri"/>
                <a:ea typeface="Calibri"/>
                <a:cs typeface="Calibri"/>
                <a:sym typeface="Calibri"/>
              </a:rPr>
              <a:t>, we will go to the final state 4.</a:t>
            </a:r>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Thus, the words accepted by this machine are exactly those strings that have a double letter </a:t>
            </a:r>
            <a:r>
              <a:rPr lang="en-US" sz="2100" b="0" i="1" u="none">
                <a:solidFill>
                  <a:schemeClr val="dk1"/>
                </a:solidFill>
                <a:latin typeface="Calibri"/>
                <a:ea typeface="Calibri"/>
                <a:cs typeface="Calibri"/>
                <a:sym typeface="Calibri"/>
              </a:rPr>
              <a:t>aa</a:t>
            </a:r>
            <a:r>
              <a:rPr lang="en-US" sz="2100" b="0" i="0" u="none">
                <a:solidFill>
                  <a:schemeClr val="dk1"/>
                </a:solidFill>
                <a:latin typeface="Calibri"/>
                <a:ea typeface="Calibri"/>
                <a:cs typeface="Calibri"/>
                <a:sym typeface="Calibri"/>
              </a:rPr>
              <a:t> or </a:t>
            </a:r>
            <a:r>
              <a:rPr lang="en-US" sz="2100" b="0" i="1" u="none">
                <a:solidFill>
                  <a:schemeClr val="dk1"/>
                </a:solidFill>
                <a:latin typeface="Calibri"/>
                <a:ea typeface="Calibri"/>
                <a:cs typeface="Calibri"/>
                <a:sym typeface="Calibri"/>
              </a:rPr>
              <a:t>bb</a:t>
            </a:r>
            <a:r>
              <a:rPr lang="en-US" sz="2100" b="0" i="0" u="none">
                <a:solidFill>
                  <a:schemeClr val="dk1"/>
                </a:solidFill>
                <a:latin typeface="Calibri"/>
                <a:ea typeface="Calibri"/>
                <a:cs typeface="Calibri"/>
                <a:sym typeface="Calibri"/>
              </a:rPr>
              <a:t> in them. This language is defined by the regular expression</a:t>
            </a:r>
            <a:endParaRPr/>
          </a:p>
          <a:p>
            <a:pPr marL="342900" marR="0" lvl="0" indent="-342900" algn="just" rtl="0">
              <a:lnSpc>
                <a:spcPct val="90000"/>
              </a:lnSpc>
              <a:spcBef>
                <a:spcPts val="420"/>
              </a:spcBef>
              <a:spcAft>
                <a:spcPts val="0"/>
              </a:spcAft>
              <a:buClr>
                <a:schemeClr val="dk1"/>
              </a:buClr>
              <a:buSzPts val="2100"/>
              <a:buFont typeface="Arial"/>
              <a:buNone/>
            </a:pPr>
            <a:r>
              <a:rPr lang="en-US" sz="2100" b="0" i="0" u="none">
                <a:solidFill>
                  <a:schemeClr val="dk1"/>
                </a:solidFill>
                <a:latin typeface="Calibri"/>
                <a:ea typeface="Calibri"/>
                <a:cs typeface="Calibri"/>
                <a:sym typeface="Calibri"/>
              </a:rPr>
              <a:t>	</a:t>
            </a:r>
            <a:endParaRPr/>
          </a:p>
          <a:p>
            <a:pPr marL="342900" marR="0" lvl="0" indent="-342900" algn="just" rtl="0">
              <a:lnSpc>
                <a:spcPct val="90000"/>
              </a:lnSpc>
              <a:spcBef>
                <a:spcPts val="420"/>
              </a:spcBef>
              <a:spcAft>
                <a:spcPts val="0"/>
              </a:spcAft>
              <a:buClr>
                <a:schemeClr val="dk1"/>
              </a:buClr>
              <a:buSzPts val="2100"/>
              <a:buFont typeface="Arial"/>
              <a:buNone/>
            </a:pPr>
            <a:r>
              <a:rPr lang="en-US" sz="2100" b="0" i="0" u="none">
                <a:solidFill>
                  <a:schemeClr val="dk1"/>
                </a:solidFill>
                <a:latin typeface="Calibri"/>
                <a:ea typeface="Calibri"/>
                <a:cs typeface="Calibri"/>
                <a:sym typeface="Calibri"/>
              </a:rPr>
              <a:t>			(a + b)*(aa + bb)(a + b)*</a:t>
            </a:r>
            <a:endParaRPr/>
          </a:p>
        </p:txBody>
      </p:sp>
      <p:sp>
        <p:nvSpPr>
          <p:cNvPr id="438" name="Google Shape;438;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46" name="Google Shape;446;p48"/>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447" name="Google Shape;447;p48"/>
          <p:cNvSpPr txBox="1">
            <a:spLocks noGrp="1"/>
          </p:cNvSpPr>
          <p:nvPr>
            <p:ph type="body" idx="4294967295"/>
          </p:nvPr>
        </p:nvSpPr>
        <p:spPr>
          <a:xfrm>
            <a:off x="2286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Consider the FA below. What is the language accepted by this machine?</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pic>
        <p:nvPicPr>
          <p:cNvPr id="448" name="Google Shape;448;p48"/>
          <p:cNvPicPr preferRelativeResize="0"/>
          <p:nvPr/>
        </p:nvPicPr>
        <p:blipFill rotWithShape="1">
          <a:blip r:embed="rId3">
            <a:alphaModFix/>
          </a:blip>
          <a:srcRect/>
          <a:stretch/>
        </p:blipFill>
        <p:spPr>
          <a:xfrm>
            <a:off x="1143000" y="2428875"/>
            <a:ext cx="6019800" cy="3819525"/>
          </a:xfrm>
          <a:prstGeom prst="rect">
            <a:avLst/>
          </a:prstGeom>
          <a:noFill/>
          <a:ln>
            <a:noFill/>
          </a:ln>
        </p:spPr>
      </p:pic>
      <p:sp>
        <p:nvSpPr>
          <p:cNvPr id="449" name="Google Shape;449;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57" name="Google Shape;457;p49"/>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458" name="Google Shape;458;p49"/>
          <p:cNvSpPr txBox="1">
            <a:spLocks noGrp="1"/>
          </p:cNvSpPr>
          <p:nvPr>
            <p:ph type="body" idx="4294967295"/>
          </p:nvPr>
        </p:nvSpPr>
        <p:spPr>
          <a:xfrm>
            <a:off x="2286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Starting at state 1, if we read a word beginning with an </a:t>
            </a:r>
            <a:r>
              <a:rPr lang="en-US" sz="2200" b="1" i="0" u="none">
                <a:solidFill>
                  <a:srgbClr val="0070C0"/>
                </a:solidFill>
                <a:latin typeface="Calibri"/>
                <a:ea typeface="Calibri"/>
                <a:cs typeface="Calibri"/>
                <a:sym typeface="Calibri"/>
              </a:rPr>
              <a:t>a, </a:t>
            </a:r>
            <a:r>
              <a:rPr lang="en-US" sz="2200" b="0" i="0" u="none">
                <a:solidFill>
                  <a:schemeClr val="dk1"/>
                </a:solidFill>
                <a:latin typeface="Calibri"/>
                <a:ea typeface="Calibri"/>
                <a:cs typeface="Calibri"/>
                <a:sym typeface="Calibri"/>
              </a:rPr>
              <a:t>we will go straight to the final state 3. We will stay in state 3 as long as we continue to read only </a:t>
            </a:r>
            <a:r>
              <a:rPr lang="en-US" sz="2200" b="1" i="0" u="none">
                <a:solidFill>
                  <a:srgbClr val="0070C0"/>
                </a:solidFill>
                <a:latin typeface="Calibri"/>
                <a:ea typeface="Calibri"/>
                <a:cs typeface="Calibri"/>
                <a:sym typeface="Calibri"/>
              </a:rPr>
              <a:t>a</a:t>
            </a:r>
            <a:r>
              <a:rPr lang="en-US" sz="2200" b="0" i="0" u="none">
                <a:solidFill>
                  <a:schemeClr val="dk1"/>
                </a:solidFill>
                <a:latin typeface="Calibri"/>
                <a:ea typeface="Calibri"/>
                <a:cs typeface="Calibri"/>
                <a:sym typeface="Calibri"/>
              </a:rPr>
              <a:t>’s. Hence, all words of the form </a:t>
            </a:r>
            <a:r>
              <a:rPr lang="en-US" sz="2200" b="1" i="0" u="none">
                <a:solidFill>
                  <a:srgbClr val="0070C0"/>
                </a:solidFill>
                <a:latin typeface="Calibri"/>
                <a:ea typeface="Calibri"/>
                <a:cs typeface="Calibri"/>
                <a:sym typeface="Calibri"/>
              </a:rPr>
              <a:t>aa</a:t>
            </a:r>
            <a:r>
              <a:rPr lang="en-US" sz="2200" b="0" i="0" u="none">
                <a:solidFill>
                  <a:schemeClr val="dk1"/>
                </a:solidFill>
                <a:latin typeface="Calibri"/>
                <a:ea typeface="Calibri"/>
                <a:cs typeface="Calibri"/>
                <a:sym typeface="Calibri"/>
              </a:rPr>
              <a:t> are accepted by this FA.</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What if we began with some a’s that take us to state 3 and then we read a b? This will bring us to state 2. To get back to the final state 3, we must proceed to state 4 and then state 3. This trip requires two more b’s.</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Notice that in states 2, 3, and 4, all a’s that are read are ignored; and only b’s cause a change of state.</a:t>
            </a:r>
            <a:endParaRPr/>
          </a:p>
        </p:txBody>
      </p:sp>
      <p:sp>
        <p:nvSpPr>
          <p:cNvPr id="459" name="Google Shape;459;p4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67" name="Google Shape;467;p50"/>
          <p:cNvSpPr txBox="1">
            <a:spLocks noGrp="1"/>
          </p:cNvSpPr>
          <p:nvPr>
            <p:ph type="body" idx="4294967295"/>
          </p:nvPr>
        </p:nvSpPr>
        <p:spPr>
          <a:xfrm>
            <a:off x="3048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Summarizing what we know: If an input string starts with an a followed by some b’s, then it must have 3 b’s to return to the final state 3, or 6 b’s to make the trip twice, or 9 b’s, or 12 b’s and so on.</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In other words, an input string starting with an a and having a total number of b’s </a:t>
            </a:r>
            <a:r>
              <a:rPr lang="en-US" sz="2200" b="1" i="0" u="none">
                <a:solidFill>
                  <a:schemeClr val="dk1"/>
                </a:solidFill>
                <a:latin typeface="Calibri"/>
                <a:ea typeface="Calibri"/>
                <a:cs typeface="Calibri"/>
                <a:sym typeface="Calibri"/>
              </a:rPr>
              <a:t>divisible by 3 </a:t>
            </a:r>
            <a:r>
              <a:rPr lang="en-US" sz="2200" b="0" i="0" u="none">
                <a:solidFill>
                  <a:schemeClr val="dk1"/>
                </a:solidFill>
                <a:latin typeface="Calibri"/>
                <a:ea typeface="Calibri"/>
                <a:cs typeface="Calibri"/>
                <a:sym typeface="Calibri"/>
              </a:rPr>
              <a:t>will be accepted. If an input string starts with an a but has a total number of b’s not divisible by 3, then it is rejected because its path will end at either state 2 or 4.</a:t>
            </a:r>
            <a:endParaRPr/>
          </a:p>
        </p:txBody>
      </p:sp>
      <p:sp>
        <p:nvSpPr>
          <p:cNvPr id="468" name="Google Shape;468;p5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76" name="Google Shape;476;p51"/>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Contd.</a:t>
            </a:r>
            <a:endParaRPr/>
          </a:p>
        </p:txBody>
      </p:sp>
      <p:sp>
        <p:nvSpPr>
          <p:cNvPr id="477" name="Google Shape;477;p51"/>
          <p:cNvSpPr txBox="1">
            <a:spLocks noGrp="1"/>
          </p:cNvSpPr>
          <p:nvPr>
            <p:ph type="body" idx="4294967295"/>
          </p:nvPr>
        </p:nvSpPr>
        <p:spPr>
          <a:xfrm>
            <a:off x="2286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What happens to an input string that begins with a b?</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Such an input string will lead us to state 2. It then needs two more b’s to get to the final state 3. These b’s can be separated by any number of a’s. Once in state 3, it needs no more b’s, or 3 more b’s, or 6 more b’s and so on.</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All in all, an input string, whether starting with an </a:t>
            </a:r>
            <a:r>
              <a:rPr lang="en-US" sz="1900" b="1" i="0" u="none">
                <a:solidFill>
                  <a:srgbClr val="FF0000"/>
                </a:solidFill>
                <a:latin typeface="Calibri"/>
                <a:ea typeface="Calibri"/>
                <a:cs typeface="Calibri"/>
                <a:sym typeface="Calibri"/>
              </a:rPr>
              <a:t>a</a:t>
            </a:r>
            <a:r>
              <a:rPr lang="en-US" sz="1900" b="0" i="0" u="none">
                <a:solidFill>
                  <a:schemeClr val="dk1"/>
                </a:solidFill>
                <a:latin typeface="Calibri"/>
                <a:ea typeface="Calibri"/>
                <a:cs typeface="Calibri"/>
                <a:sym typeface="Calibri"/>
              </a:rPr>
              <a:t> or a </a:t>
            </a:r>
            <a:r>
              <a:rPr lang="en-US" sz="1900" b="1" i="0" u="none">
                <a:solidFill>
                  <a:srgbClr val="FF0000"/>
                </a:solidFill>
                <a:latin typeface="Calibri"/>
                <a:ea typeface="Calibri"/>
                <a:cs typeface="Calibri"/>
                <a:sym typeface="Calibri"/>
              </a:rPr>
              <a:t>b</a:t>
            </a:r>
            <a:r>
              <a:rPr lang="en-US" sz="1900" b="0" i="0" u="none">
                <a:solidFill>
                  <a:schemeClr val="dk1"/>
                </a:solidFill>
                <a:latin typeface="Calibri"/>
                <a:ea typeface="Calibri"/>
                <a:cs typeface="Calibri"/>
                <a:sym typeface="Calibri"/>
              </a:rPr>
              <a:t>, must have a total number of b’s divisible by 3 to be accepted.</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The language accepted by this machine therefore can be defined by the regular expression</a:t>
            </a:r>
            <a:endParaRPr/>
          </a:p>
          <a:p>
            <a:pPr marL="342900" marR="0" lvl="0" indent="-342900" algn="just" rtl="0">
              <a:lnSpc>
                <a:spcPct val="90000"/>
              </a:lnSpc>
              <a:spcBef>
                <a:spcPts val="380"/>
              </a:spcBef>
              <a:spcAft>
                <a:spcPts val="0"/>
              </a:spcAft>
              <a:buClr>
                <a:schemeClr val="dk1"/>
              </a:buClr>
              <a:buSzPts val="1900"/>
              <a:buFont typeface="Arial"/>
              <a:buNone/>
            </a:pPr>
            <a:r>
              <a:rPr lang="en-US" sz="1900" b="0" i="0" u="none">
                <a:solidFill>
                  <a:schemeClr val="dk1"/>
                </a:solidFill>
                <a:latin typeface="Calibri"/>
                <a:ea typeface="Calibri"/>
                <a:cs typeface="Calibri"/>
                <a:sym typeface="Calibri"/>
              </a:rPr>
              <a:t>	</a:t>
            </a:r>
            <a:endParaRPr/>
          </a:p>
          <a:p>
            <a:pPr marL="342900" marR="0" lvl="0" indent="-342900" algn="just" rtl="0">
              <a:lnSpc>
                <a:spcPct val="90000"/>
              </a:lnSpc>
              <a:spcBef>
                <a:spcPts val="380"/>
              </a:spcBef>
              <a:spcAft>
                <a:spcPts val="0"/>
              </a:spcAft>
              <a:buClr>
                <a:schemeClr val="dk1"/>
              </a:buClr>
              <a:buSzPts val="1900"/>
              <a:buFont typeface="Arial"/>
              <a:buNone/>
            </a:pPr>
            <a:r>
              <a:rPr lang="en-US" sz="1900" b="0" i="0" u="none">
                <a:solidFill>
                  <a:schemeClr val="dk1"/>
                </a:solidFill>
                <a:latin typeface="Calibri"/>
                <a:ea typeface="Calibri"/>
                <a:cs typeface="Calibri"/>
                <a:sym typeface="Calibri"/>
              </a:rPr>
              <a:t>		(a + ba*ba*b)</a:t>
            </a:r>
            <a:r>
              <a:rPr lang="en-US" sz="1900" b="0" i="0" u="none" baseline="30000">
                <a:solidFill>
                  <a:schemeClr val="dk1"/>
                </a:solidFill>
                <a:latin typeface="Calibri"/>
                <a:ea typeface="Calibri"/>
                <a:cs typeface="Calibri"/>
                <a:sym typeface="Calibri"/>
              </a:rPr>
              <a:t>+</a:t>
            </a:r>
            <a:r>
              <a:rPr lang="en-US" sz="1900" b="0" i="0" u="none">
                <a:solidFill>
                  <a:schemeClr val="dk1"/>
                </a:solidFill>
                <a:latin typeface="Calibri"/>
                <a:ea typeface="Calibri"/>
                <a:cs typeface="Calibri"/>
                <a:sym typeface="Calibri"/>
              </a:rPr>
              <a:t> = (a + ba*ba*b)(a + ba*ba*b)*</a:t>
            </a:r>
            <a:endParaRPr/>
          </a:p>
        </p:txBody>
      </p:sp>
      <p:sp>
        <p:nvSpPr>
          <p:cNvPr id="478" name="Google Shape;478;p5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13" name="Google Shape;113;p16"/>
          <p:cNvSpPr txBox="1">
            <a:spLocks noGrp="1"/>
          </p:cNvSpPr>
          <p:nvPr>
            <p:ph type="title" idx="4294967295"/>
          </p:nvPr>
        </p:nvSpPr>
        <p:spPr>
          <a:xfrm>
            <a:off x="0" y="228600"/>
            <a:ext cx="7239000" cy="83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Examples </a:t>
            </a:r>
            <a:endParaRPr/>
          </a:p>
        </p:txBody>
      </p:sp>
      <p:sp>
        <p:nvSpPr>
          <p:cNvPr id="114" name="Google Shape;114;p16"/>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ON/OFF </a:t>
            </a:r>
            <a:r>
              <a:rPr lang="en-US" sz="2600" b="0" i="0" u="none" strike="noStrike" cap="none">
                <a:solidFill>
                  <a:srgbClr val="7030A0"/>
                </a:solidFill>
                <a:latin typeface="Calibri"/>
                <a:ea typeface="Calibri"/>
                <a:cs typeface="Calibri"/>
                <a:sym typeface="Calibri"/>
              </a:rPr>
              <a:t>switch</a:t>
            </a:r>
            <a:endParaRPr/>
          </a:p>
          <a:p>
            <a:pPr marL="342900" marR="0" lvl="0" indent="-342900" algn="just" rtl="0">
              <a:lnSpc>
                <a:spcPct val="100000"/>
              </a:lnSpc>
              <a:spcBef>
                <a:spcPts val="52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Control mechanism of an </a:t>
            </a:r>
            <a:r>
              <a:rPr lang="en-US" sz="2600" b="0" i="0" u="none" strike="noStrike" cap="none">
                <a:solidFill>
                  <a:srgbClr val="7030A0"/>
                </a:solidFill>
                <a:latin typeface="Calibri"/>
                <a:ea typeface="Calibri"/>
                <a:cs typeface="Calibri"/>
                <a:sym typeface="Calibri"/>
              </a:rPr>
              <a:t>Elevator </a:t>
            </a:r>
            <a:endParaRPr/>
          </a:p>
          <a:p>
            <a:pPr marL="742950" marR="0" lvl="1" indent="-285750" algn="just" rtl="0">
              <a:lnSpc>
                <a:spcPct val="100000"/>
              </a:lnSpc>
              <a:spcBef>
                <a:spcPts val="440"/>
              </a:spcBef>
              <a:spcAft>
                <a:spcPts val="0"/>
              </a:spcAft>
              <a:buClr>
                <a:schemeClr val="dk2"/>
              </a:buClr>
              <a:buSzPts val="2200"/>
              <a:buFont typeface="Arial"/>
              <a:buChar char="–"/>
            </a:pPr>
            <a:r>
              <a:rPr lang="en-US" sz="2200" b="0" i="0" u="none" strike="noStrike" cap="none">
                <a:solidFill>
                  <a:schemeClr val="dk2"/>
                </a:solidFill>
                <a:latin typeface="Calibri"/>
                <a:ea typeface="Calibri"/>
                <a:cs typeface="Calibri"/>
                <a:sym typeface="Calibri"/>
              </a:rPr>
              <a:t>It has </a:t>
            </a:r>
            <a:r>
              <a:rPr lang="en-US" sz="2200" b="0" i="0" u="none" strike="noStrike" cap="none">
                <a:solidFill>
                  <a:srgbClr val="7030A0"/>
                </a:solidFill>
                <a:latin typeface="Calibri"/>
                <a:ea typeface="Calibri"/>
                <a:cs typeface="Calibri"/>
                <a:sym typeface="Calibri"/>
              </a:rPr>
              <a:t>finite set of states, </a:t>
            </a:r>
            <a:r>
              <a:rPr lang="en-US" sz="2200" b="0" i="0" u="none" strike="noStrike" cap="none">
                <a:solidFill>
                  <a:schemeClr val="dk2"/>
                </a:solidFill>
                <a:latin typeface="Calibri"/>
                <a:ea typeface="Calibri"/>
                <a:cs typeface="Calibri"/>
                <a:sym typeface="Calibri"/>
              </a:rPr>
              <a:t>the floors, to move to</a:t>
            </a:r>
            <a:endParaRPr/>
          </a:p>
          <a:p>
            <a:pPr marL="742950" marR="0" lvl="1" indent="-285750" algn="just" rtl="0">
              <a:lnSpc>
                <a:spcPct val="100000"/>
              </a:lnSpc>
              <a:spcBef>
                <a:spcPts val="440"/>
              </a:spcBef>
              <a:spcAft>
                <a:spcPts val="0"/>
              </a:spcAft>
              <a:buClr>
                <a:schemeClr val="dk2"/>
              </a:buClr>
              <a:buSzPts val="2200"/>
              <a:buFont typeface="Arial"/>
              <a:buChar char="–"/>
            </a:pPr>
            <a:r>
              <a:rPr lang="en-US" sz="2200" b="0" i="0" u="none" strike="noStrike" cap="none">
                <a:solidFill>
                  <a:schemeClr val="dk2"/>
                </a:solidFill>
                <a:latin typeface="Calibri"/>
                <a:ea typeface="Calibri"/>
                <a:cs typeface="Calibri"/>
                <a:sym typeface="Calibri"/>
              </a:rPr>
              <a:t>It has </a:t>
            </a:r>
            <a:r>
              <a:rPr lang="en-US" sz="2200" b="0" i="0" u="none" strike="noStrike" cap="none">
                <a:solidFill>
                  <a:srgbClr val="7030A0"/>
                </a:solidFill>
                <a:latin typeface="Calibri"/>
                <a:ea typeface="Calibri"/>
                <a:cs typeface="Calibri"/>
                <a:sym typeface="Calibri"/>
              </a:rPr>
              <a:t>finite set of inputs</a:t>
            </a:r>
            <a:r>
              <a:rPr lang="en-US" sz="2200" b="0" i="0" u="none" strike="noStrike" cap="none">
                <a:solidFill>
                  <a:schemeClr val="dk2"/>
                </a:solidFill>
                <a:latin typeface="Calibri"/>
                <a:ea typeface="Calibri"/>
                <a:cs typeface="Calibri"/>
                <a:sym typeface="Calibri"/>
              </a:rPr>
              <a:t>, </a:t>
            </a:r>
            <a:endParaRPr/>
          </a:p>
          <a:p>
            <a:pPr marL="1143000" marR="0" lvl="2" indent="-228600" algn="just" rtl="0">
              <a:lnSpc>
                <a:spcPct val="100000"/>
              </a:lnSpc>
              <a:spcBef>
                <a:spcPts val="400"/>
              </a:spcBef>
              <a:spcAft>
                <a:spcPts val="0"/>
              </a:spcAft>
              <a:buClr>
                <a:schemeClr val="dk2"/>
              </a:buClr>
              <a:buSzPts val="2000"/>
              <a:buFont typeface="Arial"/>
              <a:buChar char="•"/>
            </a:pPr>
            <a:r>
              <a:rPr lang="en-US" sz="2000" b="0" i="0" u="none" strike="noStrike" cap="none">
                <a:solidFill>
                  <a:schemeClr val="dk2"/>
                </a:solidFill>
                <a:latin typeface="Calibri"/>
                <a:ea typeface="Calibri"/>
                <a:cs typeface="Calibri"/>
                <a:sym typeface="Calibri"/>
              </a:rPr>
              <a:t>the call buttons on each floor and </a:t>
            </a:r>
            <a:endParaRPr/>
          </a:p>
          <a:p>
            <a:pPr marL="1143000" marR="0" lvl="2" indent="-228600" algn="just" rtl="0">
              <a:lnSpc>
                <a:spcPct val="100000"/>
              </a:lnSpc>
              <a:spcBef>
                <a:spcPts val="400"/>
              </a:spcBef>
              <a:spcAft>
                <a:spcPts val="0"/>
              </a:spcAft>
              <a:buClr>
                <a:schemeClr val="dk2"/>
              </a:buClr>
              <a:buSzPts val="2000"/>
              <a:buFont typeface="Arial"/>
              <a:buChar char="•"/>
            </a:pPr>
            <a:r>
              <a:rPr lang="en-US" sz="2000" b="0" i="0" u="none" strike="noStrike" cap="none">
                <a:solidFill>
                  <a:schemeClr val="dk2"/>
                </a:solidFill>
                <a:latin typeface="Calibri"/>
                <a:ea typeface="Calibri"/>
                <a:cs typeface="Calibri"/>
                <a:sym typeface="Calibri"/>
              </a:rPr>
              <a:t>the floor buttons in the carriage</a:t>
            </a:r>
            <a:endParaRPr/>
          </a:p>
          <a:p>
            <a:pPr marL="742950" marR="0" lvl="1" indent="-285750" algn="just" rtl="0">
              <a:lnSpc>
                <a:spcPct val="100000"/>
              </a:lnSpc>
              <a:spcBef>
                <a:spcPts val="440"/>
              </a:spcBef>
              <a:spcAft>
                <a:spcPts val="0"/>
              </a:spcAft>
              <a:buClr>
                <a:schemeClr val="dk2"/>
              </a:buClr>
              <a:buSzPts val="2200"/>
              <a:buFont typeface="Arial"/>
              <a:buChar char="–"/>
            </a:pPr>
            <a:r>
              <a:rPr lang="en-US" sz="2200" b="0" i="0" u="none" strike="noStrike" cap="none">
                <a:solidFill>
                  <a:schemeClr val="dk2"/>
                </a:solidFill>
                <a:latin typeface="Calibri"/>
                <a:ea typeface="Calibri"/>
                <a:cs typeface="Calibri"/>
                <a:sym typeface="Calibri"/>
              </a:rPr>
              <a:t>The system only knows the </a:t>
            </a:r>
            <a:r>
              <a:rPr lang="en-US" sz="2200" b="0" i="0" u="none" strike="noStrike" cap="none">
                <a:solidFill>
                  <a:srgbClr val="7030A0"/>
                </a:solidFill>
                <a:latin typeface="Calibri"/>
                <a:ea typeface="Calibri"/>
                <a:cs typeface="Calibri"/>
                <a:sym typeface="Calibri"/>
              </a:rPr>
              <a:t>current state/floor </a:t>
            </a:r>
            <a:r>
              <a:rPr lang="en-US" sz="2200" b="0" i="0" u="none" strike="noStrike" cap="none">
                <a:solidFill>
                  <a:schemeClr val="dk2"/>
                </a:solidFill>
                <a:latin typeface="Calibri"/>
                <a:ea typeface="Calibri"/>
                <a:cs typeface="Calibri"/>
                <a:sym typeface="Calibri"/>
              </a:rPr>
              <a:t>it is on</a:t>
            </a:r>
            <a:endParaRPr/>
          </a:p>
          <a:p>
            <a:pPr marL="742950" marR="0" lvl="1" indent="-285750" algn="just" rtl="0">
              <a:lnSpc>
                <a:spcPct val="100000"/>
              </a:lnSpc>
              <a:spcBef>
                <a:spcPts val="440"/>
              </a:spcBef>
              <a:spcAft>
                <a:spcPts val="0"/>
              </a:spcAft>
              <a:buClr>
                <a:schemeClr val="dk2"/>
              </a:buClr>
              <a:buSzPts val="2200"/>
              <a:buFont typeface="Arial"/>
              <a:buChar char="–"/>
            </a:pPr>
            <a:r>
              <a:rPr lang="en-US" sz="2200" b="0" i="0" u="none" strike="noStrike" cap="none">
                <a:solidFill>
                  <a:schemeClr val="dk2"/>
                </a:solidFill>
                <a:latin typeface="Calibri"/>
                <a:ea typeface="Calibri"/>
                <a:cs typeface="Calibri"/>
                <a:sym typeface="Calibri"/>
              </a:rPr>
              <a:t>The after receiving an input the control determines the </a:t>
            </a:r>
            <a:r>
              <a:rPr lang="en-US" sz="2200" b="0" i="0" u="none" strike="noStrike" cap="none">
                <a:solidFill>
                  <a:srgbClr val="7030A0"/>
                </a:solidFill>
                <a:latin typeface="Calibri"/>
                <a:ea typeface="Calibri"/>
                <a:cs typeface="Calibri"/>
                <a:sym typeface="Calibri"/>
              </a:rPr>
              <a:t>next state/floor </a:t>
            </a:r>
            <a:r>
              <a:rPr lang="en-US" sz="2200" b="0" i="0" u="none" strike="noStrike" cap="none">
                <a:solidFill>
                  <a:schemeClr val="dk2"/>
                </a:solidFill>
                <a:latin typeface="Calibri"/>
                <a:ea typeface="Calibri"/>
                <a:cs typeface="Calibri"/>
                <a:sym typeface="Calibri"/>
              </a:rPr>
              <a:t>to move to and the </a:t>
            </a:r>
            <a:r>
              <a:rPr lang="en-US" sz="2200" b="0" i="0" u="none" strike="noStrike" cap="none">
                <a:solidFill>
                  <a:srgbClr val="7030A0"/>
                </a:solidFill>
                <a:latin typeface="Calibri"/>
                <a:ea typeface="Calibri"/>
                <a:cs typeface="Calibri"/>
                <a:sym typeface="Calibri"/>
              </a:rPr>
              <a:t>direction</a:t>
            </a:r>
            <a:r>
              <a:rPr lang="en-US" sz="2200" b="0" i="0" u="none" strike="noStrike" cap="none">
                <a:solidFill>
                  <a:schemeClr val="dk2"/>
                </a:solidFill>
                <a:latin typeface="Calibri"/>
                <a:ea typeface="Calibri"/>
                <a:cs typeface="Calibri"/>
                <a:sym typeface="Calibri"/>
              </a:rPr>
              <a:t> of the movement in relation to the current floor. </a:t>
            </a:r>
            <a:endParaRPr/>
          </a:p>
          <a:p>
            <a:pPr marL="342900" marR="0" lvl="0" indent="-203200" algn="l" rtl="0">
              <a:spcBef>
                <a:spcPts val="440"/>
              </a:spcBef>
              <a:spcAft>
                <a:spcPts val="0"/>
              </a:spcAft>
              <a:buClr>
                <a:schemeClr val="dk1"/>
              </a:buClr>
              <a:buSzPts val="2200"/>
              <a:buFont typeface="Arial"/>
              <a:buNone/>
            </a:pPr>
            <a:endParaRPr sz="2200" b="0" i="0" u="none" strike="noStrike" cap="none">
              <a:solidFill>
                <a:schemeClr val="dk2"/>
              </a:solidFill>
              <a:latin typeface="Calibri"/>
              <a:ea typeface="Calibri"/>
              <a:cs typeface="Calibri"/>
              <a:sym typeface="Calibri"/>
            </a:endParaRPr>
          </a:p>
        </p:txBody>
      </p:sp>
      <p:sp>
        <p:nvSpPr>
          <p:cNvPr id="115" name="Google Shape;115;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86" name="Google Shape;486;p52"/>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a:t>
            </a:r>
            <a:r>
              <a:rPr lang="en-US" sz="3800" b="0" i="1" u="none" strike="noStrike" cap="none">
                <a:solidFill>
                  <a:schemeClr val="dk1"/>
                </a:solidFill>
                <a:latin typeface="Calibri"/>
                <a:ea typeface="Calibri"/>
                <a:cs typeface="Calibri"/>
                <a:sym typeface="Calibri"/>
              </a:rPr>
              <a:t>EVEN-EVEN</a:t>
            </a:r>
            <a:r>
              <a:rPr lang="en-US" sz="3800" b="0" i="0" u="none" strike="noStrike" cap="none">
                <a:solidFill>
                  <a:schemeClr val="dk1"/>
                </a:solidFill>
                <a:latin typeface="Calibri"/>
                <a:ea typeface="Calibri"/>
                <a:cs typeface="Calibri"/>
                <a:sym typeface="Calibri"/>
              </a:rPr>
              <a:t> revisited</a:t>
            </a:r>
            <a:endParaRPr/>
          </a:p>
        </p:txBody>
      </p:sp>
      <p:sp>
        <p:nvSpPr>
          <p:cNvPr id="487" name="Google Shape;487;p52"/>
          <p:cNvSpPr txBox="1">
            <a:spLocks noGrp="1"/>
          </p:cNvSpPr>
          <p:nvPr>
            <p:ph type="body" idx="4294967295"/>
          </p:nvPr>
        </p:nvSpPr>
        <p:spPr>
          <a:xfrm>
            <a:off x="1524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Consider the FA below.</a:t>
            </a:r>
            <a:endParaRPr/>
          </a:p>
          <a:p>
            <a:pPr marL="342900" marR="0" lvl="0" indent="-177800" algn="l" rtl="0">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p:txBody>
      </p:sp>
      <p:pic>
        <p:nvPicPr>
          <p:cNvPr id="488" name="Google Shape;488;p52"/>
          <p:cNvPicPr preferRelativeResize="0"/>
          <p:nvPr/>
        </p:nvPicPr>
        <p:blipFill rotWithShape="1">
          <a:blip r:embed="rId3">
            <a:alphaModFix/>
          </a:blip>
          <a:srcRect/>
          <a:stretch/>
        </p:blipFill>
        <p:spPr>
          <a:xfrm>
            <a:off x="2755900" y="2195512"/>
            <a:ext cx="4038600" cy="3900487"/>
          </a:xfrm>
          <a:prstGeom prst="rect">
            <a:avLst/>
          </a:prstGeom>
          <a:noFill/>
          <a:ln>
            <a:noFill/>
          </a:ln>
        </p:spPr>
      </p:pic>
      <p:sp>
        <p:nvSpPr>
          <p:cNvPr id="489" name="Google Shape;489;p5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497" name="Google Shape;497;p53"/>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a:t>
            </a:r>
            <a:r>
              <a:rPr lang="en-US" sz="3800" b="0" i="1" u="none" strike="noStrike" cap="none">
                <a:solidFill>
                  <a:schemeClr val="dk1"/>
                </a:solidFill>
                <a:latin typeface="Calibri"/>
                <a:ea typeface="Calibri"/>
                <a:cs typeface="Calibri"/>
                <a:sym typeface="Calibri"/>
              </a:rPr>
              <a:t>EVEN-EVEN</a:t>
            </a:r>
            <a:r>
              <a:rPr lang="en-US" sz="3800" b="0" i="0" u="none" strike="noStrike" cap="none">
                <a:solidFill>
                  <a:schemeClr val="dk1"/>
                </a:solidFill>
                <a:latin typeface="Calibri"/>
                <a:ea typeface="Calibri"/>
                <a:cs typeface="Calibri"/>
                <a:sym typeface="Calibri"/>
              </a:rPr>
              <a:t> revisited Contd.</a:t>
            </a:r>
            <a:endParaRPr/>
          </a:p>
        </p:txBody>
      </p:sp>
      <p:sp>
        <p:nvSpPr>
          <p:cNvPr id="498" name="Google Shape;498;p53"/>
          <p:cNvSpPr txBox="1">
            <a:spLocks noGrp="1"/>
          </p:cNvSpPr>
          <p:nvPr>
            <p:ph type="body" idx="4294967295"/>
          </p:nvPr>
        </p:nvSpPr>
        <p:spPr>
          <a:xfrm>
            <a:off x="2286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There are 4 edges labeled a. All the a-edges go either from one of the upper two states (states 1 and 2) to one of the lower two states (states 3 and 4), or else form one of the lower two states to one of the upper two states.</a:t>
            </a:r>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Thus, if we are north and we read an a, we go south. If we are south and we read an a, we go north.</a:t>
            </a:r>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If a string gets accepted by this FA, we can say that the string must have had an even number of a’s in it. Every a that took us south was balanced by some a that took us back north.</a:t>
            </a:r>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So, every word in the language of this FA has an even number of a’s in it. Also, we can say that every input string with an even number of a will finish its path in the north (ie., state 1 or state 2).</a:t>
            </a:r>
            <a:endParaRPr/>
          </a:p>
          <a:p>
            <a:pPr marL="342900" marR="0" lvl="0" indent="-209550" algn="l" rtl="0">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p:txBody>
      </p:sp>
      <p:sp>
        <p:nvSpPr>
          <p:cNvPr id="499" name="Google Shape;499;p5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507" name="Google Shape;507;p54"/>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a:t>
            </a:r>
            <a:r>
              <a:rPr lang="en-US" sz="3800" b="0" i="1" u="none" strike="noStrike" cap="none">
                <a:solidFill>
                  <a:schemeClr val="dk1"/>
                </a:solidFill>
                <a:latin typeface="Calibri"/>
                <a:ea typeface="Calibri"/>
                <a:cs typeface="Calibri"/>
                <a:sym typeface="Calibri"/>
              </a:rPr>
              <a:t>EVEN-EVEN</a:t>
            </a:r>
            <a:r>
              <a:rPr lang="en-US" sz="3800" b="0" i="0" u="none" strike="noStrike" cap="none">
                <a:solidFill>
                  <a:schemeClr val="dk1"/>
                </a:solidFill>
                <a:latin typeface="Calibri"/>
                <a:ea typeface="Calibri"/>
                <a:cs typeface="Calibri"/>
                <a:sym typeface="Calibri"/>
              </a:rPr>
              <a:t> revisited Contd.</a:t>
            </a:r>
            <a:endParaRPr/>
          </a:p>
        </p:txBody>
      </p:sp>
      <p:sp>
        <p:nvSpPr>
          <p:cNvPr id="508" name="Google Shape;508;p54"/>
          <p:cNvSpPr txBox="1">
            <a:spLocks noGrp="1"/>
          </p:cNvSpPr>
          <p:nvPr>
            <p:ph type="body" idx="4294967295"/>
          </p:nvPr>
        </p:nvSpPr>
        <p:spPr>
          <a:xfrm>
            <a:off x="22860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Therefore, all the words in the language accepted by this FA must have an even number of a’s and an even number of b’s. So, they are in the language </a:t>
            </a:r>
            <a:r>
              <a:rPr lang="en-US" sz="2200" b="0" i="1" u="none">
                <a:solidFill>
                  <a:schemeClr val="dk1"/>
                </a:solidFill>
                <a:latin typeface="Calibri"/>
                <a:ea typeface="Calibri"/>
                <a:cs typeface="Calibri"/>
                <a:sym typeface="Calibri"/>
              </a:rPr>
              <a:t>EVEN-EVEN.</a:t>
            </a:r>
            <a:endParaRPr/>
          </a:p>
          <a:p>
            <a:pPr marL="342900" marR="0" lvl="0" indent="-203200" algn="just" rtl="0">
              <a:lnSpc>
                <a:spcPct val="80000"/>
              </a:lnSpc>
              <a:spcBef>
                <a:spcPts val="440"/>
              </a:spcBef>
              <a:spcAft>
                <a:spcPts val="0"/>
              </a:spcAft>
              <a:buClr>
                <a:schemeClr val="dk1"/>
              </a:buClr>
              <a:buSzPts val="2200"/>
              <a:buFont typeface="Arial"/>
              <a:buNone/>
            </a:pPr>
            <a:endParaRPr sz="2200" b="0" i="1" u="none">
              <a:solidFill>
                <a:schemeClr val="dk1"/>
              </a:solidFill>
              <a:latin typeface="Calibri"/>
              <a:ea typeface="Calibri"/>
              <a:cs typeface="Calibri"/>
              <a:sym typeface="Calibri"/>
            </a:endParaRPr>
          </a:p>
          <a:p>
            <a:pPr marL="342900" marR="0" lvl="0" indent="-342900" algn="just" rtl="0">
              <a:lnSpc>
                <a:spcPct val="8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Notice that all input strings that end in state 2 have an even number of a’s but an odd number of b’s. All strings that end in state 3 have an even number of b’s but an odd number of a’s. All strings that end in state 4 have an odd number of a’s and an odd number of b’s. Thus, every word in the language </a:t>
            </a:r>
            <a:r>
              <a:rPr lang="en-US" sz="2200" b="0" i="1" u="none">
                <a:solidFill>
                  <a:schemeClr val="dk1"/>
                </a:solidFill>
                <a:latin typeface="Calibri"/>
                <a:ea typeface="Calibri"/>
                <a:cs typeface="Calibri"/>
                <a:sym typeface="Calibri"/>
              </a:rPr>
              <a:t>EVEN - EVEN</a:t>
            </a:r>
            <a:r>
              <a:rPr lang="en-US" sz="2200" b="0" i="0" u="none">
                <a:solidFill>
                  <a:schemeClr val="dk1"/>
                </a:solidFill>
                <a:latin typeface="Calibri"/>
                <a:ea typeface="Calibri"/>
                <a:cs typeface="Calibri"/>
                <a:sym typeface="Calibri"/>
              </a:rPr>
              <a:t> must end in state 1 and therefore be accepted.</a:t>
            </a:r>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8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Hence, the language accepted by this FA is </a:t>
            </a:r>
            <a:r>
              <a:rPr lang="en-US" sz="2200" b="0" i="1" u="none">
                <a:solidFill>
                  <a:schemeClr val="dk1"/>
                </a:solidFill>
                <a:latin typeface="Calibri"/>
                <a:ea typeface="Calibri"/>
                <a:cs typeface="Calibri"/>
                <a:sym typeface="Calibri"/>
              </a:rPr>
              <a:t>EVEN-EVEN.</a:t>
            </a:r>
            <a:endParaRPr/>
          </a:p>
        </p:txBody>
      </p:sp>
      <p:sp>
        <p:nvSpPr>
          <p:cNvPr id="509" name="Google Shape;509;p5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pic>
        <p:nvPicPr>
          <p:cNvPr id="517" name="Google Shape;517;p55"/>
          <p:cNvPicPr preferRelativeResize="0"/>
          <p:nvPr/>
        </p:nvPicPr>
        <p:blipFill rotWithShape="1">
          <a:blip r:embed="rId3">
            <a:alphaModFix/>
          </a:blip>
          <a:srcRect/>
          <a:stretch/>
        </p:blipFill>
        <p:spPr>
          <a:xfrm>
            <a:off x="1495425" y="1143000"/>
            <a:ext cx="7191375" cy="4953000"/>
          </a:xfrm>
          <a:prstGeom prst="rect">
            <a:avLst/>
          </a:prstGeom>
          <a:noFill/>
          <a:ln>
            <a:noFill/>
          </a:ln>
        </p:spPr>
      </p:pic>
      <p:sp>
        <p:nvSpPr>
          <p:cNvPr id="518" name="Google Shape;518;p55"/>
          <p:cNvSpPr txBox="1"/>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Calibri"/>
              <a:buNone/>
            </a:pPr>
            <a:r>
              <a:rPr lang="en-US" sz="4200" b="0" i="0" u="none" strike="noStrike" cap="none">
                <a:solidFill>
                  <a:schemeClr val="dk2"/>
                </a:solidFill>
                <a:latin typeface="Calibri"/>
                <a:ea typeface="Calibri"/>
                <a:cs typeface="Calibri"/>
                <a:sym typeface="Calibri"/>
              </a:rPr>
              <a:t>FA – at least three a’s and at least two b’s</a:t>
            </a:r>
            <a:endParaRPr/>
          </a:p>
        </p:txBody>
      </p:sp>
      <p:sp>
        <p:nvSpPr>
          <p:cNvPr id="519" name="Google Shape;519;p5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pic>
        <p:nvPicPr>
          <p:cNvPr id="527" name="Google Shape;527;p56"/>
          <p:cNvPicPr preferRelativeResize="0"/>
          <p:nvPr/>
        </p:nvPicPr>
        <p:blipFill rotWithShape="1">
          <a:blip r:embed="rId3">
            <a:alphaModFix/>
          </a:blip>
          <a:srcRect/>
          <a:stretch/>
        </p:blipFill>
        <p:spPr>
          <a:xfrm>
            <a:off x="3114675" y="1304925"/>
            <a:ext cx="5876925" cy="4791075"/>
          </a:xfrm>
          <a:prstGeom prst="rect">
            <a:avLst/>
          </a:prstGeom>
          <a:noFill/>
          <a:ln>
            <a:noFill/>
          </a:ln>
        </p:spPr>
      </p:pic>
      <p:sp>
        <p:nvSpPr>
          <p:cNvPr id="528" name="Google Shape;528;p56"/>
          <p:cNvSpPr txBox="1"/>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Calibri"/>
              <a:buNone/>
            </a:pPr>
            <a:r>
              <a:rPr lang="en-US" sz="4200" b="0" i="0" u="none" strike="noStrike" cap="none">
                <a:solidFill>
                  <a:schemeClr val="dk2"/>
                </a:solidFill>
                <a:latin typeface="Calibri"/>
                <a:ea typeface="Calibri"/>
                <a:cs typeface="Calibri"/>
                <a:sym typeface="Calibri"/>
              </a:rPr>
              <a:t>FA – even number of a’s and each a is followed by atleast one b</a:t>
            </a:r>
            <a:endParaRPr/>
          </a:p>
        </p:txBody>
      </p:sp>
      <p:sp>
        <p:nvSpPr>
          <p:cNvPr id="529" name="Google Shape;529;p5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pic>
        <p:nvPicPr>
          <p:cNvPr id="536" name="Google Shape;536;p57"/>
          <p:cNvPicPr preferRelativeResize="0"/>
          <p:nvPr/>
        </p:nvPicPr>
        <p:blipFill rotWithShape="1">
          <a:blip r:embed="rId3">
            <a:alphaModFix/>
          </a:blip>
          <a:srcRect/>
          <a:stretch/>
        </p:blipFill>
        <p:spPr>
          <a:xfrm>
            <a:off x="1057275" y="1069975"/>
            <a:ext cx="7934325" cy="5226050"/>
          </a:xfrm>
          <a:prstGeom prst="rect">
            <a:avLst/>
          </a:prstGeom>
          <a:noFill/>
          <a:ln>
            <a:noFill/>
          </a:ln>
        </p:spPr>
      </p:pic>
      <p:sp>
        <p:nvSpPr>
          <p:cNvPr id="537" name="Google Shape;537;p57"/>
          <p:cNvSpPr txBox="1"/>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4200"/>
              <a:buFont typeface="Calibri"/>
              <a:buNone/>
            </a:pPr>
            <a:r>
              <a:rPr lang="en-US" sz="4200" b="0" i="0" u="none" strike="noStrike" cap="none">
                <a:solidFill>
                  <a:schemeClr val="dk2"/>
                </a:solidFill>
                <a:latin typeface="Calibri"/>
                <a:ea typeface="Calibri"/>
                <a:cs typeface="Calibri"/>
                <a:sym typeface="Calibri"/>
              </a:rPr>
              <a:t>FA – exactly two a’s and at least two b’s</a:t>
            </a:r>
            <a:endParaRPr/>
          </a:p>
        </p:txBody>
      </p:sp>
      <p:sp>
        <p:nvSpPr>
          <p:cNvPr id="538" name="Google Shape;538;p5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545" name="Google Shape;545;p58"/>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DFA</a:t>
            </a:r>
            <a:endParaRPr/>
          </a:p>
        </p:txBody>
      </p:sp>
      <p:sp>
        <p:nvSpPr>
          <p:cNvPr id="546" name="Google Shape;546;p58"/>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DFA is the FA we have covered so far.</a:t>
            </a:r>
            <a:endParaRPr/>
          </a:p>
        </p:txBody>
      </p:sp>
      <p:sp>
        <p:nvSpPr>
          <p:cNvPr id="547" name="Google Shape;547;p5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46</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23" name="Google Shape;123;p17"/>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 News Paper wending Machine</a:t>
            </a:r>
            <a:endParaRPr/>
          </a:p>
        </p:txBody>
      </p:sp>
      <p:sp>
        <p:nvSpPr>
          <p:cNvPr id="124" name="Google Shape;124;p17"/>
          <p:cNvSpPr txBox="1">
            <a:spLocks noGrp="1"/>
          </p:cNvSpPr>
          <p:nvPr>
            <p:ph type="body" idx="4294967295"/>
          </p:nvPr>
        </p:nvSpPr>
        <p:spPr>
          <a:xfrm>
            <a:off x="457200" y="1371600"/>
            <a:ext cx="7620000" cy="4572000"/>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90000"/>
              </a:lnSpc>
              <a:spcBef>
                <a:spcPts val="0"/>
              </a:spcBef>
              <a:spcAft>
                <a:spcPts val="0"/>
              </a:spcAft>
              <a:buClr>
                <a:srgbClr val="7030A0"/>
              </a:buClr>
              <a:buSzPts val="1800"/>
              <a:buFont typeface="Arial"/>
              <a:buChar char="–"/>
            </a:pPr>
            <a:r>
              <a:rPr lang="en-US" sz="1800" b="0" i="0" u="none" strike="noStrike" cap="none">
                <a:solidFill>
                  <a:srgbClr val="7030A0"/>
                </a:solidFill>
                <a:latin typeface="Calibri"/>
                <a:ea typeface="Calibri"/>
                <a:cs typeface="Calibri"/>
                <a:sym typeface="Calibri"/>
              </a:rPr>
              <a:t>Input to machine consists of Nickels(5), Dimes(10) and Quarters(25)</a:t>
            </a:r>
            <a:endParaRPr/>
          </a:p>
          <a:p>
            <a:pPr marL="742950" marR="0" lvl="1" indent="-285750" algn="just" rtl="0">
              <a:lnSpc>
                <a:spcPct val="90000"/>
              </a:lnSpc>
              <a:spcBef>
                <a:spcPts val="360"/>
              </a:spcBef>
              <a:spcAft>
                <a:spcPts val="0"/>
              </a:spcAft>
              <a:buClr>
                <a:srgbClr val="7030A0"/>
              </a:buClr>
              <a:buSzPts val="1800"/>
              <a:buFont typeface="Arial"/>
              <a:buChar char="–"/>
            </a:pPr>
            <a:r>
              <a:rPr lang="en-US" sz="1800" b="0" i="0" u="none" strike="noStrike" cap="none">
                <a:solidFill>
                  <a:srgbClr val="7030A0"/>
                </a:solidFill>
                <a:latin typeface="Calibri"/>
                <a:ea typeface="Calibri"/>
                <a:cs typeface="Calibri"/>
                <a:sym typeface="Calibri"/>
              </a:rPr>
              <a:t>When 30 cents are inserted, the cover may be opened and a news paper removed</a:t>
            </a:r>
            <a:endParaRPr/>
          </a:p>
          <a:p>
            <a:pPr marL="742950" marR="0" lvl="1" indent="-285750" algn="just" rtl="0">
              <a:lnSpc>
                <a:spcPct val="90000"/>
              </a:lnSpc>
              <a:spcBef>
                <a:spcPts val="360"/>
              </a:spcBef>
              <a:spcAft>
                <a:spcPts val="0"/>
              </a:spcAft>
              <a:buClr>
                <a:srgbClr val="7030A0"/>
              </a:buClr>
              <a:buSzPts val="1800"/>
              <a:buFont typeface="Arial"/>
              <a:buChar char="–"/>
            </a:pPr>
            <a:r>
              <a:rPr lang="en-US" sz="1800" b="0" i="0" u="none" strike="noStrike" cap="none">
                <a:solidFill>
                  <a:srgbClr val="7030A0"/>
                </a:solidFill>
                <a:latin typeface="Calibri"/>
                <a:ea typeface="Calibri"/>
                <a:cs typeface="Calibri"/>
                <a:sym typeface="Calibri"/>
              </a:rPr>
              <a:t>If total of coins exceed 30 cents, the machine accepts the over payment and does not give change.</a:t>
            </a:r>
            <a:endParaRPr/>
          </a:p>
          <a:p>
            <a:pPr marL="742950" marR="0" lvl="1" indent="-285750" algn="just" rtl="0">
              <a:lnSpc>
                <a:spcPct val="90000"/>
              </a:lnSpc>
              <a:spcBef>
                <a:spcPts val="360"/>
              </a:spcBef>
              <a:spcAft>
                <a:spcPts val="0"/>
              </a:spcAft>
              <a:buClr>
                <a:srgbClr val="7030A0"/>
              </a:buClr>
              <a:buSzPts val="1800"/>
              <a:buFont typeface="Arial"/>
              <a:buChar char="–"/>
            </a:pPr>
            <a:r>
              <a:rPr lang="en-US" sz="1800" b="0" i="0" u="none" strike="noStrike" cap="none">
                <a:solidFill>
                  <a:srgbClr val="7030A0"/>
                </a:solidFill>
                <a:latin typeface="Calibri"/>
                <a:ea typeface="Calibri"/>
                <a:cs typeface="Calibri"/>
                <a:sym typeface="Calibri"/>
              </a:rPr>
              <a:t>Machine has no additional memory, however it knows that an additional 5 cents will unlatch the cover when 25 cents has previously been inserted.</a:t>
            </a:r>
            <a:endParaRPr/>
          </a:p>
          <a:p>
            <a:pPr marL="342900" marR="0" lvl="0" indent="-342900" algn="just" rtl="0">
              <a:lnSpc>
                <a:spcPct val="9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What is the language of the machine?</a:t>
            </a:r>
            <a:endParaRPr/>
          </a:p>
          <a:p>
            <a:pPr marL="342900" marR="0" lvl="0" indent="-342900" algn="just" rtl="0">
              <a:lnSpc>
                <a:spcPct val="90000"/>
              </a:lnSpc>
              <a:spcBef>
                <a:spcPts val="400"/>
              </a:spcBef>
              <a:spcAft>
                <a:spcPts val="0"/>
              </a:spcAft>
              <a:buClr>
                <a:srgbClr val="002060"/>
              </a:buClr>
              <a:buSzPts val="2000"/>
              <a:buFont typeface="Arial"/>
              <a:buChar char="•"/>
            </a:pPr>
            <a:r>
              <a:rPr lang="en-US" sz="2000" b="0" i="0" u="none">
                <a:solidFill>
                  <a:srgbClr val="002060"/>
                </a:solidFill>
                <a:latin typeface="Calibri"/>
                <a:ea typeface="Calibri"/>
                <a:cs typeface="Calibri"/>
                <a:sym typeface="Calibri"/>
              </a:rPr>
              <a:t>All strings of </a:t>
            </a:r>
            <a:r>
              <a:rPr lang="en-US" sz="2000" b="0" i="1" u="none">
                <a:solidFill>
                  <a:srgbClr val="FF0000"/>
                </a:solidFill>
                <a:latin typeface="Calibri"/>
                <a:ea typeface="Calibri"/>
                <a:cs typeface="Calibri"/>
                <a:sym typeface="Calibri"/>
              </a:rPr>
              <a:t>n, d, q </a:t>
            </a:r>
            <a:r>
              <a:rPr lang="en-US" sz="2000" b="0" i="0" u="none">
                <a:solidFill>
                  <a:srgbClr val="002060"/>
                </a:solidFill>
                <a:latin typeface="Calibri"/>
                <a:ea typeface="Calibri"/>
                <a:cs typeface="Calibri"/>
                <a:sym typeface="Calibri"/>
              </a:rPr>
              <a:t>representing sum of 30 cents or more</a:t>
            </a:r>
            <a:endParaRPr/>
          </a:p>
          <a:p>
            <a:pPr marL="342900" marR="0" lvl="0" indent="-342900" algn="just" rtl="0">
              <a:lnSpc>
                <a:spcPct val="9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What are possible states?</a:t>
            </a:r>
            <a:endParaRPr/>
          </a:p>
          <a:p>
            <a:pPr marL="342900" marR="0" lvl="0" indent="-342900" algn="just" rtl="0">
              <a:lnSpc>
                <a:spcPct val="90000"/>
              </a:lnSpc>
              <a:spcBef>
                <a:spcPts val="340"/>
              </a:spcBef>
              <a:spcAft>
                <a:spcPts val="0"/>
              </a:spcAft>
              <a:buClr>
                <a:srgbClr val="002060"/>
              </a:buClr>
              <a:buSzPts val="1700"/>
              <a:buFont typeface="Arial"/>
              <a:buChar char="•"/>
            </a:pPr>
            <a:r>
              <a:rPr lang="en-US" sz="1700" b="0" i="0" u="none">
                <a:solidFill>
                  <a:srgbClr val="002060"/>
                </a:solidFill>
                <a:latin typeface="Calibri"/>
                <a:ea typeface="Calibri"/>
                <a:cs typeface="Calibri"/>
                <a:sym typeface="Calibri"/>
              </a:rPr>
              <a:t>Need 30 cents, needs 25 cents, ----, needs 5 cents, needs 0 cent, to open the latch</a:t>
            </a:r>
            <a:endParaRPr/>
          </a:p>
          <a:p>
            <a:pPr marL="342900" marR="0" lvl="0" indent="-342900" algn="just" rtl="0">
              <a:lnSpc>
                <a:spcPct val="9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What is the final state?</a:t>
            </a:r>
            <a:endParaRPr/>
          </a:p>
          <a:p>
            <a:pPr marL="342900" marR="0" lvl="0" indent="-342900" algn="just" rtl="0">
              <a:lnSpc>
                <a:spcPct val="90000"/>
              </a:lnSpc>
              <a:spcBef>
                <a:spcPts val="400"/>
              </a:spcBef>
              <a:spcAft>
                <a:spcPts val="0"/>
              </a:spcAft>
              <a:buClr>
                <a:srgbClr val="002060"/>
              </a:buClr>
              <a:buSzPts val="2000"/>
              <a:buFont typeface="Arial"/>
              <a:buChar char="•"/>
            </a:pPr>
            <a:r>
              <a:rPr lang="en-US" sz="2000" b="0" i="0" u="none">
                <a:solidFill>
                  <a:srgbClr val="002060"/>
                </a:solidFill>
                <a:latin typeface="Calibri"/>
                <a:ea typeface="Calibri"/>
                <a:cs typeface="Calibri"/>
                <a:sym typeface="Calibri"/>
              </a:rPr>
              <a:t>need 0 cents</a:t>
            </a:r>
            <a:endParaRPr/>
          </a:p>
        </p:txBody>
      </p:sp>
      <p:sp>
        <p:nvSpPr>
          <p:cNvPr id="125" name="Google Shape;125;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 calcmode="lin" valueType="num">
                                      <p:cBhvr additive="base">
                                        <p:cTn id="7" dur="500"/>
                                        <p:tgtEl>
                                          <p:spTgt spid="1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 calcmode="lin" valueType="num">
                                      <p:cBhvr additive="base">
                                        <p:cTn id="12" dur="500"/>
                                        <p:tgtEl>
                                          <p:spTgt spid="1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4">
                                            <p:txEl>
                                              <p:pRg st="2" end="2"/>
                                            </p:txEl>
                                          </p:spTgt>
                                        </p:tgtEl>
                                        <p:attrNameLst>
                                          <p:attrName>style.visibility</p:attrName>
                                        </p:attrNameLst>
                                      </p:cBhvr>
                                      <p:to>
                                        <p:strVal val="visible"/>
                                      </p:to>
                                    </p:set>
                                    <p:anim calcmode="lin" valueType="num">
                                      <p:cBhvr additive="base">
                                        <p:cTn id="17" dur="500"/>
                                        <p:tgtEl>
                                          <p:spTgt spid="1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4">
                                            <p:txEl>
                                              <p:pRg st="3" end="3"/>
                                            </p:txEl>
                                          </p:spTgt>
                                        </p:tgtEl>
                                        <p:attrNameLst>
                                          <p:attrName>style.visibility</p:attrName>
                                        </p:attrNameLst>
                                      </p:cBhvr>
                                      <p:to>
                                        <p:strVal val="visible"/>
                                      </p:to>
                                    </p:set>
                                    <p:anim calcmode="lin" valueType="num">
                                      <p:cBhvr additive="base">
                                        <p:cTn id="22" dur="500"/>
                                        <p:tgtEl>
                                          <p:spTgt spid="12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4">
                                            <p:txEl>
                                              <p:pRg st="4" end="4"/>
                                            </p:txEl>
                                          </p:spTgt>
                                        </p:tgtEl>
                                        <p:attrNameLst>
                                          <p:attrName>style.visibility</p:attrName>
                                        </p:attrNameLst>
                                      </p:cBhvr>
                                      <p:to>
                                        <p:strVal val="visible"/>
                                      </p:to>
                                    </p:set>
                                    <p:anim calcmode="lin" valueType="num">
                                      <p:cBhvr additive="base">
                                        <p:cTn id="27" dur="500"/>
                                        <p:tgtEl>
                                          <p:spTgt spid="12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4">
                                            <p:txEl>
                                              <p:pRg st="5" end="5"/>
                                            </p:txEl>
                                          </p:spTgt>
                                        </p:tgtEl>
                                        <p:attrNameLst>
                                          <p:attrName>style.visibility</p:attrName>
                                        </p:attrNameLst>
                                      </p:cBhvr>
                                      <p:to>
                                        <p:strVal val="visible"/>
                                      </p:to>
                                    </p:set>
                                    <p:anim calcmode="lin" valueType="num">
                                      <p:cBhvr additive="base">
                                        <p:cTn id="32" dur="500"/>
                                        <p:tgtEl>
                                          <p:spTgt spid="12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4">
                                            <p:txEl>
                                              <p:pRg st="6" end="6"/>
                                            </p:txEl>
                                          </p:spTgt>
                                        </p:tgtEl>
                                        <p:attrNameLst>
                                          <p:attrName>style.visibility</p:attrName>
                                        </p:attrNameLst>
                                      </p:cBhvr>
                                      <p:to>
                                        <p:strVal val="visible"/>
                                      </p:to>
                                    </p:set>
                                    <p:anim calcmode="lin" valueType="num">
                                      <p:cBhvr additive="base">
                                        <p:cTn id="37" dur="500"/>
                                        <p:tgtEl>
                                          <p:spTgt spid="12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24">
                                            <p:txEl>
                                              <p:pRg st="7" end="7"/>
                                            </p:txEl>
                                          </p:spTgt>
                                        </p:tgtEl>
                                        <p:attrNameLst>
                                          <p:attrName>style.visibility</p:attrName>
                                        </p:attrNameLst>
                                      </p:cBhvr>
                                      <p:to>
                                        <p:strVal val="visible"/>
                                      </p:to>
                                    </p:set>
                                    <p:anim calcmode="lin" valueType="num">
                                      <p:cBhvr additive="base">
                                        <p:cTn id="42" dur="500"/>
                                        <p:tgtEl>
                                          <p:spTgt spid="12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4">
                                            <p:txEl>
                                              <p:pRg st="8" end="8"/>
                                            </p:txEl>
                                          </p:spTgt>
                                        </p:tgtEl>
                                        <p:attrNameLst>
                                          <p:attrName>style.visibility</p:attrName>
                                        </p:attrNameLst>
                                      </p:cBhvr>
                                      <p:to>
                                        <p:strVal val="visible"/>
                                      </p:to>
                                    </p:set>
                                    <p:anim calcmode="lin" valueType="num">
                                      <p:cBhvr additive="base">
                                        <p:cTn id="47" dur="500"/>
                                        <p:tgtEl>
                                          <p:spTgt spid="12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24">
                                            <p:txEl>
                                              <p:pRg st="9" end="9"/>
                                            </p:txEl>
                                          </p:spTgt>
                                        </p:tgtEl>
                                        <p:attrNameLst>
                                          <p:attrName>style.visibility</p:attrName>
                                        </p:attrNameLst>
                                      </p:cBhvr>
                                      <p:to>
                                        <p:strVal val="visible"/>
                                      </p:to>
                                    </p:set>
                                    <p:anim calcmode="lin" valueType="num">
                                      <p:cBhvr additive="base">
                                        <p:cTn id="52" dur="500"/>
                                        <p:tgtEl>
                                          <p:spTgt spid="12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33" name="Google Shape;133;p18"/>
          <p:cNvSpPr txBox="1">
            <a:spLocks noGrp="1"/>
          </p:cNvSpPr>
          <p:nvPr>
            <p:ph type="title" idx="4294967295"/>
          </p:nvPr>
        </p:nvSpPr>
        <p:spPr>
          <a:xfrm>
            <a:off x="0" y="5562600"/>
            <a:ext cx="6894512"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2300"/>
              <a:buFont typeface="Calibri"/>
              <a:buNone/>
            </a:pPr>
            <a:r>
              <a:rPr lang="en-US" sz="2300" b="0" i="0" u="none" strike="noStrike" cap="none">
                <a:solidFill>
                  <a:schemeClr val="dk1"/>
                </a:solidFill>
                <a:latin typeface="Calibri"/>
                <a:ea typeface="Calibri"/>
                <a:cs typeface="Calibri"/>
                <a:sym typeface="Calibri"/>
              </a:rPr>
              <a:t>News Paper Wending Machine FA Model</a:t>
            </a:r>
            <a:endParaRPr/>
          </a:p>
        </p:txBody>
      </p:sp>
      <p:sp>
        <p:nvSpPr>
          <p:cNvPr id="134" name="Google Shape;134;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42" name="Google Shape;142;p19"/>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The Model</a:t>
            </a:r>
            <a:endParaRPr/>
          </a:p>
        </p:txBody>
      </p:sp>
      <p:sp>
        <p:nvSpPr>
          <p:cNvPr id="143" name="Google Shape;143;p19"/>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Σ = {n, d , q}</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Q = { 0, 5,10, 15, 20, 25, 30)</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F = { 0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 = { 30 }</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graphicFrame>
        <p:nvGraphicFramePr>
          <p:cNvPr id="144" name="Google Shape;144;p19"/>
          <p:cNvGraphicFramePr/>
          <p:nvPr/>
        </p:nvGraphicFramePr>
        <p:xfrm>
          <a:off x="4572000" y="2743200"/>
          <a:ext cx="3000000" cy="3000000"/>
        </p:xfrm>
        <a:graphic>
          <a:graphicData uri="http://schemas.openxmlformats.org/drawingml/2006/table">
            <a:tbl>
              <a:tblPr>
                <a:noFill/>
                <a:tableStyleId>{B9424121-7145-43DB-BA2F-77714FE7F8F7}</a:tableStyleId>
              </a:tblPr>
              <a:tblGrid>
                <a:gridCol w="685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549275">
                <a:tc>
                  <a:txBody>
                    <a:bodyPr/>
                    <a:lstStyle/>
                    <a:p>
                      <a:pPr marL="0" marR="0" lvl="0" indent="0" algn="ctr" rtl="0">
                        <a:lnSpc>
                          <a:spcPct val="100000"/>
                        </a:lnSpc>
                        <a:spcBef>
                          <a:spcPts val="0"/>
                        </a:spcBef>
                        <a:spcAft>
                          <a:spcPts val="0"/>
                        </a:spcAft>
                        <a:buClr>
                          <a:srgbClr val="FF0000"/>
                        </a:buClr>
                        <a:buSzPts val="3000"/>
                        <a:buFont typeface="Arial"/>
                        <a:buNone/>
                      </a:pPr>
                      <a:r>
                        <a:rPr lang="en-US" sz="3000" b="1" i="0" u="none" strike="noStrike" cap="none">
                          <a:solidFill>
                            <a:srgbClr val="FF0000"/>
                          </a:solidFill>
                          <a:latin typeface="Arial"/>
                          <a:ea typeface="Arial"/>
                          <a:cs typeface="Arial"/>
                          <a:sym typeface="Arial"/>
                        </a:rPr>
                        <a:t>δ</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B0F0"/>
                        </a:buClr>
                        <a:buSzPts val="2000"/>
                        <a:buFont typeface="Arial"/>
                        <a:buNone/>
                      </a:pPr>
                      <a:r>
                        <a:rPr lang="en-US" sz="2000" b="1" i="0" u="none" strike="noStrike" cap="none">
                          <a:solidFill>
                            <a:srgbClr val="00B0F0"/>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B0F0"/>
                        </a:buClr>
                        <a:buSzPts val="2000"/>
                        <a:buFont typeface="Arial"/>
                        <a:buNone/>
                      </a:pPr>
                      <a:r>
                        <a:rPr lang="en-US" sz="2000" b="1" i="0" u="none" strike="noStrike" cap="none">
                          <a:solidFill>
                            <a:srgbClr val="00B0F0"/>
                          </a:solidFill>
                          <a:latin typeface="Arial"/>
                          <a:ea typeface="Arial"/>
                          <a:cs typeface="Arial"/>
                          <a:sym typeface="Arial"/>
                        </a:rPr>
                        <a:t>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B0F0"/>
                        </a:buClr>
                        <a:buSzPts val="2000"/>
                        <a:buFont typeface="Arial"/>
                        <a:buNone/>
                      </a:pPr>
                      <a:r>
                        <a:rPr lang="en-US" sz="2000" b="1" i="0" u="none" strike="noStrike" cap="none">
                          <a:solidFill>
                            <a:srgbClr val="00B0F0"/>
                          </a:solidFill>
                          <a:latin typeface="Arial"/>
                          <a:ea typeface="Arial"/>
                          <a:cs typeface="Arial"/>
                          <a:sym typeface="Arial"/>
                        </a:rPr>
                        <a:t>q</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ctr" rtl="0">
                        <a:lnSpc>
                          <a:spcPct val="100000"/>
                        </a:lnSpc>
                        <a:spcBef>
                          <a:spcPts val="0"/>
                        </a:spcBef>
                        <a:spcAft>
                          <a:spcPts val="0"/>
                        </a:spcAft>
                        <a:buClr>
                          <a:srgbClr val="7030A0"/>
                        </a:buClr>
                        <a:buSzPts val="2000"/>
                        <a:buFont typeface="Arial"/>
                        <a:buNone/>
                      </a:pPr>
                      <a:r>
                        <a:rPr lang="en-US" sz="2000" b="1" i="0" u="none" strike="noStrike" cap="none">
                          <a:solidFill>
                            <a:srgbClr val="7030A0"/>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ctr" rtl="0">
                        <a:lnSpc>
                          <a:spcPct val="100000"/>
                        </a:lnSpc>
                        <a:spcBef>
                          <a:spcPts val="0"/>
                        </a:spcBef>
                        <a:spcAft>
                          <a:spcPts val="0"/>
                        </a:spcAft>
                        <a:buClr>
                          <a:srgbClr val="7030A0"/>
                        </a:buClr>
                        <a:buSzPts val="2000"/>
                        <a:buFont typeface="Arial"/>
                        <a:buNone/>
                      </a:pPr>
                      <a:r>
                        <a:rPr lang="en-US" sz="2000" b="1" i="0" u="none" strike="noStrike" cap="none">
                          <a:solidFill>
                            <a:srgbClr val="7030A0"/>
                          </a:solidFill>
                          <a:latin typeface="Arial"/>
                          <a:ea typeface="Arial"/>
                          <a:cs typeface="Arial"/>
                          <a:sym typeface="Arial"/>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6875">
                <a:tc>
                  <a:txBody>
                    <a:bodyPr/>
                    <a:lstStyle/>
                    <a:p>
                      <a:pPr marL="0" marR="0" lvl="0" indent="0" algn="ctr" rtl="0">
                        <a:lnSpc>
                          <a:spcPct val="100000"/>
                        </a:lnSpc>
                        <a:spcBef>
                          <a:spcPts val="0"/>
                        </a:spcBef>
                        <a:spcAft>
                          <a:spcPts val="0"/>
                        </a:spcAft>
                        <a:buClr>
                          <a:srgbClr val="7030A0"/>
                        </a:buClr>
                        <a:buSzPts val="2000"/>
                        <a:buFont typeface="Arial"/>
                        <a:buNone/>
                      </a:pPr>
                      <a:r>
                        <a:rPr lang="en-US" sz="2000" b="1" i="0" u="none" strike="noStrike" cap="none">
                          <a:solidFill>
                            <a:srgbClr val="7030A0"/>
                          </a:solidFill>
                          <a:latin typeface="Arial"/>
                          <a:ea typeface="Arial"/>
                          <a:cs typeface="Arial"/>
                          <a:sym typeface="Arial"/>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5275">
                <a:tc>
                  <a:txBody>
                    <a:bodyPr/>
                    <a:lstStyle/>
                    <a:p>
                      <a:pPr marL="0" marR="0" lvl="0" indent="0" algn="ctr" rtl="0">
                        <a:lnSpc>
                          <a:spcPct val="100000"/>
                        </a:lnSpc>
                        <a:spcBef>
                          <a:spcPts val="0"/>
                        </a:spcBef>
                        <a:spcAft>
                          <a:spcPts val="0"/>
                        </a:spcAft>
                        <a:buClr>
                          <a:srgbClr val="7030A0"/>
                        </a:buClr>
                        <a:buSzPts val="2000"/>
                        <a:buFont typeface="Arial"/>
                        <a:buNone/>
                      </a:pPr>
                      <a:r>
                        <a:rPr lang="en-US" sz="2000" b="1" i="0" u="none" strike="noStrike" cap="none">
                          <a:solidFill>
                            <a:srgbClr val="7030A0"/>
                          </a:solidFill>
                          <a:latin typeface="Arial"/>
                          <a:ea typeface="Arial"/>
                          <a:cs typeface="Arial"/>
                          <a:sym typeface="Arial"/>
                        </a:rPr>
                        <a:t>15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6875">
                <a:tc>
                  <a:txBody>
                    <a:bodyPr/>
                    <a:lstStyle/>
                    <a:p>
                      <a:pPr marL="0" marR="0" lvl="0" indent="0" algn="ctr" rtl="0">
                        <a:lnSpc>
                          <a:spcPct val="100000"/>
                        </a:lnSpc>
                        <a:spcBef>
                          <a:spcPts val="0"/>
                        </a:spcBef>
                        <a:spcAft>
                          <a:spcPts val="0"/>
                        </a:spcAft>
                        <a:buClr>
                          <a:srgbClr val="7030A0"/>
                        </a:buClr>
                        <a:buSzPts val="2000"/>
                        <a:buFont typeface="Arial"/>
                        <a:buNone/>
                      </a:pPr>
                      <a:r>
                        <a:rPr lang="en-US" sz="2000" b="1" i="0" u="none" strike="noStrike" cap="none">
                          <a:solidFill>
                            <a:srgbClr val="7030A0"/>
                          </a:solidFill>
                          <a:latin typeface="Arial"/>
                          <a:ea typeface="Arial"/>
                          <a:cs typeface="Arial"/>
                          <a:sym typeface="Arial"/>
                        </a:rPr>
                        <a:t>20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15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5275">
                <a:tc>
                  <a:txBody>
                    <a:bodyPr/>
                    <a:lstStyle/>
                    <a:p>
                      <a:pPr marL="0" marR="0" lvl="0" indent="0" algn="ctr" rtl="0">
                        <a:lnSpc>
                          <a:spcPct val="100000"/>
                        </a:lnSpc>
                        <a:spcBef>
                          <a:spcPts val="0"/>
                        </a:spcBef>
                        <a:spcAft>
                          <a:spcPts val="0"/>
                        </a:spcAft>
                        <a:buClr>
                          <a:srgbClr val="7030A0"/>
                        </a:buClr>
                        <a:buSzPts val="2000"/>
                        <a:buFont typeface="Arial"/>
                        <a:buNone/>
                      </a:pPr>
                      <a:r>
                        <a:rPr lang="en-US" sz="2000" b="1" i="0" u="none" strike="noStrike" cap="none">
                          <a:solidFill>
                            <a:srgbClr val="7030A0"/>
                          </a:solidFill>
                          <a:latin typeface="Arial"/>
                          <a:ea typeface="Arial"/>
                          <a:cs typeface="Arial"/>
                          <a:sym typeface="Arial"/>
                        </a:rPr>
                        <a:t>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20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15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96875">
                <a:tc>
                  <a:txBody>
                    <a:bodyPr/>
                    <a:lstStyle/>
                    <a:p>
                      <a:pPr marL="0" marR="0" lvl="0" indent="0" algn="ctr" rtl="0">
                        <a:lnSpc>
                          <a:spcPct val="100000"/>
                        </a:lnSpc>
                        <a:spcBef>
                          <a:spcPts val="0"/>
                        </a:spcBef>
                        <a:spcAft>
                          <a:spcPts val="0"/>
                        </a:spcAft>
                        <a:buClr>
                          <a:srgbClr val="7030A0"/>
                        </a:buClr>
                        <a:buSzPts val="2000"/>
                        <a:buFont typeface="Arial"/>
                        <a:buNone/>
                      </a:pPr>
                      <a:r>
                        <a:rPr lang="en-US" sz="2000" b="1" i="0" u="none" strike="noStrike" cap="none">
                          <a:solidFill>
                            <a:srgbClr val="7030A0"/>
                          </a:solidFill>
                          <a:latin typeface="Arial"/>
                          <a:ea typeface="Arial"/>
                          <a:cs typeface="Arial"/>
                          <a:sym typeface="Arial"/>
                        </a:rPr>
                        <a:t>30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20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45" name="Google Shape;145;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53" name="Google Shape;153;p20"/>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Definition</a:t>
            </a:r>
            <a:endParaRPr/>
          </a:p>
        </p:txBody>
      </p:sp>
      <p:sp>
        <p:nvSpPr>
          <p:cNvPr id="154" name="Google Shape;154;p20"/>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533400" marR="0" lvl="0" indent="-533400" algn="just" rtl="0">
              <a:lnSpc>
                <a:spcPct val="100000"/>
              </a:lnSpc>
              <a:spcBef>
                <a:spcPts val="0"/>
              </a:spcBef>
              <a:spcAft>
                <a:spcPts val="0"/>
              </a:spcAft>
              <a:buClr>
                <a:schemeClr val="dk1"/>
              </a:buClr>
              <a:buSzPts val="2600"/>
              <a:buFont typeface="Arial"/>
              <a:buNone/>
            </a:pPr>
            <a:r>
              <a:rPr lang="en-US" sz="2600" b="0" i="0" u="none">
                <a:solidFill>
                  <a:schemeClr val="dk1"/>
                </a:solidFill>
                <a:latin typeface="Calibri"/>
                <a:ea typeface="Calibri"/>
                <a:cs typeface="Calibri"/>
                <a:sym typeface="Calibri"/>
              </a:rPr>
              <a:t>A </a:t>
            </a:r>
            <a:r>
              <a:rPr lang="en-US" sz="2600" b="1" i="0" u="none">
                <a:solidFill>
                  <a:schemeClr val="dk1"/>
                </a:solidFill>
                <a:latin typeface="Calibri"/>
                <a:ea typeface="Calibri"/>
                <a:cs typeface="Calibri"/>
                <a:sym typeface="Calibri"/>
              </a:rPr>
              <a:t>finite automaton </a:t>
            </a:r>
            <a:r>
              <a:rPr lang="en-US" sz="2600" b="0" i="0" u="none">
                <a:solidFill>
                  <a:schemeClr val="dk1"/>
                </a:solidFill>
                <a:latin typeface="Calibri"/>
                <a:ea typeface="Calibri"/>
                <a:cs typeface="Calibri"/>
                <a:sym typeface="Calibri"/>
              </a:rPr>
              <a:t>is a collection of three things:</a:t>
            </a:r>
            <a:endParaRPr/>
          </a:p>
          <a:p>
            <a:pPr marL="533400" marR="0" lvl="0" indent="-368300" algn="just" rtl="0">
              <a:lnSpc>
                <a:spcPct val="100000"/>
              </a:lnSpc>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a:p>
            <a:pPr marL="933450" marR="0" lvl="1" indent="-533400" algn="just" rtl="0">
              <a:lnSpc>
                <a:spcPct val="100000"/>
              </a:lnSpc>
              <a:spcBef>
                <a:spcPts val="440"/>
              </a:spcBef>
              <a:spcAft>
                <a:spcPts val="0"/>
              </a:spcAft>
              <a:buClr>
                <a:schemeClr val="dk1"/>
              </a:buClr>
              <a:buSzPts val="2200"/>
              <a:buFont typeface="Arial"/>
              <a:buAutoNum type="arabicPeriod"/>
            </a:pPr>
            <a:r>
              <a:rPr lang="en-US" sz="2200" b="0" i="0" u="none" strike="noStrike" cap="none">
                <a:solidFill>
                  <a:schemeClr val="dk1"/>
                </a:solidFill>
                <a:latin typeface="Calibri"/>
                <a:ea typeface="Calibri"/>
                <a:cs typeface="Calibri"/>
                <a:sym typeface="Calibri"/>
              </a:rPr>
              <a:t>A finite set of states, </a:t>
            </a:r>
            <a:r>
              <a:rPr lang="en-US" sz="2200" b="1" i="0" u="none" strike="noStrike" cap="none">
                <a:solidFill>
                  <a:schemeClr val="dk1"/>
                </a:solidFill>
                <a:latin typeface="Calibri"/>
                <a:ea typeface="Calibri"/>
                <a:cs typeface="Calibri"/>
                <a:sym typeface="Calibri"/>
              </a:rPr>
              <a:t>one </a:t>
            </a:r>
            <a:r>
              <a:rPr lang="en-US" sz="2200" b="0" i="0" u="none" strike="noStrike" cap="none">
                <a:solidFill>
                  <a:schemeClr val="dk1"/>
                </a:solidFill>
                <a:latin typeface="Calibri"/>
                <a:ea typeface="Calibri"/>
                <a:cs typeface="Calibri"/>
                <a:sym typeface="Calibri"/>
              </a:rPr>
              <a:t>of which is designated as the initial state, called the </a:t>
            </a:r>
            <a:r>
              <a:rPr lang="en-US" sz="2200" b="1" i="0" u="none" strike="noStrike" cap="none">
                <a:solidFill>
                  <a:schemeClr val="dk1"/>
                </a:solidFill>
                <a:latin typeface="Calibri"/>
                <a:ea typeface="Calibri"/>
                <a:cs typeface="Calibri"/>
                <a:sym typeface="Calibri"/>
              </a:rPr>
              <a:t>start state</a:t>
            </a:r>
            <a:r>
              <a:rPr lang="en-US" sz="2200" b="0" i="0" u="none" strike="noStrike" cap="none">
                <a:solidFill>
                  <a:schemeClr val="dk1"/>
                </a:solidFill>
                <a:latin typeface="Calibri"/>
                <a:ea typeface="Calibri"/>
                <a:cs typeface="Calibri"/>
                <a:sym typeface="Calibri"/>
              </a:rPr>
              <a:t>, and </a:t>
            </a:r>
            <a:r>
              <a:rPr lang="en-US" sz="2200" b="1" i="0" u="none" strike="noStrike" cap="none">
                <a:solidFill>
                  <a:schemeClr val="dk1"/>
                </a:solidFill>
                <a:latin typeface="Calibri"/>
                <a:ea typeface="Calibri"/>
                <a:cs typeface="Calibri"/>
                <a:sym typeface="Calibri"/>
              </a:rPr>
              <a:t>some </a:t>
            </a:r>
            <a:r>
              <a:rPr lang="en-US" sz="2200" b="0" i="0" u="none" strike="noStrike" cap="none">
                <a:solidFill>
                  <a:schemeClr val="dk1"/>
                </a:solidFill>
                <a:latin typeface="Calibri"/>
                <a:ea typeface="Calibri"/>
                <a:cs typeface="Calibri"/>
                <a:sym typeface="Calibri"/>
              </a:rPr>
              <a:t>(maybe </a:t>
            </a:r>
            <a:r>
              <a:rPr lang="en-US" sz="2200" b="1" i="0" u="none" strike="noStrike" cap="none">
                <a:solidFill>
                  <a:schemeClr val="dk1"/>
                </a:solidFill>
                <a:latin typeface="Calibri"/>
                <a:ea typeface="Calibri"/>
                <a:cs typeface="Calibri"/>
                <a:sym typeface="Calibri"/>
              </a:rPr>
              <a:t>none</a:t>
            </a:r>
            <a:r>
              <a:rPr lang="en-US" sz="2200" b="0" i="0" u="none" strike="noStrike" cap="none">
                <a:solidFill>
                  <a:schemeClr val="dk1"/>
                </a:solidFill>
                <a:latin typeface="Calibri"/>
                <a:ea typeface="Calibri"/>
                <a:cs typeface="Calibri"/>
                <a:sym typeface="Calibri"/>
              </a:rPr>
              <a:t>) of which are designated as </a:t>
            </a:r>
            <a:r>
              <a:rPr lang="en-US" sz="2200" b="1" i="0" u="none" strike="noStrike" cap="none">
                <a:solidFill>
                  <a:schemeClr val="dk1"/>
                </a:solidFill>
                <a:latin typeface="Calibri"/>
                <a:ea typeface="Calibri"/>
                <a:cs typeface="Calibri"/>
                <a:sym typeface="Calibri"/>
              </a:rPr>
              <a:t>final states</a:t>
            </a:r>
            <a:r>
              <a:rPr lang="en-US" sz="2200" b="0" i="0" u="none" strike="noStrike" cap="none">
                <a:solidFill>
                  <a:schemeClr val="dk1"/>
                </a:solidFill>
                <a:latin typeface="Calibri"/>
                <a:ea typeface="Calibri"/>
                <a:cs typeface="Calibri"/>
                <a:sym typeface="Calibri"/>
              </a:rPr>
              <a:t>.</a:t>
            </a:r>
            <a:endParaRPr/>
          </a:p>
          <a:p>
            <a:pPr marL="933450" marR="0" lvl="1" indent="-393700" algn="just" rtl="0">
              <a:lnSpc>
                <a:spcPct val="100000"/>
              </a:lnSpc>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933450" marR="0" lvl="1" indent="-533400" algn="just" rtl="0">
              <a:lnSpc>
                <a:spcPct val="100000"/>
              </a:lnSpc>
              <a:spcBef>
                <a:spcPts val="440"/>
              </a:spcBef>
              <a:spcAft>
                <a:spcPts val="0"/>
              </a:spcAft>
              <a:buClr>
                <a:schemeClr val="dk1"/>
              </a:buClr>
              <a:buSzPts val="2200"/>
              <a:buFont typeface="Arial"/>
              <a:buNone/>
            </a:pPr>
            <a:r>
              <a:rPr lang="en-US" sz="2200" b="0" i="0" u="none" strike="noStrike" cap="none">
                <a:solidFill>
                  <a:schemeClr val="dk1"/>
                </a:solidFill>
                <a:latin typeface="Calibri"/>
                <a:ea typeface="Calibri"/>
                <a:cs typeface="Calibri"/>
                <a:sym typeface="Calibri"/>
              </a:rPr>
              <a:t>2.    An </a:t>
            </a:r>
            <a:r>
              <a:rPr lang="en-US" sz="2200" b="1" i="0" u="none" strike="noStrike" cap="none">
                <a:solidFill>
                  <a:schemeClr val="dk1"/>
                </a:solidFill>
                <a:latin typeface="Calibri"/>
                <a:ea typeface="Calibri"/>
                <a:cs typeface="Calibri"/>
                <a:sym typeface="Calibri"/>
              </a:rPr>
              <a:t>alphabet Σ</a:t>
            </a:r>
            <a:r>
              <a:rPr lang="en-US" sz="2200" b="0" i="0" u="none" strike="noStrike" cap="none">
                <a:solidFill>
                  <a:schemeClr val="dk1"/>
                </a:solidFill>
                <a:latin typeface="Calibri"/>
                <a:ea typeface="Calibri"/>
                <a:cs typeface="Calibri"/>
                <a:sym typeface="Calibri"/>
              </a:rPr>
              <a:t> of possible input letters.</a:t>
            </a:r>
            <a:endParaRPr/>
          </a:p>
          <a:p>
            <a:pPr marL="933450" marR="0" lvl="1" indent="-533400" algn="just" rtl="0">
              <a:lnSpc>
                <a:spcPct val="100000"/>
              </a:lnSpc>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933450" marR="0" lvl="1" indent="-533400" algn="just" rtl="0">
              <a:lnSpc>
                <a:spcPct val="100000"/>
              </a:lnSpc>
              <a:spcBef>
                <a:spcPts val="440"/>
              </a:spcBef>
              <a:spcAft>
                <a:spcPts val="0"/>
              </a:spcAft>
              <a:buClr>
                <a:schemeClr val="dk1"/>
              </a:buClr>
              <a:buSzPts val="2200"/>
              <a:buFont typeface="Arial"/>
              <a:buNone/>
            </a:pPr>
            <a:r>
              <a:rPr lang="en-US" sz="2200" b="0" i="0" u="none" strike="noStrike" cap="none">
                <a:solidFill>
                  <a:schemeClr val="dk1"/>
                </a:solidFill>
                <a:latin typeface="Calibri"/>
                <a:ea typeface="Calibri"/>
                <a:cs typeface="Calibri"/>
                <a:sym typeface="Calibri"/>
              </a:rPr>
              <a:t>3.  A finite set of </a:t>
            </a:r>
            <a:r>
              <a:rPr lang="en-US" sz="2200" b="1" i="0" u="none" strike="noStrike" cap="none">
                <a:solidFill>
                  <a:schemeClr val="dk1"/>
                </a:solidFill>
                <a:latin typeface="Calibri"/>
                <a:ea typeface="Calibri"/>
                <a:cs typeface="Calibri"/>
                <a:sym typeface="Calibri"/>
              </a:rPr>
              <a:t>transitions </a:t>
            </a:r>
            <a:r>
              <a:rPr lang="en-US" sz="2200" b="0" i="0" u="none" strike="noStrike" cap="none">
                <a:solidFill>
                  <a:schemeClr val="dk1"/>
                </a:solidFill>
                <a:latin typeface="Calibri"/>
                <a:ea typeface="Calibri"/>
                <a:cs typeface="Calibri"/>
                <a:sym typeface="Calibri"/>
              </a:rPr>
              <a:t>that tell for each state and for each letter of the input alphabet which state to go next.</a:t>
            </a:r>
            <a:endParaRPr/>
          </a:p>
        </p:txBody>
      </p:sp>
      <p:sp>
        <p:nvSpPr>
          <p:cNvPr id="155" name="Google Shape;155;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63" name="Google Shape;163;p21"/>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How Does a Finite Automaton work?</a:t>
            </a:r>
            <a:endParaRPr/>
          </a:p>
        </p:txBody>
      </p:sp>
      <p:sp>
        <p:nvSpPr>
          <p:cNvPr id="164" name="Google Shape;164;p21"/>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Finite Automaton (</a:t>
            </a:r>
            <a:r>
              <a:rPr lang="en-US" sz="2200" b="0" i="0" u="none">
                <a:solidFill>
                  <a:srgbClr val="7030A0"/>
                </a:solidFill>
                <a:latin typeface="Calibri"/>
                <a:ea typeface="Calibri"/>
                <a:cs typeface="Calibri"/>
                <a:sym typeface="Calibri"/>
              </a:rPr>
              <a:t>FA</a:t>
            </a:r>
            <a:r>
              <a:rPr lang="en-US" sz="2200" b="0" i="0" u="none">
                <a:solidFill>
                  <a:schemeClr val="dk1"/>
                </a:solidFill>
                <a:latin typeface="Calibri"/>
                <a:ea typeface="Calibri"/>
                <a:cs typeface="Calibri"/>
                <a:sym typeface="Calibri"/>
              </a:rPr>
              <a:t>) works by being presented with an input string of letters that it reads </a:t>
            </a:r>
            <a:r>
              <a:rPr lang="en-US" sz="2200" b="0" i="0" u="none">
                <a:solidFill>
                  <a:srgbClr val="7030A0"/>
                </a:solidFill>
                <a:latin typeface="Calibri"/>
                <a:ea typeface="Calibri"/>
                <a:cs typeface="Calibri"/>
                <a:sym typeface="Calibri"/>
              </a:rPr>
              <a:t>letter by letter </a:t>
            </a:r>
            <a:r>
              <a:rPr lang="en-US" sz="2200" b="0" i="0" u="none">
                <a:solidFill>
                  <a:schemeClr val="dk1"/>
                </a:solidFill>
                <a:latin typeface="Calibri"/>
                <a:ea typeface="Calibri"/>
                <a:cs typeface="Calibri"/>
                <a:sym typeface="Calibri"/>
              </a:rPr>
              <a:t>starting from the </a:t>
            </a:r>
            <a:r>
              <a:rPr lang="en-US" sz="2200" b="0" i="0" u="none">
                <a:solidFill>
                  <a:srgbClr val="7030A0"/>
                </a:solidFill>
                <a:latin typeface="Calibri"/>
                <a:ea typeface="Calibri"/>
                <a:cs typeface="Calibri"/>
                <a:sym typeface="Calibri"/>
              </a:rPr>
              <a:t>leftmost letter </a:t>
            </a:r>
            <a:r>
              <a:rPr lang="en-US" sz="2200" b="0" i="0" u="none">
                <a:solidFill>
                  <a:schemeClr val="dk2"/>
                </a:solidFill>
                <a:latin typeface="Calibri"/>
                <a:ea typeface="Calibri"/>
                <a:cs typeface="Calibri"/>
                <a:sym typeface="Calibri"/>
              </a:rPr>
              <a:t>of the input;</a:t>
            </a:r>
            <a:endParaRPr/>
          </a:p>
          <a:p>
            <a:pPr marL="342900" marR="0" lvl="0" indent="-342900" algn="just" rtl="0">
              <a:lnSpc>
                <a:spcPct val="90000"/>
              </a:lnSpc>
              <a:spcBef>
                <a:spcPts val="180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Beginning at the </a:t>
            </a:r>
            <a:r>
              <a:rPr lang="en-US" sz="2200" b="0" i="0" u="none">
                <a:solidFill>
                  <a:srgbClr val="7030A0"/>
                </a:solidFill>
                <a:latin typeface="Calibri"/>
                <a:ea typeface="Calibri"/>
                <a:cs typeface="Calibri"/>
                <a:sym typeface="Calibri"/>
              </a:rPr>
              <a:t>start state</a:t>
            </a:r>
            <a:r>
              <a:rPr lang="en-US" sz="2200" b="0" i="0" u="none">
                <a:solidFill>
                  <a:schemeClr val="dk1"/>
                </a:solidFill>
                <a:latin typeface="Calibri"/>
                <a:ea typeface="Calibri"/>
                <a:cs typeface="Calibri"/>
                <a:sym typeface="Calibri"/>
              </a:rPr>
              <a:t>, the letters read from input determine a sequence of states and guide the movement of the </a:t>
            </a:r>
            <a:r>
              <a:rPr lang="en-US" sz="2200" b="0" i="0" u="none">
                <a:solidFill>
                  <a:srgbClr val="7030A0"/>
                </a:solidFill>
                <a:latin typeface="Calibri"/>
                <a:ea typeface="Calibri"/>
                <a:cs typeface="Calibri"/>
                <a:sym typeface="Calibri"/>
              </a:rPr>
              <a:t>control</a:t>
            </a:r>
            <a:r>
              <a:rPr lang="en-US" sz="2200" b="0" i="0" u="none">
                <a:solidFill>
                  <a:schemeClr val="dk1"/>
                </a:solidFill>
                <a:latin typeface="Calibri"/>
                <a:ea typeface="Calibri"/>
                <a:cs typeface="Calibri"/>
                <a:sym typeface="Calibri"/>
              </a:rPr>
              <a:t> along the path in the FA.</a:t>
            </a:r>
            <a:endParaRPr/>
          </a:p>
          <a:p>
            <a:pPr marL="342900" marR="0" lvl="0" indent="-342900" algn="just" rtl="0">
              <a:lnSpc>
                <a:spcPct val="90000"/>
              </a:lnSpc>
              <a:spcBef>
                <a:spcPts val="180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This sequence of states ends when the last input letter has been read and the movement of the </a:t>
            </a:r>
            <a:r>
              <a:rPr lang="en-US" sz="2200" b="0" i="0" u="none">
                <a:solidFill>
                  <a:srgbClr val="7030A0"/>
                </a:solidFill>
                <a:latin typeface="Calibri"/>
                <a:ea typeface="Calibri"/>
                <a:cs typeface="Calibri"/>
                <a:sym typeface="Calibri"/>
              </a:rPr>
              <a:t>control</a:t>
            </a:r>
            <a:r>
              <a:rPr lang="en-US" sz="2200" b="0" i="0" u="none">
                <a:solidFill>
                  <a:schemeClr val="dk1"/>
                </a:solidFill>
                <a:latin typeface="Calibri"/>
                <a:ea typeface="Calibri"/>
                <a:cs typeface="Calibri"/>
                <a:sym typeface="Calibri"/>
              </a:rPr>
              <a:t> stops.</a:t>
            </a:r>
            <a:endParaRPr/>
          </a:p>
          <a:p>
            <a:pPr marL="342900" marR="0" lvl="0" indent="-342900" algn="just" rtl="0">
              <a:lnSpc>
                <a:spcPct val="90000"/>
              </a:lnSpc>
              <a:spcBef>
                <a:spcPts val="180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If the current state in which </a:t>
            </a:r>
            <a:r>
              <a:rPr lang="en-US" sz="2200" b="0" i="0" u="none">
                <a:solidFill>
                  <a:srgbClr val="7030A0"/>
                </a:solidFill>
                <a:latin typeface="Calibri"/>
                <a:ea typeface="Calibri"/>
                <a:cs typeface="Calibri"/>
                <a:sym typeface="Calibri"/>
              </a:rPr>
              <a:t>control</a:t>
            </a:r>
            <a:r>
              <a:rPr lang="en-US" sz="2200" b="0" i="0" u="none">
                <a:solidFill>
                  <a:schemeClr val="dk1"/>
                </a:solidFill>
                <a:latin typeface="Calibri"/>
                <a:ea typeface="Calibri"/>
                <a:cs typeface="Calibri"/>
                <a:sym typeface="Calibri"/>
              </a:rPr>
              <a:t> happen to be one of the </a:t>
            </a:r>
            <a:r>
              <a:rPr lang="en-US" sz="2200" b="0" i="0" u="none">
                <a:solidFill>
                  <a:srgbClr val="7030A0"/>
                </a:solidFill>
                <a:latin typeface="Calibri"/>
                <a:ea typeface="Calibri"/>
                <a:cs typeface="Calibri"/>
                <a:sym typeface="Calibri"/>
              </a:rPr>
              <a:t>final states</a:t>
            </a:r>
            <a:r>
              <a:rPr lang="en-US" sz="2200" b="0" i="0" u="none">
                <a:solidFill>
                  <a:schemeClr val="dk1"/>
                </a:solidFill>
                <a:latin typeface="Calibri"/>
                <a:ea typeface="Calibri"/>
                <a:cs typeface="Calibri"/>
                <a:sym typeface="Calibri"/>
              </a:rPr>
              <a:t>, the input is accepted as valid string from the language of the FA.</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sp>
        <p:nvSpPr>
          <p:cNvPr id="165" name="Google Shape;165;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3405</Words>
  <Application>Microsoft Office PowerPoint</Application>
  <PresentationFormat>On-screen Show (4:3)</PresentationFormat>
  <Paragraphs>453</Paragraphs>
  <Slides>46</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Noto Sans Symbols</vt:lpstr>
      <vt:lpstr>Office Theme</vt:lpstr>
      <vt:lpstr>Theory of Automata Finite Automata</vt:lpstr>
      <vt:lpstr>Contents</vt:lpstr>
      <vt:lpstr>Finite Automata (FA) - Introduction</vt:lpstr>
      <vt:lpstr>Examples </vt:lpstr>
      <vt:lpstr>A News Paper wending Machine</vt:lpstr>
      <vt:lpstr>News Paper Wending Machine FA Model</vt:lpstr>
      <vt:lpstr>The Model</vt:lpstr>
      <vt:lpstr>Definition</vt:lpstr>
      <vt:lpstr>How Does a Finite Automaton work?</vt:lpstr>
      <vt:lpstr>Example</vt:lpstr>
      <vt:lpstr>Example Contd.</vt:lpstr>
      <vt:lpstr>Example contd.</vt:lpstr>
      <vt:lpstr>Example contd.</vt:lpstr>
      <vt:lpstr>Abstract/Formal definition of FA</vt:lpstr>
      <vt:lpstr>Transition Table</vt:lpstr>
      <vt:lpstr>Transition Diagrams</vt:lpstr>
      <vt:lpstr>Transition Diagram (cont.)</vt:lpstr>
      <vt:lpstr>Transition Diagram (cont.)</vt:lpstr>
      <vt:lpstr>Transition Diagram (cont.)</vt:lpstr>
      <vt:lpstr>Transition Diagrams contd.</vt:lpstr>
      <vt:lpstr>Example – Null String as an Input</vt:lpstr>
      <vt:lpstr>Example</vt:lpstr>
      <vt:lpstr>Example</vt:lpstr>
      <vt:lpstr>Example</vt:lpstr>
      <vt:lpstr>Example</vt:lpstr>
      <vt:lpstr>FA and their Languages</vt:lpstr>
      <vt:lpstr>Example</vt:lpstr>
      <vt:lpstr>Example Contd.</vt:lpstr>
      <vt:lpstr>Example</vt:lpstr>
      <vt:lpstr>Example</vt:lpstr>
      <vt:lpstr>Example</vt:lpstr>
      <vt:lpstr>Example Contd.</vt:lpstr>
      <vt:lpstr>Example Contd.</vt:lpstr>
      <vt:lpstr>Example</vt:lpstr>
      <vt:lpstr>Example</vt:lpstr>
      <vt:lpstr>Example</vt:lpstr>
      <vt:lpstr>Example</vt:lpstr>
      <vt:lpstr>PowerPoint Presentation</vt:lpstr>
      <vt:lpstr>Example Contd.</vt:lpstr>
      <vt:lpstr>Example EVEN-EVEN revisited</vt:lpstr>
      <vt:lpstr>Example EVEN-EVEN revisited Contd.</vt:lpstr>
      <vt:lpstr>Example EVEN-EVEN revisited Contd.</vt:lpstr>
      <vt:lpstr>PowerPoint Presentation</vt:lpstr>
      <vt:lpstr>PowerPoint Presentation</vt:lpstr>
      <vt:lpstr>PowerPoint Presentation</vt:lpstr>
      <vt:lpstr>DFA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Automata Finite Automata</dc:title>
  <cp:lastModifiedBy>Mehreen Alam</cp:lastModifiedBy>
  <cp:revision>2</cp:revision>
  <dcterms:modified xsi:type="dcterms:W3CDTF">2022-02-09T09:18:03Z</dcterms:modified>
</cp:coreProperties>
</file>