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0" name="Google Shape;17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a:p>
        </p:txBody>
      </p:sp>
      <p:sp>
        <p:nvSpPr>
          <p:cNvPr id="178" name="Google Shape;1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a:p>
        </p:txBody>
      </p:sp>
      <p:sp>
        <p:nvSpPr>
          <p:cNvPr id="187" name="Google Shape;18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a:p>
        </p:txBody>
      </p:sp>
      <p:sp>
        <p:nvSpPr>
          <p:cNvPr id="197" name="Google Shape;19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a:p>
        </p:txBody>
      </p:sp>
      <p:sp>
        <p:nvSpPr>
          <p:cNvPr id="206" name="Google Shape;20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a:p>
        </p:txBody>
      </p:sp>
      <p:sp>
        <p:nvSpPr>
          <p:cNvPr id="217" name="Google Shape;21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a:p>
        </p:txBody>
      </p:sp>
      <p:sp>
        <p:nvSpPr>
          <p:cNvPr id="227" name="Google Shape;22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a:p>
        </p:txBody>
      </p:sp>
      <p:sp>
        <p:nvSpPr>
          <p:cNvPr id="238" name="Google Shape;23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a:p>
        </p:txBody>
      </p:sp>
      <p:sp>
        <p:nvSpPr>
          <p:cNvPr id="248" name="Google Shape;24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a:p>
        </p:txBody>
      </p:sp>
      <p:sp>
        <p:nvSpPr>
          <p:cNvPr id="259" name="Google Shape;25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20</a:t>
            </a:fld>
            <a:endParaRPr/>
          </a:p>
        </p:txBody>
      </p:sp>
      <p:sp>
        <p:nvSpPr>
          <p:cNvPr id="270" name="Google Shape;27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21</a:t>
            </a:fld>
            <a:endParaRPr/>
          </a:p>
        </p:txBody>
      </p:sp>
      <p:sp>
        <p:nvSpPr>
          <p:cNvPr id="281" name="Google Shape;28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22</a:t>
            </a:fld>
            <a:endParaRPr/>
          </a:p>
        </p:txBody>
      </p:sp>
      <p:sp>
        <p:nvSpPr>
          <p:cNvPr id="292" name="Google Shape;29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23</a:t>
            </a:fld>
            <a:endParaRPr/>
          </a:p>
        </p:txBody>
      </p:sp>
      <p:sp>
        <p:nvSpPr>
          <p:cNvPr id="303" name="Google Shape;30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24</a:t>
            </a:fld>
            <a:endParaRPr/>
          </a:p>
        </p:txBody>
      </p:sp>
      <p:sp>
        <p:nvSpPr>
          <p:cNvPr id="313" name="Google Shape;31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25</a:t>
            </a:fld>
            <a:endParaRPr/>
          </a:p>
        </p:txBody>
      </p:sp>
      <p:sp>
        <p:nvSpPr>
          <p:cNvPr id="323" name="Google Shape;32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4" name="Google Shape;32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26</a:t>
            </a:fld>
            <a:endParaRPr/>
          </a:p>
        </p:txBody>
      </p:sp>
      <p:sp>
        <p:nvSpPr>
          <p:cNvPr id="332" name="Google Shape;33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27</a:t>
            </a:fld>
            <a:endParaRPr/>
          </a:p>
        </p:txBody>
      </p:sp>
      <p:sp>
        <p:nvSpPr>
          <p:cNvPr id="342" name="Google Shape;34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28</a:t>
            </a:fld>
            <a:endParaRPr/>
          </a:p>
        </p:txBody>
      </p:sp>
      <p:sp>
        <p:nvSpPr>
          <p:cNvPr id="353" name="Google Shape;35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4" name="Google Shape;35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29</a:t>
            </a:fld>
            <a:endParaRPr/>
          </a:p>
        </p:txBody>
      </p:sp>
      <p:sp>
        <p:nvSpPr>
          <p:cNvPr id="364" name="Google Shape;36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30</a:t>
            </a:fld>
            <a:endParaRPr/>
          </a:p>
        </p:txBody>
      </p:sp>
      <p:sp>
        <p:nvSpPr>
          <p:cNvPr id="373" name="Google Shape;37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4" name="Google Shape;37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31</a:t>
            </a:fld>
            <a:endParaRPr/>
          </a:p>
        </p:txBody>
      </p:sp>
      <p:sp>
        <p:nvSpPr>
          <p:cNvPr id="384" name="Google Shape;38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5" name="Google Shape;38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a:p>
        </p:txBody>
      </p:sp>
      <p:sp>
        <p:nvSpPr>
          <p:cNvPr id="139" name="Google Shape;13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a:p>
        </p:txBody>
      </p:sp>
      <p:sp>
        <p:nvSpPr>
          <p:cNvPr id="149" name="Google Shape;14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a:p>
        </p:txBody>
      </p:sp>
      <p:sp>
        <p:nvSpPr>
          <p:cNvPr id="159" name="Google Shape;15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6"/>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3" name="Google Shape;53;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4" name="Google Shape;5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Theory of Automata</a:t>
            </a:r>
            <a:br>
              <a:rPr lang="en-US" sz="4400" b="0" i="0" u="none">
                <a:solidFill>
                  <a:schemeClr val="dk1"/>
                </a:solidFill>
                <a:latin typeface="Calibri"/>
                <a:ea typeface="Calibri"/>
                <a:cs typeface="Calibri"/>
                <a:sym typeface="Calibri"/>
              </a:rPr>
            </a:br>
            <a:r>
              <a:rPr lang="en-US" sz="4400" b="0" i="0" u="none">
                <a:solidFill>
                  <a:schemeClr val="dk1"/>
                </a:solidFill>
                <a:latin typeface="Calibri"/>
                <a:ea typeface="Calibri"/>
                <a:cs typeface="Calibri"/>
                <a:sym typeface="Calibri"/>
              </a:rPr>
              <a:t> Transition Graphs</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500"/>
              </a:spcBef>
              <a:spcAft>
                <a:spcPts val="0"/>
              </a:spcAft>
              <a:buClr>
                <a:srgbClr val="898989"/>
              </a:buClr>
              <a:buSzPts val="2500"/>
              <a:buNone/>
            </a:pPr>
            <a:r>
              <a:rPr lang="en-US" sz="2400" b="0" i="0" u="none">
                <a:solidFill>
                  <a:srgbClr val="898989"/>
                </a:solidFill>
                <a:latin typeface="Calibri"/>
                <a:ea typeface="Calibri"/>
                <a:cs typeface="Calibri"/>
                <a:sym typeface="Calibri"/>
              </a:rPr>
              <a:t>Week </a:t>
            </a:r>
            <a:r>
              <a:rPr lang="en-US" sz="2400" b="0" i="0" u="none" dirty="0">
                <a:solidFill>
                  <a:srgbClr val="898989"/>
                </a:solidFill>
                <a:latin typeface="Calibri"/>
                <a:ea typeface="Calibri"/>
                <a:cs typeface="Calibri"/>
                <a:sym typeface="Calibri"/>
              </a:rPr>
              <a:t>3</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74" name="Google Shape;174;p22"/>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As an example for the problems of making choices, let us say that the input is baa.</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If we first read b and then read aa we will go to the final state. Hence, the string is accepted.</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If we first read b, then read a, and then read a, we will loop back and be stuck at the start state. Hence, the string is rejected in this case.</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If we first read two letters ba at once, then there is no edge to tell us where to go. So, the machine crashes and the input string is rejected.</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What shall we say? Is this input string a word in the language of this machine or not?</a:t>
            </a:r>
            <a:endParaRPr/>
          </a:p>
        </p:txBody>
      </p:sp>
      <p:sp>
        <p:nvSpPr>
          <p:cNvPr id="175" name="Google Shape;175;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83" name="Google Shape;183;p23"/>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1900"/>
              <a:buFont typeface="Arial"/>
              <a:buChar char="•"/>
            </a:pPr>
            <a:r>
              <a:rPr lang="en-US" sz="1900" b="0" i="1" u="none">
                <a:solidFill>
                  <a:schemeClr val="dk1"/>
                </a:solidFill>
                <a:latin typeface="Calibri"/>
                <a:ea typeface="Calibri"/>
                <a:cs typeface="Calibri"/>
                <a:sym typeface="Calibri"/>
              </a:rPr>
              <a:t>The above problems tell us that if we change the definition of our machine to allow for more than one letter to be read at a time, we must also change the definition of acceptance.</a:t>
            </a:r>
            <a:endParaRPr/>
          </a:p>
          <a:p>
            <a:pPr marL="342900" marR="0" lvl="0" indent="-222250" algn="just" rtl="0">
              <a:lnSpc>
                <a:spcPct val="90000"/>
              </a:lnSpc>
              <a:spcBef>
                <a:spcPts val="380"/>
              </a:spcBef>
              <a:spcAft>
                <a:spcPts val="0"/>
              </a:spcAft>
              <a:buClr>
                <a:schemeClr val="dk1"/>
              </a:buClr>
              <a:buSzPts val="1900"/>
              <a:buFont typeface="Arial"/>
              <a:buNone/>
            </a:pPr>
            <a:endParaRPr sz="1900" b="1" i="1"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1" i="1" u="none">
                <a:solidFill>
                  <a:schemeClr val="dk1"/>
                </a:solidFill>
                <a:latin typeface="Calibri"/>
                <a:ea typeface="Calibri"/>
                <a:cs typeface="Calibri"/>
                <a:sym typeface="Calibri"/>
              </a:rPr>
              <a:t>We shall say that a string is accepted if there is </a:t>
            </a:r>
            <a:r>
              <a:rPr lang="en-US" sz="1900" b="1" i="1" u="none">
                <a:solidFill>
                  <a:srgbClr val="0000FF"/>
                </a:solidFill>
                <a:latin typeface="Calibri"/>
                <a:ea typeface="Calibri"/>
                <a:cs typeface="Calibri"/>
                <a:sym typeface="Calibri"/>
              </a:rPr>
              <a:t>some way</a:t>
            </a:r>
            <a:r>
              <a:rPr lang="en-US" sz="1900" b="1" i="1" u="none">
                <a:solidFill>
                  <a:schemeClr val="dk1"/>
                </a:solidFill>
                <a:latin typeface="Calibri"/>
                <a:ea typeface="Calibri"/>
                <a:cs typeface="Calibri"/>
                <a:sym typeface="Calibri"/>
              </a:rPr>
              <a:t> it could be processed so as to arrive at a final state.</a:t>
            </a:r>
            <a:endParaRPr/>
          </a:p>
          <a:p>
            <a:pPr marL="342900" marR="0" lvl="0" indent="-222250" algn="just" rtl="0">
              <a:lnSpc>
                <a:spcPct val="90000"/>
              </a:lnSpc>
              <a:spcBef>
                <a:spcPts val="380"/>
              </a:spcBef>
              <a:spcAft>
                <a:spcPts val="0"/>
              </a:spcAft>
              <a:buClr>
                <a:schemeClr val="dk1"/>
              </a:buClr>
              <a:buSzPts val="1900"/>
              <a:buFont typeface="Arial"/>
              <a:buNone/>
            </a:pPr>
            <a:endParaRPr sz="1900" b="1" i="1"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Due to many difficulties inherent in expanding our definition of machine to reading more than one letter of input at a time, we shall leave the definition of finite automaton alone and call these new machines </a:t>
            </a:r>
            <a:r>
              <a:rPr lang="en-US" sz="1900" b="1" i="1" u="none">
                <a:solidFill>
                  <a:schemeClr val="dk1"/>
                </a:solidFill>
                <a:latin typeface="Calibri"/>
                <a:ea typeface="Calibri"/>
                <a:cs typeface="Calibri"/>
                <a:sym typeface="Calibri"/>
              </a:rPr>
              <a:t>transition graphs</a:t>
            </a:r>
            <a:r>
              <a:rPr lang="en-US" sz="1900" b="0" i="1" u="none">
                <a:solidFill>
                  <a:schemeClr val="dk1"/>
                </a:solidFill>
                <a:latin typeface="Calibri"/>
                <a:ea typeface="Calibri"/>
                <a:cs typeface="Calibri"/>
                <a:sym typeface="Calibri"/>
              </a:rPr>
              <a:t>.</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Transition graphs were invented by John Myhill in 1957 for reasons that will be revealed in the next chapter.</a:t>
            </a:r>
            <a:endParaRPr/>
          </a:p>
        </p:txBody>
      </p:sp>
      <p:sp>
        <p:nvSpPr>
          <p:cNvPr id="184" name="Google Shape;184;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92" name="Google Shape;192;p24"/>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Definition of A Transition Graph</a:t>
            </a:r>
            <a:endParaRPr/>
          </a:p>
        </p:txBody>
      </p:sp>
      <p:sp>
        <p:nvSpPr>
          <p:cNvPr id="193" name="Google Shape;193;p24"/>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A </a:t>
            </a:r>
            <a:r>
              <a:rPr lang="en-US" sz="2200" b="1" i="0" u="none">
                <a:solidFill>
                  <a:schemeClr val="dk1"/>
                </a:solidFill>
                <a:latin typeface="Calibri"/>
                <a:ea typeface="Calibri"/>
                <a:cs typeface="Calibri"/>
                <a:sym typeface="Calibri"/>
              </a:rPr>
              <a:t>transition graph</a:t>
            </a:r>
            <a:r>
              <a:rPr lang="en-US" sz="2200" b="0" i="0" u="none">
                <a:solidFill>
                  <a:schemeClr val="dk1"/>
                </a:solidFill>
                <a:latin typeface="Calibri"/>
                <a:ea typeface="Calibri"/>
                <a:cs typeface="Calibri"/>
                <a:sym typeface="Calibri"/>
              </a:rPr>
              <a:t>, abbreviated </a:t>
            </a:r>
            <a:r>
              <a:rPr lang="en-US" sz="2200" b="1" i="0" u="none">
                <a:solidFill>
                  <a:schemeClr val="dk1"/>
                </a:solidFill>
                <a:latin typeface="Calibri"/>
                <a:ea typeface="Calibri"/>
                <a:cs typeface="Calibri"/>
                <a:sym typeface="Calibri"/>
              </a:rPr>
              <a:t>TG</a:t>
            </a:r>
            <a:r>
              <a:rPr lang="en-US" sz="2200" b="0" i="0" u="none">
                <a:solidFill>
                  <a:schemeClr val="dk1"/>
                </a:solidFill>
                <a:latin typeface="Calibri"/>
                <a:ea typeface="Calibri"/>
                <a:cs typeface="Calibri"/>
                <a:sym typeface="Calibri"/>
              </a:rPr>
              <a:t>, is a collection of three things:</a:t>
            </a:r>
            <a:endParaRPr/>
          </a:p>
          <a:p>
            <a:pPr marL="342900" marR="0" lvl="0" indent="-342900" algn="just" rtl="0">
              <a:lnSpc>
                <a:spcPct val="9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1. A finite set of states, </a:t>
            </a:r>
            <a:r>
              <a:rPr lang="en-US" sz="2200" b="1" i="0" u="none">
                <a:solidFill>
                  <a:srgbClr val="7030A0"/>
                </a:solidFill>
                <a:latin typeface="Calibri"/>
                <a:ea typeface="Calibri"/>
                <a:cs typeface="Calibri"/>
                <a:sym typeface="Calibri"/>
              </a:rPr>
              <a:t>at least </a:t>
            </a:r>
            <a:r>
              <a:rPr lang="en-US" sz="2200" b="0" i="0" u="none">
                <a:solidFill>
                  <a:srgbClr val="7030A0"/>
                </a:solidFill>
                <a:latin typeface="Calibri"/>
                <a:ea typeface="Calibri"/>
                <a:cs typeface="Calibri"/>
                <a:sym typeface="Calibri"/>
              </a:rPr>
              <a:t>one</a:t>
            </a:r>
            <a:r>
              <a:rPr lang="en-US" sz="2200" b="0" i="0" u="none">
                <a:solidFill>
                  <a:schemeClr val="dk1"/>
                </a:solidFill>
                <a:latin typeface="Calibri"/>
                <a:ea typeface="Calibri"/>
                <a:cs typeface="Calibri"/>
                <a:sym typeface="Calibri"/>
              </a:rPr>
              <a:t> of which is designated as the start state (-), and </a:t>
            </a:r>
            <a:r>
              <a:rPr lang="en-US" sz="2200" b="0" i="0" u="none">
                <a:solidFill>
                  <a:srgbClr val="7030A0"/>
                </a:solidFill>
                <a:latin typeface="Calibri"/>
                <a:ea typeface="Calibri"/>
                <a:cs typeface="Calibri"/>
                <a:sym typeface="Calibri"/>
              </a:rPr>
              <a:t>some (maybe none) </a:t>
            </a:r>
            <a:r>
              <a:rPr lang="en-US" sz="2200" b="0" i="0" u="none">
                <a:solidFill>
                  <a:schemeClr val="dk1"/>
                </a:solidFill>
                <a:latin typeface="Calibri"/>
                <a:ea typeface="Calibri"/>
                <a:cs typeface="Calibri"/>
                <a:sym typeface="Calibri"/>
              </a:rPr>
              <a:t>of which are designated as final states (+).</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2. An alphabet </a:t>
            </a:r>
            <a:r>
              <a:rPr lang="en-US" sz="2200" b="1" i="0" u="none">
                <a:solidFill>
                  <a:schemeClr val="dk1"/>
                </a:solidFill>
                <a:latin typeface="Calibri"/>
                <a:ea typeface="Calibri"/>
                <a:cs typeface="Calibri"/>
                <a:sym typeface="Calibri"/>
              </a:rPr>
              <a:t>∑</a:t>
            </a:r>
            <a:r>
              <a:rPr lang="en-US" sz="2200" b="0" i="0" u="none">
                <a:solidFill>
                  <a:schemeClr val="dk1"/>
                </a:solidFill>
                <a:latin typeface="Calibri"/>
                <a:ea typeface="Calibri"/>
                <a:cs typeface="Calibri"/>
                <a:sym typeface="Calibri"/>
              </a:rPr>
              <a:t> of possible input letters from which input strings are formed.</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3. </a:t>
            </a:r>
            <a:r>
              <a:rPr lang="en-US" sz="2200" b="0" i="1" u="none">
                <a:solidFill>
                  <a:schemeClr val="dk1"/>
                </a:solidFill>
                <a:latin typeface="Calibri"/>
                <a:ea typeface="Calibri"/>
                <a:cs typeface="Calibri"/>
                <a:sym typeface="Calibri"/>
              </a:rPr>
              <a:t>A finite set of </a:t>
            </a:r>
            <a:r>
              <a:rPr lang="en-US" sz="2200" b="0" i="1" u="none">
                <a:solidFill>
                  <a:srgbClr val="7030A0"/>
                </a:solidFill>
                <a:latin typeface="Calibri"/>
                <a:ea typeface="Calibri"/>
                <a:cs typeface="Calibri"/>
                <a:sym typeface="Calibri"/>
              </a:rPr>
              <a:t>transitions </a:t>
            </a:r>
            <a:r>
              <a:rPr lang="en-US" sz="2200" b="0" i="1" u="none">
                <a:solidFill>
                  <a:schemeClr val="dk1"/>
                </a:solidFill>
                <a:latin typeface="Calibri"/>
                <a:ea typeface="Calibri"/>
                <a:cs typeface="Calibri"/>
                <a:sym typeface="Calibri"/>
              </a:rPr>
              <a:t>(edge labels) that show how to go from some states to some others, based on reading </a:t>
            </a:r>
            <a:r>
              <a:rPr lang="en-US" sz="2200" b="0" i="1" u="none">
                <a:solidFill>
                  <a:srgbClr val="7030A0"/>
                </a:solidFill>
                <a:latin typeface="Calibri"/>
                <a:ea typeface="Calibri"/>
                <a:cs typeface="Calibri"/>
                <a:sym typeface="Calibri"/>
              </a:rPr>
              <a:t>specified substrings of input letters </a:t>
            </a:r>
            <a:r>
              <a:rPr lang="en-US" sz="2200" b="0" i="1" u="none">
                <a:solidFill>
                  <a:schemeClr val="dk1"/>
                </a:solidFill>
                <a:latin typeface="Calibri"/>
                <a:ea typeface="Calibri"/>
                <a:cs typeface="Calibri"/>
                <a:sym typeface="Calibri"/>
              </a:rPr>
              <a:t>(possibly even the null string </a:t>
            </a:r>
            <a:r>
              <a:rPr lang="en-US" sz="2200" b="1" i="1" u="none">
                <a:solidFill>
                  <a:schemeClr val="dk1"/>
                </a:solidFill>
                <a:latin typeface="Calibri"/>
                <a:ea typeface="Calibri"/>
                <a:cs typeface="Calibri"/>
                <a:sym typeface="Calibri"/>
              </a:rPr>
              <a:t>Λ</a:t>
            </a:r>
            <a:r>
              <a:rPr lang="en-US" sz="2200" b="0" i="1" u="none">
                <a:solidFill>
                  <a:schemeClr val="dk1"/>
                </a:solidFill>
                <a:latin typeface="Calibri"/>
                <a:ea typeface="Calibri"/>
                <a:cs typeface="Calibri"/>
                <a:sym typeface="Calibri"/>
              </a:rPr>
              <a:t>).</a:t>
            </a:r>
            <a:endParaRPr/>
          </a:p>
        </p:txBody>
      </p:sp>
      <p:sp>
        <p:nvSpPr>
          <p:cNvPr id="194" name="Google Shape;194;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02" name="Google Shape;202;p25"/>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We should note the following from the definition of a TG:</a:t>
            </a:r>
            <a:endParaRPr/>
          </a:p>
          <a:p>
            <a:pPr marL="342900" marR="0" lvl="0" indent="-342900" algn="just" rtl="0">
              <a:lnSpc>
                <a:spcPct val="8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80000"/>
              </a:lnSpc>
              <a:spcBef>
                <a:spcPts val="380"/>
              </a:spcBef>
              <a:spcAft>
                <a:spcPts val="0"/>
              </a:spcAft>
              <a:buClr>
                <a:schemeClr val="dk1"/>
              </a:buClr>
              <a:buSzPts val="1900"/>
              <a:buFont typeface="Arial"/>
              <a:buNone/>
            </a:pPr>
            <a:r>
              <a:rPr lang="en-US" sz="1900" b="0" i="0" u="none">
                <a:solidFill>
                  <a:schemeClr val="dk1"/>
                </a:solidFill>
                <a:latin typeface="Calibri"/>
                <a:ea typeface="Calibri"/>
                <a:cs typeface="Calibri"/>
                <a:sym typeface="Calibri"/>
              </a:rPr>
              <a:t>1. Clause 3 in the definition means that every edge is labeled by </a:t>
            </a:r>
            <a:r>
              <a:rPr lang="en-US" sz="1900" b="1" i="0" u="none">
                <a:solidFill>
                  <a:srgbClr val="7030A0"/>
                </a:solidFill>
                <a:latin typeface="Calibri"/>
                <a:ea typeface="Calibri"/>
                <a:cs typeface="Calibri"/>
                <a:sym typeface="Calibri"/>
              </a:rPr>
              <a:t>some string </a:t>
            </a:r>
            <a:r>
              <a:rPr lang="en-US" sz="1900" b="0" i="0" u="none">
                <a:solidFill>
                  <a:srgbClr val="7030A0"/>
                </a:solidFill>
                <a:latin typeface="Calibri"/>
                <a:ea typeface="Calibri"/>
                <a:cs typeface="Calibri"/>
                <a:sym typeface="Calibri"/>
              </a:rPr>
              <a:t>or </a:t>
            </a:r>
            <a:r>
              <a:rPr lang="en-US" sz="1900" b="1" i="0" u="none">
                <a:solidFill>
                  <a:srgbClr val="7030A0"/>
                </a:solidFill>
                <a:latin typeface="Calibri"/>
                <a:ea typeface="Calibri"/>
                <a:cs typeface="Calibri"/>
                <a:sym typeface="Calibri"/>
              </a:rPr>
              <a:t>strings of letters</a:t>
            </a:r>
            <a:r>
              <a:rPr lang="en-US" sz="1900" b="0" i="0" u="none">
                <a:solidFill>
                  <a:schemeClr val="dk1"/>
                </a:solidFill>
                <a:latin typeface="Calibri"/>
                <a:ea typeface="Calibri"/>
                <a:cs typeface="Calibri"/>
                <a:sym typeface="Calibri"/>
              </a:rPr>
              <a:t>, not necessarily only one letter.</a:t>
            </a:r>
            <a:endParaRPr/>
          </a:p>
          <a:p>
            <a:pPr marL="342900" marR="0" lvl="0" indent="-342900" algn="just" rtl="0">
              <a:lnSpc>
                <a:spcPct val="8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80000"/>
              </a:lnSpc>
              <a:spcBef>
                <a:spcPts val="380"/>
              </a:spcBef>
              <a:spcAft>
                <a:spcPts val="0"/>
              </a:spcAft>
              <a:buClr>
                <a:schemeClr val="dk1"/>
              </a:buClr>
              <a:buSzPts val="1900"/>
              <a:buFont typeface="Arial"/>
              <a:buNone/>
            </a:pPr>
            <a:r>
              <a:rPr lang="en-US" sz="1900" b="0" i="0" u="none">
                <a:solidFill>
                  <a:schemeClr val="dk1"/>
                </a:solidFill>
                <a:latin typeface="Calibri"/>
                <a:ea typeface="Calibri"/>
                <a:cs typeface="Calibri"/>
                <a:sym typeface="Calibri"/>
              </a:rPr>
              <a:t>2. </a:t>
            </a:r>
            <a:r>
              <a:rPr lang="en-US" sz="1900" b="0" i="1" u="none">
                <a:solidFill>
                  <a:schemeClr val="dk1"/>
                </a:solidFill>
                <a:latin typeface="Calibri"/>
                <a:ea typeface="Calibri"/>
                <a:cs typeface="Calibri"/>
                <a:sym typeface="Calibri"/>
              </a:rPr>
              <a:t>We are NOT requiring that there be any specific number of edges emanating from any state</a:t>
            </a:r>
            <a:r>
              <a:rPr lang="en-US" sz="1900" b="0" i="0" u="none">
                <a:solidFill>
                  <a:schemeClr val="dk1"/>
                </a:solidFill>
                <a:latin typeface="Calibri"/>
                <a:ea typeface="Calibri"/>
                <a:cs typeface="Calibri"/>
                <a:sym typeface="Calibri"/>
              </a:rPr>
              <a:t>: Some states may have no edge coming out at all, and some may have thousands (e.g., edges labeled a, aa, aaa, aaaa, ...).</a:t>
            </a:r>
            <a:endParaRPr/>
          </a:p>
          <a:p>
            <a:pPr marL="342900" marR="0" lvl="0" indent="-342900" algn="just" rtl="0">
              <a:lnSpc>
                <a:spcPct val="8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80000"/>
              </a:lnSpc>
              <a:spcBef>
                <a:spcPts val="380"/>
              </a:spcBef>
              <a:spcAft>
                <a:spcPts val="0"/>
              </a:spcAft>
              <a:buClr>
                <a:schemeClr val="dk1"/>
              </a:buClr>
              <a:buSzPts val="1900"/>
              <a:buFont typeface="Arial"/>
              <a:buNone/>
            </a:pPr>
            <a:r>
              <a:rPr lang="en-US" sz="1900" b="0" i="0" u="none">
                <a:solidFill>
                  <a:schemeClr val="dk1"/>
                </a:solidFill>
                <a:latin typeface="Calibri"/>
                <a:ea typeface="Calibri"/>
                <a:cs typeface="Calibri"/>
                <a:sym typeface="Calibri"/>
              </a:rPr>
              <a:t>3. A </a:t>
            </a:r>
            <a:r>
              <a:rPr lang="en-US" sz="1900" b="1" i="0" u="none">
                <a:solidFill>
                  <a:srgbClr val="7030A0"/>
                </a:solidFill>
                <a:latin typeface="Calibri"/>
                <a:ea typeface="Calibri"/>
                <a:cs typeface="Calibri"/>
                <a:sym typeface="Calibri"/>
              </a:rPr>
              <a:t>successful path </a:t>
            </a:r>
            <a:r>
              <a:rPr lang="en-US" sz="1900" b="0" i="0" u="none">
                <a:solidFill>
                  <a:schemeClr val="dk1"/>
                </a:solidFill>
                <a:latin typeface="Calibri"/>
                <a:ea typeface="Calibri"/>
                <a:cs typeface="Calibri"/>
                <a:sym typeface="Calibri"/>
              </a:rPr>
              <a:t>through a TG is a series of edges forming a path beginning at some start state (there may be several) and ending at a final state.</a:t>
            </a:r>
            <a:endParaRPr/>
          </a:p>
          <a:p>
            <a:pPr marL="342900" marR="0" lvl="0" indent="-342900" algn="just" rtl="0">
              <a:lnSpc>
                <a:spcPct val="8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80000"/>
              </a:lnSpc>
              <a:spcBef>
                <a:spcPts val="380"/>
              </a:spcBef>
              <a:spcAft>
                <a:spcPts val="0"/>
              </a:spcAft>
              <a:buClr>
                <a:schemeClr val="dk1"/>
              </a:buClr>
              <a:buSzPts val="1900"/>
              <a:buFont typeface="Arial"/>
              <a:buNone/>
            </a:pPr>
            <a:r>
              <a:rPr lang="en-US" sz="1900" b="0" i="0" u="none">
                <a:solidFill>
                  <a:schemeClr val="dk1"/>
                </a:solidFill>
                <a:latin typeface="Calibri"/>
                <a:ea typeface="Calibri"/>
                <a:cs typeface="Calibri"/>
                <a:sym typeface="Calibri"/>
              </a:rPr>
              <a:t>4. If we concatenate in order the strings of letters that label each edge in a successful path, we produce a word that is accepted by this TG.</a:t>
            </a:r>
            <a:endParaRPr/>
          </a:p>
        </p:txBody>
      </p:sp>
      <p:sp>
        <p:nvSpPr>
          <p:cNvPr id="203" name="Google Shape;203;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11" name="Google Shape;211;p26"/>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212" name="Google Shape;212;p26"/>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For example, consider the following TG:</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The path from state 1 to state 2 to state 3 back to state 1 and then to the final state 4 corresponds to the string (abb)(Λ)(aa)(b) = abbaab.</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Some other accepted words are abba, abbaaabba, and b.</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When an edge is labeled with </a:t>
            </a:r>
            <a:r>
              <a:rPr lang="en-US" sz="1900" b="1" i="0" u="none">
                <a:solidFill>
                  <a:schemeClr val="dk1"/>
                </a:solidFill>
                <a:latin typeface="Calibri"/>
                <a:ea typeface="Calibri"/>
                <a:cs typeface="Calibri"/>
                <a:sym typeface="Calibri"/>
              </a:rPr>
              <a:t>Λ</a:t>
            </a:r>
            <a:r>
              <a:rPr lang="en-US" sz="1900" b="0" i="0" u="none">
                <a:solidFill>
                  <a:schemeClr val="dk1"/>
                </a:solidFill>
                <a:latin typeface="Calibri"/>
                <a:ea typeface="Calibri"/>
                <a:cs typeface="Calibri"/>
                <a:sym typeface="Calibri"/>
              </a:rPr>
              <a:t>, it means that we can take the ride it offers for free (without consuming any letter from the input string).</a:t>
            </a:r>
            <a:endParaRPr/>
          </a:p>
        </p:txBody>
      </p:sp>
      <p:pic>
        <p:nvPicPr>
          <p:cNvPr id="213" name="Google Shape;213;p26"/>
          <p:cNvPicPr preferRelativeResize="0"/>
          <p:nvPr/>
        </p:nvPicPr>
        <p:blipFill rotWithShape="1">
          <a:blip r:embed="rId3">
            <a:alphaModFix/>
          </a:blip>
          <a:srcRect/>
          <a:stretch/>
        </p:blipFill>
        <p:spPr>
          <a:xfrm>
            <a:off x="2070100" y="1905000"/>
            <a:ext cx="5029200" cy="1673225"/>
          </a:xfrm>
          <a:prstGeom prst="rect">
            <a:avLst/>
          </a:prstGeom>
          <a:noFill/>
          <a:ln>
            <a:noFill/>
          </a:ln>
        </p:spPr>
      </p:pic>
      <p:sp>
        <p:nvSpPr>
          <p:cNvPr id="214" name="Google Shape;214;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22" name="Google Shape;222;p27"/>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 contd.</a:t>
            </a:r>
            <a:endParaRPr/>
          </a:p>
        </p:txBody>
      </p:sp>
      <p:sp>
        <p:nvSpPr>
          <p:cNvPr id="223" name="Google Shape;223;p27"/>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If we are presented with a particular string to run on a given TG, we must decide how to break the string into substrings that may correspond to the labels of edges in the TG.</a:t>
            </a:r>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8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Let’s run the input string </a:t>
            </a:r>
            <a:r>
              <a:rPr lang="en-US" sz="2200" b="0" i="0" u="none">
                <a:solidFill>
                  <a:srgbClr val="FF0000"/>
                </a:solidFill>
                <a:latin typeface="Calibri"/>
                <a:ea typeface="Calibri"/>
                <a:cs typeface="Calibri"/>
                <a:sym typeface="Calibri"/>
              </a:rPr>
              <a:t>abbab</a:t>
            </a:r>
            <a:r>
              <a:rPr lang="en-US" sz="2200" b="0" i="0" u="none">
                <a:solidFill>
                  <a:schemeClr val="dk1"/>
                </a:solidFill>
                <a:latin typeface="Calibri"/>
                <a:ea typeface="Calibri"/>
                <a:cs typeface="Calibri"/>
                <a:sym typeface="Calibri"/>
              </a:rPr>
              <a:t> on the machine in the previous slide:</a:t>
            </a:r>
            <a:endParaRPr/>
          </a:p>
          <a:p>
            <a:pPr marL="742950" marR="0" lvl="1" indent="-285750" algn="just" rtl="0">
              <a:lnSpc>
                <a:spcPct val="80000"/>
              </a:lnSpc>
              <a:spcBef>
                <a:spcPts val="400"/>
              </a:spcBef>
              <a:spcAft>
                <a:spcPts val="0"/>
              </a:spcAft>
              <a:buClr>
                <a:schemeClr val="dk1"/>
              </a:buClr>
              <a:buSzPts val="2000"/>
              <a:buFont typeface="Arial"/>
              <a:buNone/>
            </a:pPr>
            <a:endParaRPr sz="2000" b="1" i="0" u="none" strike="noStrike" cap="none">
              <a:solidFill>
                <a:schemeClr val="dk1"/>
              </a:solidFill>
              <a:latin typeface="Calibri"/>
              <a:ea typeface="Calibri"/>
              <a:cs typeface="Calibri"/>
              <a:sym typeface="Calibri"/>
            </a:endParaRPr>
          </a:p>
          <a:p>
            <a:pPr marL="742950" marR="0" lvl="1" indent="-285750" algn="just" rtl="0">
              <a:lnSpc>
                <a:spcPct val="80000"/>
              </a:lnSpc>
              <a:spcBef>
                <a:spcPts val="400"/>
              </a:spcBef>
              <a:spcAft>
                <a:spcPts val="0"/>
              </a:spcAft>
              <a:buClr>
                <a:schemeClr val="dk1"/>
              </a:buClr>
              <a:buSzPts val="2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The substring </a:t>
            </a:r>
            <a:r>
              <a:rPr lang="en-US" sz="2000" b="0" i="0" u="none" strike="noStrike" cap="none">
                <a:solidFill>
                  <a:srgbClr val="FF0000"/>
                </a:solidFill>
                <a:latin typeface="Calibri"/>
                <a:ea typeface="Calibri"/>
                <a:cs typeface="Calibri"/>
                <a:sym typeface="Calibri"/>
              </a:rPr>
              <a:t>abb</a:t>
            </a:r>
            <a:r>
              <a:rPr lang="en-US" sz="2000" b="0" i="0" u="none" strike="noStrike" cap="none">
                <a:solidFill>
                  <a:schemeClr val="dk1"/>
                </a:solidFill>
                <a:latin typeface="Calibri"/>
                <a:ea typeface="Calibri"/>
                <a:cs typeface="Calibri"/>
                <a:sym typeface="Calibri"/>
              </a:rPr>
              <a:t> takes us from state 1 to state 2.</a:t>
            </a:r>
            <a:endParaRPr/>
          </a:p>
          <a:p>
            <a:pPr marL="742950" marR="0" lvl="1" indent="-285750" algn="just" rtl="0">
              <a:lnSpc>
                <a:spcPct val="80000"/>
              </a:lnSpc>
              <a:spcBef>
                <a:spcPts val="400"/>
              </a:spcBef>
              <a:spcAft>
                <a:spcPts val="0"/>
              </a:spcAft>
              <a:buClr>
                <a:schemeClr val="dk1"/>
              </a:buClr>
              <a:buSzPts val="2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We move to state 3 along the </a:t>
            </a:r>
            <a:r>
              <a:rPr lang="en-US" sz="2000" b="1" i="0" u="none" strike="noStrike" cap="none">
                <a:solidFill>
                  <a:srgbClr val="FF0000"/>
                </a:solidFill>
                <a:latin typeface="Calibri"/>
                <a:ea typeface="Calibri"/>
                <a:cs typeface="Calibri"/>
                <a:sym typeface="Calibri"/>
              </a:rPr>
              <a:t>Λ</a:t>
            </a:r>
            <a:r>
              <a:rPr lang="en-US" sz="2000" b="0" i="0" u="none" strike="noStrike" cap="none">
                <a:solidFill>
                  <a:schemeClr val="dk1"/>
                </a:solidFill>
                <a:latin typeface="Calibri"/>
                <a:ea typeface="Calibri"/>
                <a:cs typeface="Calibri"/>
                <a:sym typeface="Calibri"/>
              </a:rPr>
              <a:t>-edge without any substring being consumed.</a:t>
            </a:r>
            <a:endParaRPr/>
          </a:p>
          <a:p>
            <a:pPr marL="742950" marR="0" lvl="1" indent="-285750" algn="just" rtl="0">
              <a:lnSpc>
                <a:spcPct val="80000"/>
              </a:lnSpc>
              <a:spcBef>
                <a:spcPts val="400"/>
              </a:spcBef>
              <a:spcAft>
                <a:spcPts val="0"/>
              </a:spcAft>
              <a:buClr>
                <a:schemeClr val="dk1"/>
              </a:buClr>
              <a:buSzPts val="2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We are now in state 3 and what is left of the input string is the substring </a:t>
            </a:r>
            <a:r>
              <a:rPr lang="en-US" sz="2000" b="0" i="0" u="none" strike="noStrike" cap="none">
                <a:solidFill>
                  <a:srgbClr val="FF0000"/>
                </a:solidFill>
                <a:latin typeface="Calibri"/>
                <a:ea typeface="Calibri"/>
                <a:cs typeface="Calibri"/>
                <a:sym typeface="Calibri"/>
              </a:rPr>
              <a:t>ab</a:t>
            </a:r>
            <a:r>
              <a:rPr lang="en-US" sz="2000" b="0" i="0" u="none" strike="noStrike" cap="none">
                <a:solidFill>
                  <a:schemeClr val="dk1"/>
                </a:solidFill>
                <a:latin typeface="Calibri"/>
                <a:ea typeface="Calibri"/>
                <a:cs typeface="Calibri"/>
                <a:sym typeface="Calibri"/>
              </a:rPr>
              <a:t>. We cannot read</a:t>
            </a:r>
            <a:r>
              <a:rPr lang="en-US" sz="2000" b="0" i="0" u="none" strike="noStrike" cap="none">
                <a:solidFill>
                  <a:srgbClr val="FF0000"/>
                </a:solidFill>
                <a:latin typeface="Calibri"/>
                <a:ea typeface="Calibri"/>
                <a:cs typeface="Calibri"/>
                <a:sym typeface="Calibri"/>
              </a:rPr>
              <a:t> aa</a:t>
            </a:r>
            <a:r>
              <a:rPr lang="en-US" sz="2000" b="0" i="0" u="none" strike="noStrike" cap="none">
                <a:solidFill>
                  <a:schemeClr val="dk1"/>
                </a:solidFill>
                <a:latin typeface="Calibri"/>
                <a:ea typeface="Calibri"/>
                <a:cs typeface="Calibri"/>
                <a:sym typeface="Calibri"/>
              </a:rPr>
              <a:t>, so we must read only </a:t>
            </a:r>
            <a:r>
              <a:rPr lang="en-US" sz="2000" b="0" i="0" u="none" strike="noStrike" cap="none">
                <a:solidFill>
                  <a:srgbClr val="FF0000"/>
                </a:solidFill>
                <a:latin typeface="Calibri"/>
                <a:ea typeface="Calibri"/>
                <a:cs typeface="Calibri"/>
                <a:sym typeface="Calibri"/>
              </a:rPr>
              <a:t>a</a:t>
            </a:r>
            <a:r>
              <a:rPr lang="en-US" sz="2000" b="0" i="0" u="none" strike="noStrike" cap="none">
                <a:solidFill>
                  <a:schemeClr val="dk1"/>
                </a:solidFill>
                <a:latin typeface="Calibri"/>
                <a:ea typeface="Calibri"/>
                <a:cs typeface="Calibri"/>
                <a:sym typeface="Calibri"/>
              </a:rPr>
              <a:t> and go to state 4.</a:t>
            </a:r>
            <a:endParaRPr/>
          </a:p>
          <a:p>
            <a:pPr marL="742950" marR="0" lvl="1" indent="-285750" algn="just" rtl="0">
              <a:lnSpc>
                <a:spcPct val="80000"/>
              </a:lnSpc>
              <a:spcBef>
                <a:spcPts val="400"/>
              </a:spcBef>
              <a:spcAft>
                <a:spcPts val="0"/>
              </a:spcAft>
              <a:buClr>
                <a:schemeClr val="dk1"/>
              </a:buClr>
              <a:buSzPts val="2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At state 4, we have </a:t>
            </a:r>
            <a:r>
              <a:rPr lang="en-US" sz="2000" b="0" i="0" u="none" strike="noStrike" cap="none">
                <a:solidFill>
                  <a:srgbClr val="FF0000"/>
                </a:solidFill>
                <a:latin typeface="Calibri"/>
                <a:ea typeface="Calibri"/>
                <a:cs typeface="Calibri"/>
                <a:sym typeface="Calibri"/>
              </a:rPr>
              <a:t>b</a:t>
            </a:r>
            <a:r>
              <a:rPr lang="en-US" sz="2000" b="0" i="0" u="none" strike="noStrike" cap="none">
                <a:solidFill>
                  <a:schemeClr val="dk1"/>
                </a:solidFill>
                <a:latin typeface="Calibri"/>
                <a:ea typeface="Calibri"/>
                <a:cs typeface="Calibri"/>
                <a:sym typeface="Calibri"/>
              </a:rPr>
              <a:t> left in the input string but no edge to follow, so we must crash and reject the input string </a:t>
            </a:r>
            <a:r>
              <a:rPr lang="en-US" sz="2000" b="0" i="0" u="none" strike="noStrike" cap="none">
                <a:solidFill>
                  <a:srgbClr val="FF0000"/>
                </a:solidFill>
                <a:latin typeface="Calibri"/>
                <a:ea typeface="Calibri"/>
                <a:cs typeface="Calibri"/>
                <a:sym typeface="Calibri"/>
              </a:rPr>
              <a:t>abbab</a:t>
            </a:r>
            <a:r>
              <a:rPr lang="en-US" sz="2000" b="0" i="0" u="none" strike="noStrike" cap="none">
                <a:solidFill>
                  <a:schemeClr val="dk1"/>
                </a:solidFill>
                <a:latin typeface="Calibri"/>
                <a:ea typeface="Calibri"/>
                <a:cs typeface="Calibri"/>
                <a:sym typeface="Calibri"/>
              </a:rPr>
              <a:t>.</a:t>
            </a:r>
            <a:endParaRPr/>
          </a:p>
        </p:txBody>
      </p:sp>
      <p:sp>
        <p:nvSpPr>
          <p:cNvPr id="224" name="Google Shape;224;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32" name="Google Shape;232;p28"/>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Because we allow some edges to be traversed for free, it is logical to allow for the possibility of more than one start state, as illustrated below:</a:t>
            </a:r>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8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These two machines are equivalent, in the sense that all the strings accepted by the first are accepted by the second and vise versa.</a:t>
            </a:r>
            <a:endParaRPr/>
          </a:p>
          <a:p>
            <a:pPr marL="342900" marR="0" lvl="0" indent="-342900" algn="just" rtl="0">
              <a:lnSpc>
                <a:spcPct val="8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Important Note: </a:t>
            </a:r>
            <a:r>
              <a:rPr lang="en-US" sz="2200" b="1" i="1" u="none">
                <a:solidFill>
                  <a:srgbClr val="FF0000"/>
                </a:solidFill>
                <a:latin typeface="Calibri"/>
                <a:ea typeface="Calibri"/>
                <a:cs typeface="Calibri"/>
                <a:sym typeface="Calibri"/>
              </a:rPr>
              <a:t>Every FA is also a TG. However, NOT every TG satisfies the definition of an FA.</a:t>
            </a:r>
            <a:endParaRPr/>
          </a:p>
        </p:txBody>
      </p:sp>
      <p:pic>
        <p:nvPicPr>
          <p:cNvPr id="233" name="Google Shape;233;p28"/>
          <p:cNvPicPr preferRelativeResize="0"/>
          <p:nvPr/>
        </p:nvPicPr>
        <p:blipFill rotWithShape="1">
          <a:blip r:embed="rId3">
            <a:alphaModFix/>
          </a:blip>
          <a:srcRect/>
          <a:stretch/>
        </p:blipFill>
        <p:spPr>
          <a:xfrm>
            <a:off x="3484562" y="2397125"/>
            <a:ext cx="2535237" cy="2098675"/>
          </a:xfrm>
          <a:prstGeom prst="rect">
            <a:avLst/>
          </a:prstGeom>
          <a:noFill/>
          <a:ln>
            <a:noFill/>
          </a:ln>
        </p:spPr>
      </p:pic>
      <p:pic>
        <p:nvPicPr>
          <p:cNvPr id="234" name="Google Shape;234;p28"/>
          <p:cNvPicPr preferRelativeResize="0"/>
          <p:nvPr/>
        </p:nvPicPr>
        <p:blipFill rotWithShape="1">
          <a:blip r:embed="rId4">
            <a:alphaModFix/>
          </a:blip>
          <a:srcRect/>
          <a:stretch/>
        </p:blipFill>
        <p:spPr>
          <a:xfrm>
            <a:off x="6926262" y="2133600"/>
            <a:ext cx="1531937" cy="2235200"/>
          </a:xfrm>
          <a:prstGeom prst="rect">
            <a:avLst/>
          </a:prstGeom>
          <a:noFill/>
          <a:ln>
            <a:noFill/>
          </a:ln>
        </p:spPr>
      </p:pic>
      <p:sp>
        <p:nvSpPr>
          <p:cNvPr id="235" name="Google Shape;235;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43" name="Google Shape;243;p29"/>
          <p:cNvSpPr txBox="1">
            <a:spLocks noGrp="1"/>
          </p:cNvSpPr>
          <p:nvPr>
            <p:ph type="ctrTitle" idx="4294967295"/>
          </p:nvPr>
        </p:nvSpPr>
        <p:spPr>
          <a:xfrm>
            <a:off x="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000"/>
              <a:buFont typeface="Calibri"/>
              <a:buNone/>
            </a:pPr>
            <a:r>
              <a:rPr lang="en-US" sz="5000" b="0" i="0" u="none" strike="noStrike" cap="none">
                <a:solidFill>
                  <a:schemeClr val="dk1"/>
                </a:solidFill>
                <a:latin typeface="Calibri"/>
                <a:ea typeface="Calibri"/>
                <a:cs typeface="Calibri"/>
                <a:sym typeface="Calibri"/>
              </a:rPr>
              <a:t>Looking at TGs</a:t>
            </a:r>
            <a:endParaRPr/>
          </a:p>
        </p:txBody>
      </p:sp>
      <p:sp>
        <p:nvSpPr>
          <p:cNvPr id="244" name="Google Shape;244;p29"/>
          <p:cNvSpPr txBox="1">
            <a:spLocks noGrp="1"/>
          </p:cNvSpPr>
          <p:nvPr>
            <p:ph type="subTitle" idx="4294967295"/>
          </p:nvPr>
        </p:nvSpPr>
        <p:spPr>
          <a:xfrm>
            <a:off x="685800" y="3886200"/>
            <a:ext cx="8458200"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In this section, we will consider some more examples of TGs.</a:t>
            </a:r>
            <a:endParaRPr/>
          </a:p>
        </p:txBody>
      </p:sp>
      <p:sp>
        <p:nvSpPr>
          <p:cNvPr id="245" name="Google Shape;245;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53" name="Google Shape;253;p30"/>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254" name="Google Shape;254;p30"/>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203200" algn="just" rtl="0">
              <a:lnSpc>
                <a:spcPct val="100000"/>
              </a:lnSpc>
              <a:spcBef>
                <a:spcPts val="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This TG accepts nothing, not even the null string.</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To be able to accept anything, it must have a final state.</a:t>
            </a:r>
            <a:endParaRPr/>
          </a:p>
        </p:txBody>
      </p:sp>
      <p:pic>
        <p:nvPicPr>
          <p:cNvPr id="255" name="Google Shape;255;p30"/>
          <p:cNvPicPr preferRelativeResize="0"/>
          <p:nvPr/>
        </p:nvPicPr>
        <p:blipFill rotWithShape="1">
          <a:blip r:embed="rId3">
            <a:alphaModFix/>
          </a:blip>
          <a:srcRect/>
          <a:stretch/>
        </p:blipFill>
        <p:spPr>
          <a:xfrm>
            <a:off x="3060700" y="1828800"/>
            <a:ext cx="2654300" cy="1935162"/>
          </a:xfrm>
          <a:prstGeom prst="rect">
            <a:avLst/>
          </a:prstGeom>
          <a:noFill/>
          <a:ln>
            <a:noFill/>
          </a:ln>
        </p:spPr>
      </p:pic>
      <p:sp>
        <p:nvSpPr>
          <p:cNvPr id="256" name="Google Shape;256;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64" name="Google Shape;264;p31"/>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265" name="Google Shape;265;p31"/>
          <p:cNvSpPr txBox="1">
            <a:spLocks noGrp="1"/>
          </p:cNvSpPr>
          <p:nvPr>
            <p:ph type="body" idx="4294967295"/>
          </p:nvPr>
        </p:nvSpPr>
        <p:spPr>
          <a:xfrm>
            <a:off x="0" y="1870075"/>
            <a:ext cx="8229600" cy="4530725"/>
          </a:xfrm>
          <a:prstGeom prst="rect">
            <a:avLst/>
          </a:prstGeom>
          <a:noFill/>
          <a:ln>
            <a:noFill/>
          </a:ln>
        </p:spPr>
        <p:txBody>
          <a:bodyPr spcFirstLastPara="1" wrap="square" lIns="91425" tIns="45700" rIns="91425" bIns="45700" anchor="t" anchorCtr="0">
            <a:noAutofit/>
          </a:bodyPr>
          <a:lstStyle/>
          <a:p>
            <a:pPr marL="342900" marR="0" lvl="0" indent="-203200" algn="just" rtl="0">
              <a:lnSpc>
                <a:spcPct val="100000"/>
              </a:lnSpc>
              <a:spcBef>
                <a:spcPts val="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This TG accepts only the null string </a:t>
            </a:r>
            <a:r>
              <a:rPr lang="en-US" sz="2200" b="1" i="0" u="none">
                <a:solidFill>
                  <a:schemeClr val="dk1"/>
                </a:solidFill>
                <a:latin typeface="Calibri"/>
                <a:ea typeface="Calibri"/>
                <a:cs typeface="Calibri"/>
                <a:sym typeface="Calibri"/>
              </a:rPr>
              <a:t>Λ</a:t>
            </a:r>
            <a:r>
              <a:rPr lang="en-US" sz="2200" b="0" i="0" u="none">
                <a:solidFill>
                  <a:schemeClr val="dk1"/>
                </a:solidFill>
                <a:latin typeface="Calibri"/>
                <a:ea typeface="Calibri"/>
                <a:cs typeface="Calibri"/>
                <a:sym typeface="Calibri"/>
              </a:rPr>
              <a:t>.</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Any other string cannot have a successful path to the final state through labels of edges because there are no edges (and hence no labels).</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Any TG in which some start state is also a final state will always accept the null string </a:t>
            </a:r>
            <a:r>
              <a:rPr lang="en-US" sz="2200" b="1" i="0" u="none">
                <a:solidFill>
                  <a:schemeClr val="dk1"/>
                </a:solidFill>
                <a:latin typeface="Calibri"/>
                <a:ea typeface="Calibri"/>
                <a:cs typeface="Calibri"/>
                <a:sym typeface="Calibri"/>
              </a:rPr>
              <a:t>Λ</a:t>
            </a:r>
            <a:r>
              <a:rPr lang="en-US" sz="2200" b="0" i="0" u="none">
                <a:solidFill>
                  <a:schemeClr val="dk1"/>
                </a:solidFill>
                <a:latin typeface="Calibri"/>
                <a:ea typeface="Calibri"/>
                <a:cs typeface="Calibri"/>
                <a:sym typeface="Calibri"/>
              </a:rPr>
              <a:t>. This is also true of FAs.</a:t>
            </a:r>
            <a:endParaRPr/>
          </a:p>
        </p:txBody>
      </p:sp>
      <p:pic>
        <p:nvPicPr>
          <p:cNvPr id="266" name="Google Shape;266;p31"/>
          <p:cNvPicPr preferRelativeResize="0"/>
          <p:nvPr/>
        </p:nvPicPr>
        <p:blipFill rotWithShape="1">
          <a:blip r:embed="rId3">
            <a:alphaModFix/>
          </a:blip>
          <a:srcRect/>
          <a:stretch/>
        </p:blipFill>
        <p:spPr>
          <a:xfrm>
            <a:off x="3200400" y="1371600"/>
            <a:ext cx="2133600" cy="2025650"/>
          </a:xfrm>
          <a:prstGeom prst="rect">
            <a:avLst/>
          </a:prstGeom>
          <a:noFill/>
          <a:ln>
            <a:noFill/>
          </a:ln>
        </p:spPr>
      </p:pic>
      <p:sp>
        <p:nvSpPr>
          <p:cNvPr id="267" name="Google Shape;267;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Contents</a:t>
            </a:r>
            <a:endParaRPr/>
          </a:p>
        </p:txBody>
      </p:sp>
      <p:sp>
        <p:nvSpPr>
          <p:cNvPr id="95" name="Google Shape;95;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Relaxing the Restriction on Inputs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Looking at TGs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Generalized Transition Graphs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Non-determinism</a:t>
            </a:r>
            <a:endParaRPr/>
          </a:p>
        </p:txBody>
      </p:sp>
      <p:sp>
        <p:nvSpPr>
          <p:cNvPr id="96" name="Google Shape;96;p1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97" name="Google Shape;97;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75" name="Google Shape;275;p32"/>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276" name="Google Shape;276;p32"/>
          <p:cNvSpPr txBox="1">
            <a:spLocks noGrp="1"/>
          </p:cNvSpPr>
          <p:nvPr>
            <p:ph type="body" idx="4294967295"/>
          </p:nvPr>
        </p:nvSpPr>
        <p:spPr>
          <a:xfrm>
            <a:off x="0" y="1447800"/>
            <a:ext cx="8229600" cy="4530725"/>
          </a:xfrm>
          <a:prstGeom prst="rect">
            <a:avLst/>
          </a:prstGeom>
          <a:noFill/>
          <a:ln>
            <a:noFill/>
          </a:ln>
        </p:spPr>
        <p:txBody>
          <a:bodyPr spcFirstLastPara="1" wrap="square" lIns="91425" tIns="45700" rIns="91425" bIns="45700" anchor="t" anchorCtr="0">
            <a:noAutofit/>
          </a:bodyPr>
          <a:lstStyle/>
          <a:p>
            <a:pPr marL="342900" marR="0" lvl="0" indent="-203200" algn="just" rtl="0">
              <a:lnSpc>
                <a:spcPct val="100000"/>
              </a:lnSpc>
              <a:spcBef>
                <a:spcPts val="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This machine accepts only the words </a:t>
            </a:r>
            <a:r>
              <a:rPr lang="en-US" sz="2200" b="0" i="0" u="none">
                <a:solidFill>
                  <a:srgbClr val="FF0000"/>
                </a:solidFill>
                <a:latin typeface="Calibri"/>
                <a:ea typeface="Calibri"/>
                <a:cs typeface="Calibri"/>
                <a:sym typeface="Calibri"/>
              </a:rPr>
              <a:t>Λ</a:t>
            </a:r>
            <a:r>
              <a:rPr lang="en-US" sz="2200" b="0" i="0" u="none">
                <a:solidFill>
                  <a:schemeClr val="dk1"/>
                </a:solidFill>
                <a:latin typeface="Calibri"/>
                <a:ea typeface="Calibri"/>
                <a:cs typeface="Calibri"/>
                <a:sym typeface="Calibri"/>
              </a:rPr>
              <a:t>, </a:t>
            </a:r>
            <a:r>
              <a:rPr lang="en-US" sz="2200" b="0" i="0" u="none">
                <a:solidFill>
                  <a:srgbClr val="FF0000"/>
                </a:solidFill>
                <a:latin typeface="Calibri"/>
                <a:ea typeface="Calibri"/>
                <a:cs typeface="Calibri"/>
                <a:sym typeface="Calibri"/>
              </a:rPr>
              <a:t>baa</a:t>
            </a:r>
            <a:r>
              <a:rPr lang="en-US" sz="2200" b="0" i="0" u="none">
                <a:solidFill>
                  <a:schemeClr val="dk1"/>
                </a:solidFill>
                <a:latin typeface="Calibri"/>
                <a:ea typeface="Calibri"/>
                <a:cs typeface="Calibri"/>
                <a:sym typeface="Calibri"/>
              </a:rPr>
              <a:t>, and </a:t>
            </a:r>
            <a:r>
              <a:rPr lang="en-US" sz="2200" b="0" i="0" u="none">
                <a:solidFill>
                  <a:srgbClr val="FF0000"/>
                </a:solidFill>
                <a:latin typeface="Calibri"/>
                <a:ea typeface="Calibri"/>
                <a:cs typeface="Calibri"/>
                <a:sym typeface="Calibri"/>
              </a:rPr>
              <a:t>abba</a:t>
            </a:r>
            <a:r>
              <a:rPr lang="en-US" sz="2200" b="0" i="0" u="none">
                <a:solidFill>
                  <a:schemeClr val="dk1"/>
                </a:solidFill>
                <a:latin typeface="Calibri"/>
                <a:ea typeface="Calibri"/>
                <a:cs typeface="Calibri"/>
                <a:sym typeface="Calibri"/>
              </a:rPr>
              <a:t>.</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Anything read while in the final state will cause a crash, because the final state has no outgoing edges.</a:t>
            </a:r>
            <a:endParaRPr/>
          </a:p>
        </p:txBody>
      </p:sp>
      <p:pic>
        <p:nvPicPr>
          <p:cNvPr id="277" name="Google Shape;277;p32"/>
          <p:cNvPicPr preferRelativeResize="0"/>
          <p:nvPr/>
        </p:nvPicPr>
        <p:blipFill rotWithShape="1">
          <a:blip r:embed="rId3">
            <a:alphaModFix/>
          </a:blip>
          <a:srcRect/>
          <a:stretch/>
        </p:blipFill>
        <p:spPr>
          <a:xfrm>
            <a:off x="2667000" y="1219200"/>
            <a:ext cx="3733800" cy="2503487"/>
          </a:xfrm>
          <a:prstGeom prst="rect">
            <a:avLst/>
          </a:prstGeom>
          <a:noFill/>
          <a:ln>
            <a:noFill/>
          </a:ln>
        </p:spPr>
      </p:pic>
      <p:sp>
        <p:nvSpPr>
          <p:cNvPr id="278" name="Google Shape;278;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86" name="Google Shape;286;p33"/>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287" name="Google Shape;287;p33"/>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209550" algn="just" rtl="0">
              <a:lnSpc>
                <a:spcPct val="80000"/>
              </a:lnSpc>
              <a:spcBef>
                <a:spcPts val="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209550" algn="just" rtl="0">
              <a:lnSpc>
                <a:spcPct val="8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8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We can read all the input letters, one at a time, and stay in the left-side state. When we read a b, if it is the very last letter of the input string, we can use it to go to the final state. Note that this b must be the very last letter, because once we are in the right-side state, if we try to read another letter, we will crash.</a:t>
            </a:r>
            <a:endParaRPr/>
          </a:p>
          <a:p>
            <a:pPr marL="342900" marR="0" lvl="0" indent="-209550" algn="just" rtl="0">
              <a:lnSpc>
                <a:spcPct val="8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80000"/>
              </a:lnSpc>
              <a:spcBef>
                <a:spcPts val="64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It is possible for an input string ending with a b to follow an unsuccessful path that does not lead to acceptance (e.g., following the b-edge too soon and crash, or looping back to the </a:t>
            </a:r>
            <a:r>
              <a:rPr lang="en-US" sz="3200" b="1" i="0" u="none">
                <a:solidFill>
                  <a:schemeClr val="dk1"/>
                </a:solidFill>
                <a:latin typeface="Calibri"/>
                <a:ea typeface="Calibri"/>
                <a:cs typeface="Calibri"/>
                <a:sym typeface="Calibri"/>
              </a:rPr>
              <a:t>-</a:t>
            </a:r>
            <a:r>
              <a:rPr lang="en-US" sz="2100" b="0" i="0" u="none">
                <a:solidFill>
                  <a:schemeClr val="dk1"/>
                </a:solidFill>
                <a:latin typeface="Calibri"/>
                <a:ea typeface="Calibri"/>
                <a:cs typeface="Calibri"/>
                <a:sym typeface="Calibri"/>
              </a:rPr>
              <a:t> state when reading the last b).</a:t>
            </a:r>
            <a:endParaRPr/>
          </a:p>
          <a:p>
            <a:pPr marL="342900" marR="0" lvl="0" indent="-209550" algn="just" rtl="0">
              <a:lnSpc>
                <a:spcPct val="8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8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However, all words ending with a b can be accepted by some path. Hence, the language accepted by this TG is (a + b)*b.</a:t>
            </a:r>
            <a:endParaRPr/>
          </a:p>
        </p:txBody>
      </p:sp>
      <p:pic>
        <p:nvPicPr>
          <p:cNvPr id="288" name="Google Shape;288;p33"/>
          <p:cNvPicPr preferRelativeResize="0"/>
          <p:nvPr/>
        </p:nvPicPr>
        <p:blipFill rotWithShape="1">
          <a:blip r:embed="rId3">
            <a:alphaModFix/>
          </a:blip>
          <a:srcRect/>
          <a:stretch/>
        </p:blipFill>
        <p:spPr>
          <a:xfrm>
            <a:off x="2819400" y="990600"/>
            <a:ext cx="3429000" cy="1122362"/>
          </a:xfrm>
          <a:prstGeom prst="rect">
            <a:avLst/>
          </a:prstGeom>
          <a:noFill/>
          <a:ln>
            <a:noFill/>
          </a:ln>
        </p:spPr>
      </p:pic>
      <p:sp>
        <p:nvSpPr>
          <p:cNvPr id="289" name="Google Shape;289;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297" name="Google Shape;297;p34"/>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298" name="Google Shape;298;p34"/>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209550" algn="just" rtl="0">
              <a:lnSpc>
                <a:spcPct val="90000"/>
              </a:lnSpc>
              <a:spcBef>
                <a:spcPts val="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In this TG, every edge is labeled with a pair of letters. Thus, for a string to be accepted, it must have an even number of letters.</a:t>
            </a:r>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Let’s call the left state the </a:t>
            </a:r>
            <a:r>
              <a:rPr lang="en-US" sz="2100" b="1" i="0" u="none">
                <a:solidFill>
                  <a:schemeClr val="dk1"/>
                </a:solidFill>
                <a:latin typeface="Calibri"/>
                <a:ea typeface="Calibri"/>
                <a:cs typeface="Calibri"/>
                <a:sym typeface="Calibri"/>
              </a:rPr>
              <a:t>balanced state</a:t>
            </a:r>
            <a:r>
              <a:rPr lang="en-US" sz="2100" b="0" i="0" u="none">
                <a:solidFill>
                  <a:schemeClr val="dk1"/>
                </a:solidFill>
                <a:latin typeface="Calibri"/>
                <a:ea typeface="Calibri"/>
                <a:cs typeface="Calibri"/>
                <a:sym typeface="Calibri"/>
              </a:rPr>
              <a:t>, and the right state the </a:t>
            </a:r>
            <a:r>
              <a:rPr lang="en-US" sz="2100" b="1" i="0" u="none">
                <a:solidFill>
                  <a:schemeClr val="dk1"/>
                </a:solidFill>
                <a:latin typeface="Calibri"/>
                <a:ea typeface="Calibri"/>
                <a:cs typeface="Calibri"/>
                <a:sym typeface="Calibri"/>
              </a:rPr>
              <a:t>unbalanced state</a:t>
            </a:r>
            <a:r>
              <a:rPr lang="en-US" sz="2100" b="0" i="0" u="none">
                <a:solidFill>
                  <a:schemeClr val="dk1"/>
                </a:solidFill>
                <a:latin typeface="Calibri"/>
                <a:ea typeface="Calibri"/>
                <a:cs typeface="Calibri"/>
                <a:sym typeface="Calibri"/>
              </a:rPr>
              <a:t>.</a:t>
            </a:r>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If the first pair of letters that we read is a double (aa or bb), then we stay in the balanced state. While in the balanced state, we have read an even number of a’s and an even number of b’s.</a:t>
            </a:r>
            <a:endParaRPr/>
          </a:p>
        </p:txBody>
      </p:sp>
      <p:pic>
        <p:nvPicPr>
          <p:cNvPr id="299" name="Google Shape;299;p34"/>
          <p:cNvPicPr preferRelativeResize="0"/>
          <p:nvPr/>
        </p:nvPicPr>
        <p:blipFill rotWithShape="1">
          <a:blip r:embed="rId3">
            <a:alphaModFix/>
          </a:blip>
          <a:srcRect/>
          <a:stretch/>
        </p:blipFill>
        <p:spPr>
          <a:xfrm>
            <a:off x="2667000" y="1371600"/>
            <a:ext cx="3352800" cy="1538287"/>
          </a:xfrm>
          <a:prstGeom prst="rect">
            <a:avLst/>
          </a:prstGeom>
          <a:noFill/>
          <a:ln>
            <a:noFill/>
          </a:ln>
        </p:spPr>
      </p:pic>
      <p:sp>
        <p:nvSpPr>
          <p:cNvPr id="300" name="Google Shape;300;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08" name="Google Shape;308;p35"/>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EVEN-EVEN</a:t>
            </a:r>
            <a:endParaRPr/>
          </a:p>
        </p:txBody>
      </p:sp>
      <p:sp>
        <p:nvSpPr>
          <p:cNvPr id="309" name="Google Shape;309;p35"/>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When a pair of unmatched letters is read (ab or ba), the machine flips over to the unbalanced state, meaning that it has read an odd number of a’s and an odd number of b’s.</a:t>
            </a:r>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We do not return to the balanced state until another unmatched pair is read. The discovery of two unmatched pairs makes the total number of a’s and the total number of b’s read from the input string even again.</a:t>
            </a:r>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This TG accepts exactly the language EVEN - EVEN.</a:t>
            </a:r>
            <a:endParaRPr/>
          </a:p>
          <a:p>
            <a:pPr marL="342900" marR="0" lvl="0" indent="-209550" algn="just" rtl="0">
              <a:lnSpc>
                <a:spcPct val="90000"/>
              </a:lnSpc>
              <a:spcBef>
                <a:spcPts val="420"/>
              </a:spcBef>
              <a:spcAft>
                <a:spcPts val="0"/>
              </a:spcAft>
              <a:buClr>
                <a:schemeClr val="dk1"/>
              </a:buClr>
              <a:buSzPts val="2100"/>
              <a:buFont typeface="Arial"/>
              <a:buNone/>
            </a:pPr>
            <a:endParaRPr sz="2100" b="0" i="0" u="none">
              <a:solidFill>
                <a:schemeClr val="dk1"/>
              </a:solidFill>
              <a:latin typeface="Calibri"/>
              <a:ea typeface="Calibri"/>
              <a:cs typeface="Calibri"/>
              <a:sym typeface="Calibri"/>
            </a:endParaRPr>
          </a:p>
          <a:p>
            <a:pPr marL="342900" marR="0" lvl="0" indent="-342900" algn="just" rtl="0">
              <a:lnSpc>
                <a:spcPct val="90000"/>
              </a:lnSpc>
              <a:spcBef>
                <a:spcPts val="420"/>
              </a:spcBef>
              <a:spcAft>
                <a:spcPts val="0"/>
              </a:spcAft>
              <a:buClr>
                <a:schemeClr val="dk1"/>
              </a:buClr>
              <a:buSzPts val="2100"/>
              <a:buFont typeface="Arial"/>
              <a:buChar char="•"/>
            </a:pPr>
            <a:r>
              <a:rPr lang="en-US" sz="2100" b="0" i="0" u="none">
                <a:solidFill>
                  <a:schemeClr val="dk1"/>
                </a:solidFill>
                <a:latin typeface="Calibri"/>
                <a:ea typeface="Calibri"/>
                <a:cs typeface="Calibri"/>
                <a:sym typeface="Calibri"/>
              </a:rPr>
              <a:t>Recall that EVEN - EVEN is the language of all words containing an even number of a’s and an even number of b’s, including the null string </a:t>
            </a:r>
            <a:r>
              <a:rPr lang="en-US" sz="2100" b="1" i="0" u="none">
                <a:solidFill>
                  <a:schemeClr val="dk1"/>
                </a:solidFill>
                <a:latin typeface="Calibri"/>
                <a:ea typeface="Calibri"/>
                <a:cs typeface="Calibri"/>
                <a:sym typeface="Calibri"/>
              </a:rPr>
              <a:t>Λ</a:t>
            </a:r>
            <a:r>
              <a:rPr lang="en-US" sz="2100" b="0" i="0" u="none">
                <a:solidFill>
                  <a:schemeClr val="dk1"/>
                </a:solidFill>
                <a:latin typeface="Calibri"/>
                <a:ea typeface="Calibri"/>
                <a:cs typeface="Calibri"/>
                <a:sym typeface="Calibri"/>
              </a:rPr>
              <a:t>.</a:t>
            </a:r>
            <a:endParaRPr/>
          </a:p>
        </p:txBody>
      </p:sp>
      <p:sp>
        <p:nvSpPr>
          <p:cNvPr id="310" name="Google Shape;310;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18" name="Google Shape;318;p36"/>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Quiz-2</a:t>
            </a:r>
            <a:endParaRPr/>
          </a:p>
        </p:txBody>
      </p:sp>
      <p:sp>
        <p:nvSpPr>
          <p:cNvPr id="319" name="Google Shape;319;p36"/>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FF0000"/>
              </a:buClr>
              <a:buSzPts val="2200"/>
              <a:buFont typeface="Arial"/>
              <a:buChar char="•"/>
            </a:pPr>
            <a:r>
              <a:rPr lang="en-US" sz="2200" b="0" i="0" u="none">
                <a:solidFill>
                  <a:srgbClr val="FF0000"/>
                </a:solidFill>
                <a:latin typeface="Calibri"/>
                <a:ea typeface="Calibri"/>
                <a:cs typeface="Calibri"/>
                <a:sym typeface="Calibri"/>
              </a:rPr>
              <a:t>How many start states a TG can have?</a:t>
            </a:r>
            <a:endParaRPr/>
          </a:p>
          <a:p>
            <a:pPr marL="342900" marR="0" lvl="0" indent="-342900" algn="just" rtl="0">
              <a:lnSpc>
                <a:spcPct val="100000"/>
              </a:lnSpc>
              <a:spcBef>
                <a:spcPts val="440"/>
              </a:spcBef>
              <a:spcAft>
                <a:spcPts val="0"/>
              </a:spcAft>
              <a:buClr>
                <a:srgbClr val="7030A0"/>
              </a:buClr>
              <a:buSzPts val="2200"/>
              <a:buFont typeface="Arial"/>
              <a:buNone/>
            </a:pPr>
            <a:r>
              <a:rPr lang="en-US" sz="2200" b="0" i="0" u="none">
                <a:solidFill>
                  <a:srgbClr val="7030A0"/>
                </a:solidFill>
                <a:latin typeface="Calibri"/>
                <a:ea typeface="Calibri"/>
                <a:cs typeface="Calibri"/>
                <a:sym typeface="Calibri"/>
              </a:rPr>
              <a:t>	At least ONE.</a:t>
            </a:r>
            <a:endParaRPr/>
          </a:p>
          <a:p>
            <a:pPr marL="342900" marR="0" lvl="0" indent="-342900" algn="just" rtl="0">
              <a:lnSpc>
                <a:spcPct val="100000"/>
              </a:lnSpc>
              <a:spcBef>
                <a:spcPts val="440"/>
              </a:spcBef>
              <a:spcAft>
                <a:spcPts val="0"/>
              </a:spcAft>
              <a:buClr>
                <a:srgbClr val="FF0000"/>
              </a:buClr>
              <a:buSzPts val="2200"/>
              <a:buFont typeface="Arial"/>
              <a:buChar char="•"/>
            </a:pPr>
            <a:r>
              <a:rPr lang="en-US" sz="2200" b="0" i="0" u="none">
                <a:solidFill>
                  <a:srgbClr val="FF0000"/>
                </a:solidFill>
                <a:latin typeface="Calibri"/>
                <a:ea typeface="Calibri"/>
                <a:cs typeface="Calibri"/>
                <a:sym typeface="Calibri"/>
              </a:rPr>
              <a:t>What is a successful path in TG?</a:t>
            </a:r>
            <a:endParaRPr/>
          </a:p>
          <a:p>
            <a:pPr marL="342900" marR="0" lvl="0" indent="-342900" algn="just" rtl="0">
              <a:lnSpc>
                <a:spcPct val="8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 	A </a:t>
            </a:r>
            <a:r>
              <a:rPr lang="en-US" sz="2200" b="1" i="0" u="none">
                <a:solidFill>
                  <a:srgbClr val="7030A0"/>
                </a:solidFill>
                <a:latin typeface="Calibri"/>
                <a:ea typeface="Calibri"/>
                <a:cs typeface="Calibri"/>
                <a:sym typeface="Calibri"/>
              </a:rPr>
              <a:t>successful path </a:t>
            </a:r>
            <a:r>
              <a:rPr lang="en-US" sz="2200" b="0" i="0" u="none">
                <a:solidFill>
                  <a:schemeClr val="dk1"/>
                </a:solidFill>
                <a:latin typeface="Calibri"/>
                <a:ea typeface="Calibri"/>
                <a:cs typeface="Calibri"/>
                <a:sym typeface="Calibri"/>
              </a:rPr>
              <a:t>through a TG is a series of edges forming a path beginning at some start state (there may be several) and ending at a final state.</a:t>
            </a:r>
            <a:endParaRPr/>
          </a:p>
          <a:p>
            <a:pPr marL="342900" marR="0" lvl="0" indent="-342900" algn="just" rtl="0">
              <a:lnSpc>
                <a:spcPct val="100000"/>
              </a:lnSpc>
              <a:spcBef>
                <a:spcPts val="440"/>
              </a:spcBef>
              <a:spcAft>
                <a:spcPts val="0"/>
              </a:spcAft>
              <a:buClr>
                <a:srgbClr val="FF0000"/>
              </a:buClr>
              <a:buSzPts val="2200"/>
              <a:buFont typeface="Arial"/>
              <a:buChar char="•"/>
            </a:pPr>
            <a:r>
              <a:rPr lang="en-US" sz="2200" b="0" i="0" u="none">
                <a:solidFill>
                  <a:srgbClr val="FF0000"/>
                </a:solidFill>
                <a:latin typeface="Calibri"/>
                <a:ea typeface="Calibri"/>
                <a:cs typeface="Calibri"/>
                <a:sym typeface="Calibri"/>
              </a:rPr>
              <a:t>What is the language of a TG?</a:t>
            </a:r>
            <a:endParaRPr/>
          </a:p>
          <a:p>
            <a:pPr marL="342900" marR="0" lvl="0" indent="-342900" algn="just" rtl="0">
              <a:lnSpc>
                <a:spcPct val="100000"/>
              </a:lnSpc>
              <a:spcBef>
                <a:spcPts val="440"/>
              </a:spcBef>
              <a:spcAft>
                <a:spcPts val="0"/>
              </a:spcAft>
              <a:buClr>
                <a:schemeClr val="dk1"/>
              </a:buClr>
              <a:buSzPts val="2200"/>
              <a:buFont typeface="Arial"/>
              <a:buNone/>
            </a:pPr>
            <a:r>
              <a:rPr lang="en-US" sz="2200" b="0" i="0" u="none">
                <a:solidFill>
                  <a:schemeClr val="dk1"/>
                </a:solidFill>
                <a:latin typeface="Calibri"/>
                <a:ea typeface="Calibri"/>
                <a:cs typeface="Calibri"/>
                <a:sym typeface="Calibri"/>
              </a:rPr>
              <a:t>	If we concatenate in order the strings of letters that label each edge in a successful path, we produce a word that is accepted by this TG. </a:t>
            </a:r>
            <a:endParaRPr/>
          </a:p>
        </p:txBody>
      </p:sp>
      <p:sp>
        <p:nvSpPr>
          <p:cNvPr id="320" name="Google Shape;320;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Effect transition="in" filter="fade">
                                      <p:cBhvr>
                                        <p:cTn id="7" dur="500"/>
                                        <p:tgtEl>
                                          <p:spTgt spid="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Effect transition="in" filter="fade">
                                      <p:cBhvr>
                                        <p:cTn id="12" dur="500"/>
                                        <p:tgtEl>
                                          <p:spTgt spid="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9">
                                            <p:txEl>
                                              <p:pRg st="2" end="2"/>
                                            </p:txEl>
                                          </p:spTgt>
                                        </p:tgtEl>
                                        <p:attrNameLst>
                                          <p:attrName>style.visibility</p:attrName>
                                        </p:attrNameLst>
                                      </p:cBhvr>
                                      <p:to>
                                        <p:strVal val="visible"/>
                                      </p:to>
                                    </p:set>
                                    <p:animEffect transition="in" filter="fade">
                                      <p:cBhvr>
                                        <p:cTn id="17" dur="500"/>
                                        <p:tgtEl>
                                          <p:spTgt spid="3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9">
                                            <p:txEl>
                                              <p:pRg st="3" end="3"/>
                                            </p:txEl>
                                          </p:spTgt>
                                        </p:tgtEl>
                                        <p:attrNameLst>
                                          <p:attrName>style.visibility</p:attrName>
                                        </p:attrNameLst>
                                      </p:cBhvr>
                                      <p:to>
                                        <p:strVal val="visible"/>
                                      </p:to>
                                    </p:set>
                                    <p:animEffect transition="in" filter="fade">
                                      <p:cBhvr>
                                        <p:cTn id="22" dur="500"/>
                                        <p:tgtEl>
                                          <p:spTgt spid="3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9">
                                            <p:txEl>
                                              <p:pRg st="4" end="4"/>
                                            </p:txEl>
                                          </p:spTgt>
                                        </p:tgtEl>
                                        <p:attrNameLst>
                                          <p:attrName>style.visibility</p:attrName>
                                        </p:attrNameLst>
                                      </p:cBhvr>
                                      <p:to>
                                        <p:strVal val="visible"/>
                                      </p:to>
                                    </p:set>
                                    <p:animEffect transition="in" filter="fade">
                                      <p:cBhvr>
                                        <p:cTn id="27" dur="500"/>
                                        <p:tgtEl>
                                          <p:spTgt spid="3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9">
                                            <p:txEl>
                                              <p:pRg st="5" end="5"/>
                                            </p:txEl>
                                          </p:spTgt>
                                        </p:tgtEl>
                                        <p:attrNameLst>
                                          <p:attrName>style.visibility</p:attrName>
                                        </p:attrNameLst>
                                      </p:cBhvr>
                                      <p:to>
                                        <p:strVal val="visible"/>
                                      </p:to>
                                    </p:set>
                                    <p:animEffect transition="in" filter="fade">
                                      <p:cBhvr>
                                        <p:cTn id="32" dur="500"/>
                                        <p:tgtEl>
                                          <p:spTgt spid="3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28" name="Google Shape;328;p37"/>
          <p:cNvSpPr txBox="1">
            <a:spLocks noGrp="1"/>
          </p:cNvSpPr>
          <p:nvPr>
            <p:ph type="ctrTitle" idx="4294967295"/>
          </p:nvPr>
        </p:nvSpPr>
        <p:spPr>
          <a:xfrm>
            <a:off x="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500"/>
              <a:buFont typeface="Calibri"/>
              <a:buNone/>
            </a:pPr>
            <a:r>
              <a:rPr lang="en-US" sz="4500" b="0" i="0" u="none" strike="noStrike" cap="none">
                <a:solidFill>
                  <a:schemeClr val="dk1"/>
                </a:solidFill>
                <a:latin typeface="Calibri"/>
                <a:ea typeface="Calibri"/>
                <a:cs typeface="Calibri"/>
                <a:sym typeface="Calibri"/>
              </a:rPr>
              <a:t>Generalized Transition Graphs (GTG)</a:t>
            </a:r>
            <a:endParaRPr/>
          </a:p>
        </p:txBody>
      </p:sp>
      <p:sp>
        <p:nvSpPr>
          <p:cNvPr id="329" name="Google Shape;329;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37" name="Google Shape;337;p38"/>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Definition</a:t>
            </a:r>
            <a:endParaRPr/>
          </a:p>
        </p:txBody>
      </p:sp>
      <p:sp>
        <p:nvSpPr>
          <p:cNvPr id="338" name="Google Shape;338;p38"/>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533400" marR="0" lvl="0" indent="-533400" algn="just" rtl="0">
              <a:lnSpc>
                <a:spcPct val="100000"/>
              </a:lnSpc>
              <a:spcBef>
                <a:spcPts val="0"/>
              </a:spcBef>
              <a:spcAft>
                <a:spcPts val="0"/>
              </a:spcAft>
              <a:buClr>
                <a:schemeClr val="dk1"/>
              </a:buClr>
              <a:buSzPts val="2600"/>
              <a:buFont typeface="Arial"/>
              <a:buNone/>
            </a:pPr>
            <a:r>
              <a:rPr lang="en-US" sz="2600" b="0" i="0" u="none">
                <a:solidFill>
                  <a:schemeClr val="dk1"/>
                </a:solidFill>
                <a:latin typeface="Calibri"/>
                <a:ea typeface="Calibri"/>
                <a:cs typeface="Calibri"/>
                <a:sym typeface="Calibri"/>
              </a:rPr>
              <a:t>A </a:t>
            </a:r>
            <a:r>
              <a:rPr lang="en-US" sz="2600" b="1" i="0" u="none">
                <a:solidFill>
                  <a:schemeClr val="dk1"/>
                </a:solidFill>
                <a:latin typeface="Calibri"/>
                <a:ea typeface="Calibri"/>
                <a:cs typeface="Calibri"/>
                <a:sym typeface="Calibri"/>
              </a:rPr>
              <a:t>generalized transition graph (GTG) </a:t>
            </a:r>
            <a:r>
              <a:rPr lang="en-US" sz="2600" b="0" i="0" u="none">
                <a:solidFill>
                  <a:schemeClr val="dk1"/>
                </a:solidFill>
                <a:latin typeface="Calibri"/>
                <a:ea typeface="Calibri"/>
                <a:cs typeface="Calibri"/>
                <a:sym typeface="Calibri"/>
              </a:rPr>
              <a:t>is a collection of three things:</a:t>
            </a:r>
            <a:endParaRPr/>
          </a:p>
          <a:p>
            <a:pPr marL="533400" marR="0" lvl="0" indent="-533400" algn="just" rtl="0">
              <a:lnSpc>
                <a:spcPct val="100000"/>
              </a:lnSpc>
              <a:spcBef>
                <a:spcPts val="520"/>
              </a:spcBef>
              <a:spcAft>
                <a:spcPts val="0"/>
              </a:spcAft>
              <a:buClr>
                <a:schemeClr val="dk1"/>
              </a:buClr>
              <a:buSzPts val="2600"/>
              <a:buFont typeface="Garamond"/>
              <a:buAutoNum type="arabicPeriod"/>
            </a:pPr>
            <a:r>
              <a:rPr lang="en-US" sz="2600" b="0" i="0" u="none">
                <a:solidFill>
                  <a:schemeClr val="dk1"/>
                </a:solidFill>
                <a:latin typeface="Calibri"/>
                <a:ea typeface="Calibri"/>
                <a:cs typeface="Calibri"/>
                <a:sym typeface="Calibri"/>
              </a:rPr>
              <a:t>A finite set of states, of which at least one is a start state and some (maybe none) are final states.</a:t>
            </a:r>
            <a:endParaRPr/>
          </a:p>
          <a:p>
            <a:pPr marL="533400" marR="0" lvl="0" indent="-533400" algn="just" rtl="0">
              <a:lnSpc>
                <a:spcPct val="100000"/>
              </a:lnSpc>
              <a:spcBef>
                <a:spcPts val="520"/>
              </a:spcBef>
              <a:spcAft>
                <a:spcPts val="0"/>
              </a:spcAft>
              <a:buClr>
                <a:schemeClr val="dk1"/>
              </a:buClr>
              <a:buSzPts val="2600"/>
              <a:buFont typeface="Garamond"/>
              <a:buAutoNum type="arabicPeriod"/>
            </a:pPr>
            <a:r>
              <a:rPr lang="en-US" sz="2600" b="0" i="0" u="none">
                <a:solidFill>
                  <a:schemeClr val="dk1"/>
                </a:solidFill>
                <a:latin typeface="Calibri"/>
                <a:ea typeface="Calibri"/>
                <a:cs typeface="Calibri"/>
                <a:sym typeface="Calibri"/>
              </a:rPr>
              <a:t>An alphabet ∑ of input letters.</a:t>
            </a:r>
            <a:endParaRPr/>
          </a:p>
          <a:p>
            <a:pPr marL="533400" marR="0" lvl="0" indent="-533400" algn="just" rtl="0">
              <a:lnSpc>
                <a:spcPct val="100000"/>
              </a:lnSpc>
              <a:spcBef>
                <a:spcPts val="520"/>
              </a:spcBef>
              <a:spcAft>
                <a:spcPts val="0"/>
              </a:spcAft>
              <a:buClr>
                <a:schemeClr val="dk1"/>
              </a:buClr>
              <a:buSzPts val="2600"/>
              <a:buFont typeface="Garamond"/>
              <a:buAutoNum type="arabicPeriod"/>
            </a:pPr>
            <a:r>
              <a:rPr lang="en-US" sz="2600" b="0" i="0" u="none">
                <a:solidFill>
                  <a:schemeClr val="dk1"/>
                </a:solidFill>
                <a:latin typeface="Calibri"/>
                <a:ea typeface="Calibri"/>
                <a:cs typeface="Calibri"/>
                <a:sym typeface="Calibri"/>
              </a:rPr>
              <a:t>Directed edges connecting some pairs of states, each labeled with a regular expression.</a:t>
            </a:r>
            <a:endParaRPr/>
          </a:p>
          <a:p>
            <a:pPr marL="342900" marR="0" lvl="0" indent="-177800" algn="l" rtl="0">
              <a:spcBef>
                <a:spcPts val="520"/>
              </a:spcBef>
              <a:spcAft>
                <a:spcPts val="0"/>
              </a:spcAft>
              <a:buClr>
                <a:schemeClr val="dk1"/>
              </a:buClr>
              <a:buSzPts val="2600"/>
              <a:buFont typeface="Arial"/>
              <a:buNone/>
            </a:pPr>
            <a:endParaRPr sz="2600" b="0" i="0" u="none">
              <a:solidFill>
                <a:schemeClr val="dk1"/>
              </a:solidFill>
              <a:latin typeface="Calibri"/>
              <a:ea typeface="Calibri"/>
              <a:cs typeface="Calibri"/>
              <a:sym typeface="Calibri"/>
            </a:endParaRPr>
          </a:p>
        </p:txBody>
      </p:sp>
      <p:sp>
        <p:nvSpPr>
          <p:cNvPr id="339" name="Google Shape;339;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47" name="Google Shape;347;p39"/>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Example</a:t>
            </a:r>
            <a:endParaRPr/>
          </a:p>
        </p:txBody>
      </p:sp>
      <p:sp>
        <p:nvSpPr>
          <p:cNvPr id="348" name="Google Shape;348;p39"/>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Consider this GTG:</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This GTG accepts all strings without a double b.</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Note that the word containing the single letter b can take the free ride along the Λ-edge from start to middle, and then have letter b read to go to the final state.</a:t>
            </a:r>
            <a:endParaRPr/>
          </a:p>
          <a:p>
            <a:pPr marL="342900" marR="0" lvl="0" indent="-342900" algn="just" rtl="0">
              <a:lnSpc>
                <a:spcPct val="100000"/>
              </a:lnSpc>
              <a:spcBef>
                <a:spcPts val="440"/>
              </a:spcBef>
              <a:spcAft>
                <a:spcPts val="0"/>
              </a:spcAft>
              <a:buClr>
                <a:srgbClr val="0070C0"/>
              </a:buClr>
              <a:buSzPts val="2200"/>
              <a:buFont typeface="Arial"/>
              <a:buChar char="•"/>
            </a:pPr>
            <a:r>
              <a:rPr lang="en-US" sz="2200" b="0" i="0" u="none">
                <a:solidFill>
                  <a:srgbClr val="0070C0"/>
                </a:solidFill>
                <a:latin typeface="Calibri"/>
                <a:ea typeface="Calibri"/>
                <a:cs typeface="Calibri"/>
                <a:sym typeface="Calibri"/>
              </a:rPr>
              <a:t>Typo in textbook: The first edge should be labeled (ba + a)* as in the figure above, not (ab + a)*.</a:t>
            </a:r>
            <a:endParaRPr/>
          </a:p>
        </p:txBody>
      </p:sp>
      <p:pic>
        <p:nvPicPr>
          <p:cNvPr id="349" name="Google Shape;349;p39"/>
          <p:cNvPicPr preferRelativeResize="0"/>
          <p:nvPr/>
        </p:nvPicPr>
        <p:blipFill rotWithShape="1">
          <a:blip r:embed="rId3">
            <a:alphaModFix/>
          </a:blip>
          <a:srcRect/>
          <a:stretch/>
        </p:blipFill>
        <p:spPr>
          <a:xfrm>
            <a:off x="1930400" y="2070100"/>
            <a:ext cx="5257800" cy="1130300"/>
          </a:xfrm>
          <a:prstGeom prst="rect">
            <a:avLst/>
          </a:prstGeom>
          <a:noFill/>
          <a:ln>
            <a:noFill/>
          </a:ln>
        </p:spPr>
      </p:pic>
      <p:sp>
        <p:nvSpPr>
          <p:cNvPr id="350" name="Google Shape;350;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58" name="Google Shape;358;p40"/>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Note that </a:t>
            </a:r>
            <a:r>
              <a:rPr lang="en-US" sz="2200" b="0" i="0" u="none">
                <a:solidFill>
                  <a:srgbClr val="FF0000"/>
                </a:solidFill>
                <a:latin typeface="Calibri"/>
                <a:ea typeface="Calibri"/>
                <a:cs typeface="Calibri"/>
                <a:sym typeface="Calibri"/>
              </a:rPr>
              <a:t>there is no difference between the Kleene star closure for regular expressions and a loop in transition graphs</a:t>
            </a:r>
            <a:r>
              <a:rPr lang="en-US" sz="2200" b="0" i="0" u="none">
                <a:solidFill>
                  <a:schemeClr val="dk1"/>
                </a:solidFill>
                <a:latin typeface="Calibri"/>
                <a:ea typeface="Calibri"/>
                <a:cs typeface="Calibri"/>
                <a:sym typeface="Calibri"/>
              </a:rPr>
              <a:t>, as illustrated in the following figure:</a:t>
            </a:r>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9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In the first picture we may loop in the middle state or go to the third state. For not to loop, corresponds to taking the Λ choice from the b*-edge in the second picture.</a:t>
            </a:r>
            <a:endParaRPr/>
          </a:p>
        </p:txBody>
      </p:sp>
      <p:pic>
        <p:nvPicPr>
          <p:cNvPr id="359" name="Google Shape;359;p40"/>
          <p:cNvPicPr preferRelativeResize="0"/>
          <p:nvPr/>
        </p:nvPicPr>
        <p:blipFill rotWithShape="1">
          <a:blip r:embed="rId3">
            <a:alphaModFix/>
          </a:blip>
          <a:srcRect/>
          <a:stretch/>
        </p:blipFill>
        <p:spPr>
          <a:xfrm>
            <a:off x="1600200" y="2695575"/>
            <a:ext cx="3657600" cy="962025"/>
          </a:xfrm>
          <a:prstGeom prst="rect">
            <a:avLst/>
          </a:prstGeom>
          <a:noFill/>
          <a:ln>
            <a:noFill/>
          </a:ln>
        </p:spPr>
      </p:pic>
      <p:pic>
        <p:nvPicPr>
          <p:cNvPr id="360" name="Google Shape;360;p40"/>
          <p:cNvPicPr preferRelativeResize="0"/>
          <p:nvPr/>
        </p:nvPicPr>
        <p:blipFill rotWithShape="1">
          <a:blip r:embed="rId4">
            <a:alphaModFix/>
          </a:blip>
          <a:srcRect/>
          <a:stretch/>
        </p:blipFill>
        <p:spPr>
          <a:xfrm>
            <a:off x="3027362" y="3765550"/>
            <a:ext cx="4516437" cy="882650"/>
          </a:xfrm>
          <a:prstGeom prst="rect">
            <a:avLst/>
          </a:prstGeom>
          <a:noFill/>
          <a:ln>
            <a:noFill/>
          </a:ln>
        </p:spPr>
      </p:pic>
      <p:sp>
        <p:nvSpPr>
          <p:cNvPr id="361" name="Google Shape;361;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69" name="Google Shape;369;p41"/>
          <p:cNvSpPr txBox="1">
            <a:spLocks noGrp="1"/>
          </p:cNvSpPr>
          <p:nvPr>
            <p:ph type="ctrTitle" idx="4294967295"/>
          </p:nvPr>
        </p:nvSpPr>
        <p:spPr>
          <a:xfrm>
            <a:off x="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000"/>
              <a:buFont typeface="Calibri"/>
              <a:buNone/>
            </a:pPr>
            <a:r>
              <a:rPr lang="en-US" sz="5000" b="0" i="0" u="none" strike="noStrike" cap="none">
                <a:solidFill>
                  <a:schemeClr val="dk1"/>
                </a:solidFill>
                <a:latin typeface="Calibri"/>
                <a:ea typeface="Calibri"/>
                <a:cs typeface="Calibri"/>
                <a:sym typeface="Calibri"/>
              </a:rPr>
              <a:t>NonDeterminism</a:t>
            </a:r>
            <a:endParaRPr/>
          </a:p>
        </p:txBody>
      </p:sp>
      <p:sp>
        <p:nvSpPr>
          <p:cNvPr id="370" name="Google Shape;370;p4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04" name="Google Shape;104;p15"/>
          <p:cNvSpPr txBox="1">
            <a:spLocks noGrp="1"/>
          </p:cNvSpPr>
          <p:nvPr>
            <p:ph type="ctrTitle" idx="4294967295"/>
          </p:nvPr>
        </p:nvSpPr>
        <p:spPr>
          <a:xfrm>
            <a:off x="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500"/>
              <a:buFont typeface="Calibri"/>
              <a:buNone/>
            </a:pPr>
            <a:r>
              <a:rPr lang="en-US" sz="4500" b="0" i="0" u="none" strike="noStrike" cap="none">
                <a:solidFill>
                  <a:schemeClr val="dk1"/>
                </a:solidFill>
                <a:latin typeface="Calibri"/>
                <a:ea typeface="Calibri"/>
                <a:cs typeface="Calibri"/>
                <a:sym typeface="Calibri"/>
              </a:rPr>
              <a:t>Relaxing the Restriction on Inputs</a:t>
            </a:r>
            <a:br>
              <a:rPr lang="en-US" sz="4500" b="0" i="0" u="none" strike="noStrike" cap="none">
                <a:solidFill>
                  <a:schemeClr val="dk1"/>
                </a:solidFill>
                <a:latin typeface="Calibri"/>
                <a:ea typeface="Calibri"/>
                <a:cs typeface="Calibri"/>
                <a:sym typeface="Calibri"/>
              </a:rPr>
            </a:br>
            <a:endParaRPr/>
          </a:p>
        </p:txBody>
      </p:sp>
      <p:sp>
        <p:nvSpPr>
          <p:cNvPr id="105" name="Google Shape;105;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78" name="Google Shape;378;p42"/>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NonDeterminism</a:t>
            </a:r>
            <a:endParaRPr/>
          </a:p>
        </p:txBody>
      </p:sp>
      <p:sp>
        <p:nvSpPr>
          <p:cNvPr id="379" name="Google Shape;379;p42"/>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We have already seen that in a TG, a particular string of input letters may trace through the machine on different paths, depending on our choice of grouping.</a:t>
            </a:r>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8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This figure shows part of some TG.</a:t>
            </a:r>
            <a:endParaRPr/>
          </a:p>
          <a:p>
            <a:pPr marL="342900" marR="0" lvl="0" indent="-203200" algn="just" rtl="0">
              <a:lnSpc>
                <a:spcPct val="8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8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 input string </a:t>
            </a:r>
            <a:r>
              <a:rPr lang="en-US" sz="2200" b="0" i="1" u="none">
                <a:solidFill>
                  <a:schemeClr val="dk1"/>
                </a:solidFill>
                <a:latin typeface="Calibri"/>
                <a:ea typeface="Calibri"/>
                <a:cs typeface="Calibri"/>
                <a:sym typeface="Calibri"/>
              </a:rPr>
              <a:t>abb</a:t>
            </a:r>
            <a:r>
              <a:rPr lang="en-US" sz="2200" b="0" i="0" u="none">
                <a:solidFill>
                  <a:schemeClr val="dk1"/>
                </a:solidFill>
                <a:latin typeface="Calibri"/>
                <a:ea typeface="Calibri"/>
                <a:cs typeface="Calibri"/>
                <a:sym typeface="Calibri"/>
              </a:rPr>
              <a:t> can go from state 3 to state 4, or to state 5, depending on whether we read the letters two and one, or all three at once.</a:t>
            </a:r>
            <a:endParaRPr/>
          </a:p>
        </p:txBody>
      </p:sp>
      <p:pic>
        <p:nvPicPr>
          <p:cNvPr id="380" name="Google Shape;380;p42"/>
          <p:cNvPicPr preferRelativeResize="0"/>
          <p:nvPr/>
        </p:nvPicPr>
        <p:blipFill rotWithShape="1">
          <a:blip r:embed="rId3">
            <a:alphaModFix/>
          </a:blip>
          <a:srcRect/>
          <a:stretch/>
        </p:blipFill>
        <p:spPr>
          <a:xfrm>
            <a:off x="2438400" y="2555875"/>
            <a:ext cx="3962400" cy="1939925"/>
          </a:xfrm>
          <a:prstGeom prst="rect">
            <a:avLst/>
          </a:prstGeom>
          <a:noFill/>
          <a:ln>
            <a:noFill/>
          </a:ln>
        </p:spPr>
      </p:pic>
      <p:sp>
        <p:nvSpPr>
          <p:cNvPr id="381" name="Google Shape;381;p4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389" name="Google Shape;389;p43"/>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NonDeterminism</a:t>
            </a:r>
            <a:endParaRPr/>
          </a:p>
        </p:txBody>
      </p:sp>
      <p:sp>
        <p:nvSpPr>
          <p:cNvPr id="390" name="Google Shape;390;p43"/>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 ultimate path through the machine is NOT determined by the input alone. Human choice becomes a factor in selecting the path. The machine does not make all its own determination.</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Calibri"/>
                <a:ea typeface="Calibri"/>
                <a:cs typeface="Calibri"/>
                <a:sym typeface="Calibri"/>
              </a:rPr>
              <a:t>Therefore, we say that TGs are </a:t>
            </a:r>
            <a:r>
              <a:rPr lang="en-US" sz="2200" b="1" i="0" u="none">
                <a:solidFill>
                  <a:schemeClr val="dk1"/>
                </a:solidFill>
                <a:latin typeface="Calibri"/>
                <a:ea typeface="Calibri"/>
                <a:cs typeface="Calibri"/>
                <a:sym typeface="Calibri"/>
              </a:rPr>
              <a:t>nondeterministic</a:t>
            </a:r>
            <a:r>
              <a:rPr lang="en-US" sz="2200" b="0" i="0" u="none">
                <a:solidFill>
                  <a:schemeClr val="dk1"/>
                </a:solidFill>
                <a:latin typeface="Calibri"/>
                <a:ea typeface="Calibri"/>
                <a:cs typeface="Calibri"/>
                <a:sym typeface="Calibri"/>
              </a:rPr>
              <a:t>.</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sp>
        <p:nvSpPr>
          <p:cNvPr id="391" name="Google Shape;391;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11" name="Google Shape;111;p16"/>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Relaxing the restrictions on inputs</a:t>
            </a:r>
            <a:endParaRPr/>
          </a:p>
        </p:txBody>
      </p:sp>
      <p:sp>
        <p:nvSpPr>
          <p:cNvPr id="112" name="Google Shape;112;p16"/>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Let’s consider a very specialized FA that accepts only the word baa:</a:t>
            </a:r>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203200" algn="just" rtl="0">
              <a:lnSpc>
                <a:spcPct val="100000"/>
              </a:lnSpc>
              <a:spcBef>
                <a:spcPts val="440"/>
              </a:spcBef>
              <a:spcAft>
                <a:spcPts val="0"/>
              </a:spcAft>
              <a:buClr>
                <a:schemeClr val="dk1"/>
              </a:buClr>
              <a:buSzPts val="2200"/>
              <a:buFont typeface="Arial"/>
              <a:buNone/>
            </a:pPr>
            <a:endParaRPr sz="22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Beginning at the start state, anything but the string </a:t>
            </a:r>
            <a:r>
              <a:rPr lang="en-US" sz="2200" b="0" i="1" u="none" strike="noStrike" cap="none">
                <a:solidFill>
                  <a:schemeClr val="dk1"/>
                </a:solidFill>
                <a:latin typeface="Calibri"/>
                <a:ea typeface="Calibri"/>
                <a:cs typeface="Calibri"/>
                <a:sym typeface="Calibri"/>
              </a:rPr>
              <a:t>baa</a:t>
            </a:r>
            <a:r>
              <a:rPr lang="en-US" sz="2200" b="0" i="0" u="none" strike="noStrike" cap="none">
                <a:solidFill>
                  <a:schemeClr val="dk1"/>
                </a:solidFill>
                <a:latin typeface="Calibri"/>
                <a:ea typeface="Calibri"/>
                <a:cs typeface="Calibri"/>
                <a:sym typeface="Calibri"/>
              </a:rPr>
              <a:t> will drop down into the garbage collecting state and never be seen again. Even the string </a:t>
            </a:r>
            <a:r>
              <a:rPr lang="en-US" sz="2200" b="0" i="1" u="none" strike="noStrike" cap="none">
                <a:solidFill>
                  <a:schemeClr val="dk1"/>
                </a:solidFill>
                <a:latin typeface="Calibri"/>
                <a:ea typeface="Calibri"/>
                <a:cs typeface="Calibri"/>
                <a:sym typeface="Calibri"/>
              </a:rPr>
              <a:t>baabb</a:t>
            </a:r>
            <a:r>
              <a:rPr lang="en-US" sz="2200" b="0" i="0" u="none" strike="noStrike" cap="none">
                <a:solidFill>
                  <a:schemeClr val="dk1"/>
                </a:solidFill>
                <a:latin typeface="Calibri"/>
                <a:ea typeface="Calibri"/>
                <a:cs typeface="Calibri"/>
                <a:sym typeface="Calibri"/>
              </a:rPr>
              <a:t> will fail.</a:t>
            </a:r>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Hence the language accepted by this FA is L = {baa}</a:t>
            </a:r>
            <a:endParaRPr/>
          </a:p>
        </p:txBody>
      </p:sp>
      <p:pic>
        <p:nvPicPr>
          <p:cNvPr id="113" name="Google Shape;113;p16"/>
          <p:cNvPicPr preferRelativeResize="0"/>
          <p:nvPr/>
        </p:nvPicPr>
        <p:blipFill rotWithShape="1">
          <a:blip r:embed="rId3">
            <a:alphaModFix/>
          </a:blip>
          <a:srcRect/>
          <a:stretch/>
        </p:blipFill>
        <p:spPr>
          <a:xfrm>
            <a:off x="4391025" y="1828800"/>
            <a:ext cx="4292600" cy="2209800"/>
          </a:xfrm>
          <a:prstGeom prst="rect">
            <a:avLst/>
          </a:prstGeom>
          <a:noFill/>
          <a:ln>
            <a:noFill/>
          </a:ln>
        </p:spPr>
      </p:pic>
      <p:sp>
        <p:nvSpPr>
          <p:cNvPr id="114" name="Google Shape;114;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21" name="Google Shape;121;p17"/>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Relaxing restrictions on input</a:t>
            </a:r>
            <a:endParaRPr/>
          </a:p>
        </p:txBody>
      </p:sp>
      <p:sp>
        <p:nvSpPr>
          <p:cNvPr id="122" name="Google Shape;122;p17"/>
          <p:cNvSpPr txBox="1">
            <a:spLocks noGrp="1"/>
          </p:cNvSpPr>
          <p:nvPr>
            <p:ph type="body" idx="4294967295"/>
          </p:nvPr>
        </p:nvSpPr>
        <p:spPr>
          <a:xfrm>
            <a:off x="0" y="1600200"/>
            <a:ext cx="8229600" cy="183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Let us relax the restriction that </a:t>
            </a:r>
            <a:r>
              <a:rPr lang="en-US" sz="2100" b="0" i="1" u="none" strike="noStrike" cap="none">
                <a:solidFill>
                  <a:schemeClr val="dk1"/>
                </a:solidFill>
                <a:latin typeface="Calibri"/>
                <a:ea typeface="Calibri"/>
                <a:cs typeface="Calibri"/>
                <a:sym typeface="Calibri"/>
              </a:rPr>
              <a:t>an FA can only read one letter from the input string at a time</a:t>
            </a:r>
            <a:endParaRPr/>
          </a:p>
          <a:p>
            <a:pPr marL="342900" marR="0" lvl="0" indent="-209550" algn="just" rtl="0">
              <a:lnSpc>
                <a:spcPct val="80000"/>
              </a:lnSpc>
              <a:spcBef>
                <a:spcPts val="420"/>
              </a:spcBef>
              <a:spcAft>
                <a:spcPts val="0"/>
              </a:spcAft>
              <a:buClr>
                <a:schemeClr val="dk1"/>
              </a:buClr>
              <a:buSzPts val="2100"/>
              <a:buFont typeface="Arial"/>
              <a:buNone/>
            </a:pPr>
            <a:endParaRPr sz="2100" b="0" i="1" u="none" strike="noStrike" cap="none">
              <a:solidFill>
                <a:schemeClr val="dk1"/>
              </a:solidFill>
              <a:latin typeface="Calibri"/>
              <a:ea typeface="Calibri"/>
              <a:cs typeface="Calibri"/>
              <a:sym typeface="Calibri"/>
            </a:endParaRPr>
          </a:p>
          <a:p>
            <a:pPr marL="342900" marR="0" lvl="0" indent="-342900" algn="just" rtl="0">
              <a:lnSpc>
                <a:spcPct val="80000"/>
              </a:lnSpc>
              <a:spcBef>
                <a:spcPts val="42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Suppose we now allow a machine to read </a:t>
            </a:r>
            <a:r>
              <a:rPr lang="en-US" sz="2100" b="0" i="1" u="none" strike="noStrike" cap="none">
                <a:solidFill>
                  <a:schemeClr val="dk1"/>
                </a:solidFill>
                <a:latin typeface="Calibri"/>
                <a:ea typeface="Calibri"/>
                <a:cs typeface="Calibri"/>
                <a:sym typeface="Calibri"/>
              </a:rPr>
              <a:t>either one or two letters </a:t>
            </a:r>
            <a:r>
              <a:rPr lang="en-US" sz="2100" b="0" i="0" u="none" strike="noStrike" cap="none">
                <a:solidFill>
                  <a:schemeClr val="dk1"/>
                </a:solidFill>
                <a:latin typeface="Calibri"/>
                <a:ea typeface="Calibri"/>
                <a:cs typeface="Calibri"/>
                <a:sym typeface="Calibri"/>
              </a:rPr>
              <a:t>of the input string at a time. Then we may design a machine that accepts only the word </a:t>
            </a:r>
            <a:r>
              <a:rPr lang="en-US" sz="2100" b="0" i="1" u="none" strike="noStrike" cap="none">
                <a:solidFill>
                  <a:schemeClr val="dk1"/>
                </a:solidFill>
                <a:latin typeface="Calibri"/>
                <a:ea typeface="Calibri"/>
                <a:cs typeface="Calibri"/>
                <a:sym typeface="Calibri"/>
              </a:rPr>
              <a:t>baa</a:t>
            </a:r>
            <a:r>
              <a:rPr lang="en-US" sz="2100" b="0" i="0" u="none" strike="noStrike" cap="none">
                <a:solidFill>
                  <a:schemeClr val="dk1"/>
                </a:solidFill>
                <a:latin typeface="Calibri"/>
                <a:ea typeface="Calibri"/>
                <a:cs typeface="Calibri"/>
                <a:sym typeface="Calibri"/>
              </a:rPr>
              <a:t> with fewer states as the one below:</a:t>
            </a:r>
            <a:endParaRPr/>
          </a:p>
        </p:txBody>
      </p:sp>
      <p:pic>
        <p:nvPicPr>
          <p:cNvPr id="123" name="Google Shape;123;p17"/>
          <p:cNvPicPr preferRelativeResize="0"/>
          <p:nvPr/>
        </p:nvPicPr>
        <p:blipFill rotWithShape="1">
          <a:blip r:embed="rId3">
            <a:alphaModFix/>
          </a:blip>
          <a:srcRect/>
          <a:stretch/>
        </p:blipFill>
        <p:spPr>
          <a:xfrm>
            <a:off x="4967287" y="3495675"/>
            <a:ext cx="3719512" cy="3057525"/>
          </a:xfrm>
          <a:prstGeom prst="rect">
            <a:avLst/>
          </a:prstGeom>
          <a:noFill/>
          <a:ln>
            <a:noFill/>
          </a:ln>
        </p:spPr>
      </p:pic>
      <p:sp>
        <p:nvSpPr>
          <p:cNvPr id="124" name="Google Shape;124;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32" name="Google Shape;132;p18"/>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Relax restrictions on input</a:t>
            </a:r>
            <a:endParaRPr/>
          </a:p>
        </p:txBody>
      </p:sp>
      <p:sp>
        <p:nvSpPr>
          <p:cNvPr id="133" name="Google Shape;133;p18"/>
          <p:cNvSpPr txBox="1">
            <a:spLocks noGrp="1"/>
          </p:cNvSpPr>
          <p:nvPr>
            <p:ph type="body" idx="4294967295"/>
          </p:nvPr>
        </p:nvSpPr>
        <p:spPr>
          <a:xfrm>
            <a:off x="0" y="1600200"/>
            <a:ext cx="8229600" cy="15573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If we go further to allow a machine to read </a:t>
            </a:r>
            <a:r>
              <a:rPr lang="en-US" sz="2200" b="0" i="1" u="none" strike="noStrike" cap="none">
                <a:solidFill>
                  <a:schemeClr val="dk1"/>
                </a:solidFill>
                <a:latin typeface="Calibri"/>
                <a:ea typeface="Calibri"/>
                <a:cs typeface="Calibri"/>
                <a:sym typeface="Calibri"/>
              </a:rPr>
              <a:t>up to three letters </a:t>
            </a:r>
            <a:r>
              <a:rPr lang="en-US" sz="2200" b="0" i="0" u="none" strike="noStrike" cap="none">
                <a:solidFill>
                  <a:schemeClr val="dk1"/>
                </a:solidFill>
                <a:latin typeface="Calibri"/>
                <a:ea typeface="Calibri"/>
                <a:cs typeface="Calibri"/>
                <a:sym typeface="Calibri"/>
              </a:rPr>
              <a:t>of the input string at a time, then we may design the machine accepting only the word baa with even fewer states as follows:</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Calibri"/>
              <a:ea typeface="Calibri"/>
              <a:cs typeface="Calibri"/>
              <a:sym typeface="Calibri"/>
            </a:endParaRPr>
          </a:p>
        </p:txBody>
      </p:sp>
      <p:pic>
        <p:nvPicPr>
          <p:cNvPr id="134" name="Google Shape;134;p18"/>
          <p:cNvPicPr preferRelativeResize="0"/>
          <p:nvPr/>
        </p:nvPicPr>
        <p:blipFill rotWithShape="1">
          <a:blip r:embed="rId3">
            <a:alphaModFix/>
          </a:blip>
          <a:srcRect/>
          <a:stretch/>
        </p:blipFill>
        <p:spPr>
          <a:xfrm>
            <a:off x="1701800" y="2925762"/>
            <a:ext cx="2413000" cy="3170237"/>
          </a:xfrm>
          <a:prstGeom prst="rect">
            <a:avLst/>
          </a:prstGeom>
          <a:noFill/>
          <a:ln>
            <a:noFill/>
          </a:ln>
        </p:spPr>
      </p:pic>
      <p:pic>
        <p:nvPicPr>
          <p:cNvPr id="135" name="Google Shape;135;p18"/>
          <p:cNvPicPr preferRelativeResize="0"/>
          <p:nvPr/>
        </p:nvPicPr>
        <p:blipFill rotWithShape="1">
          <a:blip r:embed="rId4">
            <a:alphaModFix/>
          </a:blip>
          <a:srcRect/>
          <a:stretch/>
        </p:blipFill>
        <p:spPr>
          <a:xfrm>
            <a:off x="4419600" y="4241800"/>
            <a:ext cx="3581400" cy="773112"/>
          </a:xfrm>
          <a:prstGeom prst="rect">
            <a:avLst/>
          </a:prstGeom>
          <a:noFill/>
          <a:ln>
            <a:noFill/>
          </a:ln>
        </p:spPr>
      </p:pic>
      <p:sp>
        <p:nvSpPr>
          <p:cNvPr id="136" name="Google Shape;136;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44" name="Google Shape;144;p19"/>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Relaxing restrictions on input</a:t>
            </a:r>
            <a:endParaRPr/>
          </a:p>
        </p:txBody>
      </p:sp>
      <p:sp>
        <p:nvSpPr>
          <p:cNvPr id="145" name="Google Shape;145;p19"/>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1700"/>
              <a:buFont typeface="Arial"/>
              <a:buChar char="•"/>
            </a:pPr>
            <a:r>
              <a:rPr lang="en-US" sz="1700" b="0" i="0" u="none">
                <a:solidFill>
                  <a:schemeClr val="dk1"/>
                </a:solidFill>
                <a:latin typeface="Calibri"/>
                <a:ea typeface="Calibri"/>
                <a:cs typeface="Calibri"/>
                <a:sym typeface="Calibri"/>
              </a:rPr>
              <a:t>The picture on the last page tells us that when the input fails to be of the desired form, we must go to the garbage collection state and read through the rest of the input, knowing that we can never leave there.</a:t>
            </a:r>
            <a:endParaRPr/>
          </a:p>
          <a:p>
            <a:pPr marL="342900" marR="0" lvl="0" indent="-234950" algn="just" rtl="0">
              <a:lnSpc>
                <a:spcPct val="80000"/>
              </a:lnSpc>
              <a:spcBef>
                <a:spcPts val="340"/>
              </a:spcBef>
              <a:spcAft>
                <a:spcPts val="0"/>
              </a:spcAft>
              <a:buClr>
                <a:schemeClr val="dk1"/>
              </a:buClr>
              <a:buSzPts val="1700"/>
              <a:buFont typeface="Arial"/>
              <a:buNone/>
            </a:pPr>
            <a:endParaRPr sz="1700" b="0" i="0" u="none">
              <a:solidFill>
                <a:schemeClr val="dk1"/>
              </a:solidFill>
              <a:latin typeface="Calibri"/>
              <a:ea typeface="Calibri"/>
              <a:cs typeface="Calibri"/>
              <a:sym typeface="Calibri"/>
            </a:endParaRPr>
          </a:p>
          <a:p>
            <a:pPr marL="342900" marR="0" lvl="0" indent="-342900" algn="just" rtl="0">
              <a:lnSpc>
                <a:spcPct val="80000"/>
              </a:lnSpc>
              <a:spcBef>
                <a:spcPts val="340"/>
              </a:spcBef>
              <a:spcAft>
                <a:spcPts val="0"/>
              </a:spcAft>
              <a:buClr>
                <a:schemeClr val="dk1"/>
              </a:buClr>
              <a:buSzPts val="1700"/>
              <a:buFont typeface="Arial"/>
              <a:buChar char="•"/>
            </a:pPr>
            <a:r>
              <a:rPr lang="en-US" sz="1700" b="0" i="0" u="none">
                <a:solidFill>
                  <a:schemeClr val="dk1"/>
                </a:solidFill>
                <a:latin typeface="Calibri"/>
                <a:ea typeface="Calibri"/>
                <a:cs typeface="Calibri"/>
                <a:sym typeface="Calibri"/>
              </a:rPr>
              <a:t>The picture on the last page introduces some problems:</a:t>
            </a:r>
            <a:endParaRPr/>
          </a:p>
          <a:p>
            <a:pPr marL="742950" marR="0" lvl="1" indent="-285750" algn="just" rtl="0">
              <a:lnSpc>
                <a:spcPct val="80000"/>
              </a:lnSpc>
              <a:spcBef>
                <a:spcPts val="300"/>
              </a:spcBef>
              <a:spcAft>
                <a:spcPts val="0"/>
              </a:spcAft>
              <a:buClr>
                <a:schemeClr val="dk1"/>
              </a:buClr>
              <a:buSzPts val="1500"/>
              <a:buFont typeface="Arial"/>
              <a:buNone/>
            </a:pPr>
            <a:r>
              <a:rPr lang="en-US" sz="1500" b="1" i="0" u="none" strike="noStrike" cap="none">
                <a:solidFill>
                  <a:schemeClr val="dk1"/>
                </a:solidFill>
                <a:latin typeface="Calibri"/>
                <a:ea typeface="Calibri"/>
                <a:cs typeface="Calibri"/>
                <a:sym typeface="Calibri"/>
              </a:rPr>
              <a:t>– </a:t>
            </a:r>
            <a:r>
              <a:rPr lang="en-US" sz="1500" b="0" i="0" u="none" strike="noStrike" cap="none">
                <a:solidFill>
                  <a:schemeClr val="dk1"/>
                </a:solidFill>
                <a:latin typeface="Calibri"/>
                <a:ea typeface="Calibri"/>
                <a:cs typeface="Calibri"/>
                <a:sym typeface="Calibri"/>
              </a:rPr>
              <a:t>If we begin in the start (-) state and the first letter of the input is an </a:t>
            </a:r>
            <a:r>
              <a:rPr lang="en-US" sz="1500" b="1" i="0" u="none" strike="noStrike" cap="none">
                <a:solidFill>
                  <a:srgbClr val="7030A0"/>
                </a:solidFill>
                <a:latin typeface="Calibri"/>
                <a:ea typeface="Calibri"/>
                <a:cs typeface="Calibri"/>
                <a:sym typeface="Calibri"/>
              </a:rPr>
              <a:t>a</a:t>
            </a:r>
            <a:r>
              <a:rPr lang="en-US" sz="1500" b="0" i="0" u="none" strike="noStrike" cap="none">
                <a:solidFill>
                  <a:schemeClr val="dk1"/>
                </a:solidFill>
                <a:latin typeface="Calibri"/>
                <a:ea typeface="Calibri"/>
                <a:cs typeface="Calibri"/>
                <a:sym typeface="Calibri"/>
              </a:rPr>
              <a:t>, we have no direction as to what to do.</a:t>
            </a:r>
            <a:endParaRPr/>
          </a:p>
          <a:p>
            <a:pPr marL="742950" marR="0" lvl="1" indent="-285750" algn="just" rtl="0">
              <a:lnSpc>
                <a:spcPct val="80000"/>
              </a:lnSpc>
              <a:spcBef>
                <a:spcPts val="300"/>
              </a:spcBef>
              <a:spcAft>
                <a:spcPts val="0"/>
              </a:spcAft>
              <a:buClr>
                <a:schemeClr val="dk1"/>
              </a:buClr>
              <a:buSzPts val="1500"/>
              <a:buFont typeface="Arial"/>
              <a:buNone/>
            </a:pPr>
            <a:endParaRPr sz="1500" b="0" i="0" u="none" strike="noStrike" cap="none">
              <a:solidFill>
                <a:schemeClr val="dk1"/>
              </a:solidFill>
              <a:latin typeface="Calibri"/>
              <a:ea typeface="Calibri"/>
              <a:cs typeface="Calibri"/>
              <a:sym typeface="Calibri"/>
            </a:endParaRPr>
          </a:p>
          <a:p>
            <a:pPr marL="742950" marR="0" lvl="1" indent="-285750" algn="just" rtl="0">
              <a:lnSpc>
                <a:spcPct val="80000"/>
              </a:lnSpc>
              <a:spcBef>
                <a:spcPts val="300"/>
              </a:spcBef>
              <a:spcAft>
                <a:spcPts val="0"/>
              </a:spcAft>
              <a:buClr>
                <a:schemeClr val="dk1"/>
              </a:buClr>
              <a:buSzPts val="1500"/>
              <a:buFont typeface="Arial"/>
              <a:buNone/>
            </a:pPr>
            <a:r>
              <a:rPr lang="en-US" sz="1500" b="1" i="0" u="none" strike="noStrike" cap="none">
                <a:solidFill>
                  <a:schemeClr val="dk1"/>
                </a:solidFill>
                <a:latin typeface="Calibri"/>
                <a:ea typeface="Calibri"/>
                <a:cs typeface="Calibri"/>
                <a:sym typeface="Calibri"/>
              </a:rPr>
              <a:t>– </a:t>
            </a:r>
            <a:r>
              <a:rPr lang="en-US" sz="1500" b="0" i="0" u="none" strike="noStrike" cap="none">
                <a:solidFill>
                  <a:schemeClr val="dk1"/>
                </a:solidFill>
                <a:latin typeface="Calibri"/>
                <a:ea typeface="Calibri"/>
                <a:cs typeface="Calibri"/>
                <a:sym typeface="Calibri"/>
              </a:rPr>
              <a:t>We also have problem even with the input baaa. The first three letters take us to the accept state, but then the picture does not tell us where to go when the last a is read. (</a:t>
            </a:r>
            <a:r>
              <a:rPr lang="en-US" sz="1500" b="0" i="1" u="none" strike="noStrike" cap="none">
                <a:solidFill>
                  <a:schemeClr val="dk1"/>
                </a:solidFill>
                <a:latin typeface="Calibri"/>
                <a:ea typeface="Calibri"/>
                <a:cs typeface="Calibri"/>
                <a:sym typeface="Calibri"/>
              </a:rPr>
              <a:t>Remember that according to the rules of FAs, one cannot stop reading input letters until the input string completely runs out</a:t>
            </a:r>
            <a:r>
              <a:rPr lang="en-US" sz="1500" b="0" i="0" u="none" strike="noStrike" cap="none">
                <a:solidFill>
                  <a:schemeClr val="dk1"/>
                </a:solidFill>
                <a:latin typeface="Calibri"/>
                <a:ea typeface="Calibri"/>
                <a:cs typeface="Calibri"/>
                <a:sym typeface="Calibri"/>
              </a:rPr>
              <a:t>.)</a:t>
            </a:r>
            <a:endParaRPr/>
          </a:p>
          <a:p>
            <a:pPr marL="742950" marR="0" lvl="1" indent="-285750" algn="just" rtl="0">
              <a:lnSpc>
                <a:spcPct val="80000"/>
              </a:lnSpc>
              <a:spcBef>
                <a:spcPts val="300"/>
              </a:spcBef>
              <a:spcAft>
                <a:spcPts val="0"/>
              </a:spcAft>
              <a:buClr>
                <a:schemeClr val="dk1"/>
              </a:buClr>
              <a:buSzPts val="1500"/>
              <a:buFont typeface="Arial"/>
              <a:buNone/>
            </a:pPr>
            <a:endParaRPr sz="1500" b="0" i="0" u="none" strike="noStrike" cap="none">
              <a:solidFill>
                <a:schemeClr val="dk1"/>
              </a:solidFill>
              <a:latin typeface="Calibri"/>
              <a:ea typeface="Calibri"/>
              <a:cs typeface="Calibri"/>
              <a:sym typeface="Calibri"/>
            </a:endParaRPr>
          </a:p>
          <a:p>
            <a:pPr marL="342900" marR="0" lvl="0" indent="-342900" algn="just" rtl="0">
              <a:lnSpc>
                <a:spcPct val="80000"/>
              </a:lnSpc>
              <a:spcBef>
                <a:spcPts val="340"/>
              </a:spcBef>
              <a:spcAft>
                <a:spcPts val="0"/>
              </a:spcAft>
              <a:buClr>
                <a:schemeClr val="dk1"/>
              </a:buClr>
              <a:buSzPts val="1700"/>
              <a:buFont typeface="Arial"/>
              <a:buChar char="•"/>
            </a:pPr>
            <a:r>
              <a:rPr lang="en-US" sz="1700" b="0" i="0" u="none">
                <a:solidFill>
                  <a:schemeClr val="dk1"/>
                </a:solidFill>
                <a:latin typeface="Calibri"/>
                <a:ea typeface="Calibri"/>
                <a:cs typeface="Calibri"/>
                <a:sym typeface="Calibri"/>
              </a:rPr>
              <a:t>We may assume, as a convention, that there is some garbage collection state associated with the picture on the right, but we do not draw it; and that we must go and stay there when the input string fails to be of the desired form.</a:t>
            </a:r>
            <a:endParaRPr/>
          </a:p>
          <a:p>
            <a:pPr marL="342900" marR="0" lvl="0" indent="-234950" algn="just" rtl="0">
              <a:lnSpc>
                <a:spcPct val="80000"/>
              </a:lnSpc>
              <a:spcBef>
                <a:spcPts val="340"/>
              </a:spcBef>
              <a:spcAft>
                <a:spcPts val="0"/>
              </a:spcAft>
              <a:buClr>
                <a:schemeClr val="dk1"/>
              </a:buClr>
              <a:buSzPts val="1700"/>
              <a:buFont typeface="Arial"/>
              <a:buNone/>
            </a:pPr>
            <a:endParaRPr sz="1700" b="0" i="0" u="none">
              <a:solidFill>
                <a:schemeClr val="dk1"/>
              </a:solidFill>
              <a:latin typeface="Calibri"/>
              <a:ea typeface="Calibri"/>
              <a:cs typeface="Calibri"/>
              <a:sym typeface="Calibri"/>
            </a:endParaRPr>
          </a:p>
          <a:p>
            <a:pPr marL="342900" marR="0" lvl="0" indent="-342900" algn="just" rtl="0">
              <a:lnSpc>
                <a:spcPct val="80000"/>
              </a:lnSpc>
              <a:spcBef>
                <a:spcPts val="340"/>
              </a:spcBef>
              <a:spcAft>
                <a:spcPts val="0"/>
              </a:spcAft>
              <a:buClr>
                <a:schemeClr val="dk1"/>
              </a:buClr>
              <a:buSzPts val="1700"/>
              <a:buFont typeface="Arial"/>
              <a:buChar char="•"/>
            </a:pPr>
            <a:r>
              <a:rPr lang="en-US" sz="1700" b="0" i="0" u="none">
                <a:solidFill>
                  <a:schemeClr val="dk1"/>
                </a:solidFill>
                <a:latin typeface="Calibri"/>
                <a:ea typeface="Calibri"/>
                <a:cs typeface="Calibri"/>
                <a:sym typeface="Calibri"/>
              </a:rPr>
              <a:t>With this assumption, we can consider the two pictures above to be equivalent, in the sense that they accept the exact same language.</a:t>
            </a:r>
            <a:endParaRPr/>
          </a:p>
        </p:txBody>
      </p:sp>
      <p:sp>
        <p:nvSpPr>
          <p:cNvPr id="146" name="Google Shape;146;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54" name="Google Shape;154;p20"/>
          <p:cNvSpPr txBox="1">
            <a:spLocks noGrp="1"/>
          </p:cNvSpPr>
          <p:nvPr>
            <p:ph type="title" idx="4294967295"/>
          </p:nvPr>
        </p:nvSpPr>
        <p:spPr>
          <a:xfrm>
            <a:off x="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800"/>
              <a:buFont typeface="Calibri"/>
              <a:buNone/>
            </a:pPr>
            <a:r>
              <a:rPr lang="en-US" sz="3800" b="0" i="0" u="none" strike="noStrike" cap="none">
                <a:solidFill>
                  <a:schemeClr val="dk1"/>
                </a:solidFill>
                <a:latin typeface="Calibri"/>
                <a:ea typeface="Calibri"/>
                <a:cs typeface="Calibri"/>
                <a:sym typeface="Calibri"/>
              </a:rPr>
              <a:t>Relaxing restrictions on input</a:t>
            </a:r>
            <a:endParaRPr/>
          </a:p>
        </p:txBody>
      </p:sp>
      <p:sp>
        <p:nvSpPr>
          <p:cNvPr id="155" name="Google Shape;155;p20"/>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chemeClr val="dk1"/>
              </a:buClr>
              <a:buSzPts val="1700"/>
              <a:buFont typeface="Arial"/>
              <a:buChar char="•"/>
            </a:pPr>
            <a:r>
              <a:rPr lang="en-US" sz="1700" b="0" i="0" u="none">
                <a:solidFill>
                  <a:schemeClr val="dk1"/>
                </a:solidFill>
                <a:latin typeface="Calibri"/>
                <a:ea typeface="Calibri"/>
                <a:cs typeface="Calibri"/>
                <a:sym typeface="Calibri"/>
              </a:rPr>
              <a:t>Rather than trying to imagine a garbage collection state as described above, it is more standard to introduce a new term to describe what happens when an input is running on a machine and gets into a state from which it cannot escape, even though it has not yet been fully read.</a:t>
            </a:r>
            <a:endParaRPr/>
          </a:p>
          <a:p>
            <a:pPr marL="342900" marR="0" lvl="0" indent="-234950" algn="just" rtl="0">
              <a:lnSpc>
                <a:spcPct val="80000"/>
              </a:lnSpc>
              <a:spcBef>
                <a:spcPts val="340"/>
              </a:spcBef>
              <a:spcAft>
                <a:spcPts val="0"/>
              </a:spcAft>
              <a:buClr>
                <a:schemeClr val="dk1"/>
              </a:buClr>
              <a:buSzPts val="1700"/>
              <a:buFont typeface="Arial"/>
              <a:buNone/>
            </a:pPr>
            <a:endParaRPr sz="1700" b="1" i="0" u="none">
              <a:solidFill>
                <a:schemeClr val="dk1"/>
              </a:solidFill>
              <a:latin typeface="Calibri"/>
              <a:ea typeface="Calibri"/>
              <a:cs typeface="Calibri"/>
              <a:sym typeface="Calibri"/>
            </a:endParaRPr>
          </a:p>
          <a:p>
            <a:pPr marL="342900" marR="0" lvl="0" indent="-342900" algn="just" rtl="0">
              <a:lnSpc>
                <a:spcPct val="80000"/>
              </a:lnSpc>
              <a:spcBef>
                <a:spcPts val="340"/>
              </a:spcBef>
              <a:spcAft>
                <a:spcPts val="0"/>
              </a:spcAft>
              <a:buClr>
                <a:srgbClr val="0000FF"/>
              </a:buClr>
              <a:buSzPts val="1700"/>
              <a:buFont typeface="Arial"/>
              <a:buChar char="•"/>
            </a:pPr>
            <a:r>
              <a:rPr lang="en-US" sz="1700" b="1" i="1" u="none">
                <a:solidFill>
                  <a:srgbClr val="0000FF"/>
                </a:solidFill>
                <a:latin typeface="Calibri"/>
                <a:ea typeface="Calibri"/>
                <a:cs typeface="Calibri"/>
                <a:sym typeface="Calibri"/>
              </a:rPr>
              <a:t>Definition</a:t>
            </a:r>
            <a:r>
              <a:rPr lang="en-US" sz="1700" b="1" i="1" u="none">
                <a:solidFill>
                  <a:schemeClr val="dk1"/>
                </a:solidFill>
                <a:latin typeface="Calibri"/>
                <a:ea typeface="Calibri"/>
                <a:cs typeface="Calibri"/>
                <a:sym typeface="Calibri"/>
              </a:rPr>
              <a:t>: When an input string that has NOT been completely read reaches a state (final or otherwise) that it cannot leave because there is no outgoing edge that it may follow, we say that the input (or the machine) </a:t>
            </a:r>
            <a:r>
              <a:rPr lang="en-US" sz="1700" b="1" i="1" u="none">
                <a:solidFill>
                  <a:srgbClr val="0000FF"/>
                </a:solidFill>
                <a:latin typeface="Calibri"/>
                <a:ea typeface="Calibri"/>
                <a:cs typeface="Calibri"/>
                <a:sym typeface="Calibri"/>
              </a:rPr>
              <a:t>crashes</a:t>
            </a:r>
            <a:r>
              <a:rPr lang="en-US" sz="1700" b="1" i="1" u="none">
                <a:solidFill>
                  <a:schemeClr val="dk1"/>
                </a:solidFill>
                <a:latin typeface="Calibri"/>
                <a:ea typeface="Calibri"/>
                <a:cs typeface="Calibri"/>
                <a:sym typeface="Calibri"/>
              </a:rPr>
              <a:t> at that state. Execution then terminates and the input must be rejected.</a:t>
            </a:r>
            <a:endParaRPr/>
          </a:p>
          <a:p>
            <a:pPr marL="342900" marR="0" lvl="0" indent="-234950" algn="just" rtl="0">
              <a:lnSpc>
                <a:spcPct val="80000"/>
              </a:lnSpc>
              <a:spcBef>
                <a:spcPts val="340"/>
              </a:spcBef>
              <a:spcAft>
                <a:spcPts val="0"/>
              </a:spcAft>
              <a:buClr>
                <a:schemeClr val="dk1"/>
              </a:buClr>
              <a:buSzPts val="1700"/>
              <a:buFont typeface="Arial"/>
              <a:buNone/>
            </a:pPr>
            <a:endParaRPr sz="1700" b="0" i="1" u="none">
              <a:solidFill>
                <a:schemeClr val="dk1"/>
              </a:solidFill>
              <a:latin typeface="Calibri"/>
              <a:ea typeface="Calibri"/>
              <a:cs typeface="Calibri"/>
              <a:sym typeface="Calibri"/>
            </a:endParaRPr>
          </a:p>
          <a:p>
            <a:pPr marL="342900" marR="0" lvl="0" indent="-342900" algn="just" rtl="0">
              <a:lnSpc>
                <a:spcPct val="80000"/>
              </a:lnSpc>
              <a:spcBef>
                <a:spcPts val="340"/>
              </a:spcBef>
              <a:spcAft>
                <a:spcPts val="0"/>
              </a:spcAft>
              <a:buClr>
                <a:schemeClr val="dk1"/>
              </a:buClr>
              <a:buSzPts val="1700"/>
              <a:buFont typeface="Arial"/>
              <a:buChar char="•"/>
            </a:pPr>
            <a:r>
              <a:rPr lang="en-US" sz="1700" b="0" i="1" u="none">
                <a:solidFill>
                  <a:schemeClr val="dk1"/>
                </a:solidFill>
                <a:latin typeface="Calibri"/>
                <a:ea typeface="Calibri"/>
                <a:cs typeface="Calibri"/>
                <a:sym typeface="Calibri"/>
              </a:rPr>
              <a:t>Note that on an FA it is not possible for any input to crash because there are always an outgoing a-edge and an outgoing b-edge from each state. </a:t>
            </a:r>
            <a:r>
              <a:rPr lang="en-US" sz="1700" b="0" i="0" u="none">
                <a:solidFill>
                  <a:schemeClr val="dk1"/>
                </a:solidFill>
                <a:latin typeface="Calibri"/>
                <a:ea typeface="Calibri"/>
                <a:cs typeface="Calibri"/>
                <a:sym typeface="Calibri"/>
              </a:rPr>
              <a:t>As long as there remains input letters unread, progress is possible.</a:t>
            </a:r>
            <a:endParaRPr/>
          </a:p>
          <a:p>
            <a:pPr marL="342900" marR="0" lvl="0" indent="-234950" algn="just" rtl="0">
              <a:lnSpc>
                <a:spcPct val="80000"/>
              </a:lnSpc>
              <a:spcBef>
                <a:spcPts val="340"/>
              </a:spcBef>
              <a:spcAft>
                <a:spcPts val="0"/>
              </a:spcAft>
              <a:buClr>
                <a:schemeClr val="dk1"/>
              </a:buClr>
              <a:buSzPts val="1700"/>
              <a:buFont typeface="Arial"/>
              <a:buNone/>
            </a:pPr>
            <a:endParaRPr sz="1700" b="0" i="0" u="none">
              <a:solidFill>
                <a:schemeClr val="dk1"/>
              </a:solidFill>
              <a:latin typeface="Calibri"/>
              <a:ea typeface="Calibri"/>
              <a:cs typeface="Calibri"/>
              <a:sym typeface="Calibri"/>
            </a:endParaRPr>
          </a:p>
          <a:p>
            <a:pPr marL="342900" marR="0" lvl="0" indent="-342900" algn="just" rtl="0">
              <a:lnSpc>
                <a:spcPct val="80000"/>
              </a:lnSpc>
              <a:spcBef>
                <a:spcPts val="340"/>
              </a:spcBef>
              <a:spcAft>
                <a:spcPts val="0"/>
              </a:spcAft>
              <a:buClr>
                <a:schemeClr val="dk1"/>
              </a:buClr>
              <a:buSzPts val="1700"/>
              <a:buFont typeface="Arial"/>
              <a:buChar char="•"/>
            </a:pPr>
            <a:r>
              <a:rPr lang="en-US" sz="1700" b="0" i="0" u="none">
                <a:solidFill>
                  <a:schemeClr val="dk1"/>
                </a:solidFill>
                <a:latin typeface="Calibri"/>
                <a:ea typeface="Calibri"/>
                <a:cs typeface="Calibri"/>
                <a:sym typeface="Calibri"/>
              </a:rPr>
              <a:t>There are now two different ways that an input can be rejected: (i) It could peacefully trace a path ending in a non-final state, or (ii) it could crash while being processed.</a:t>
            </a:r>
            <a:endParaRPr/>
          </a:p>
        </p:txBody>
      </p:sp>
      <p:sp>
        <p:nvSpPr>
          <p:cNvPr id="156" name="Google Shape;156;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strike="noStrike" cap="none">
                <a:solidFill>
                  <a:srgbClr val="898989"/>
                </a:solidFill>
                <a:latin typeface="Arial"/>
                <a:ea typeface="Arial"/>
                <a:cs typeface="Arial"/>
                <a:sym typeface="Arial"/>
              </a:rPr>
              <a:t>Theory of Automata</a:t>
            </a:r>
            <a:endParaRPr/>
          </a:p>
        </p:txBody>
      </p:sp>
      <p:sp>
        <p:nvSpPr>
          <p:cNvPr id="164" name="Google Shape;164;p21"/>
          <p:cNvSpPr txBox="1">
            <a:spLocks noGrp="1"/>
          </p:cNvSpPr>
          <p:nvPr>
            <p:ph type="body" idx="4294967295"/>
          </p:nvPr>
        </p:nvSpPr>
        <p:spPr>
          <a:xfrm>
            <a:off x="0" y="1481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If we hypothesize that a machine can read </a:t>
            </a:r>
            <a:r>
              <a:rPr lang="en-US" sz="1900" b="0" i="1" u="none">
                <a:solidFill>
                  <a:schemeClr val="dk1"/>
                </a:solidFill>
                <a:latin typeface="Calibri"/>
                <a:ea typeface="Calibri"/>
                <a:cs typeface="Calibri"/>
                <a:sym typeface="Calibri"/>
              </a:rPr>
              <a:t>one or two </a:t>
            </a:r>
            <a:r>
              <a:rPr lang="en-US" sz="1900" b="0" i="0" u="none">
                <a:solidFill>
                  <a:schemeClr val="dk1"/>
                </a:solidFill>
                <a:latin typeface="Calibri"/>
                <a:ea typeface="Calibri"/>
                <a:cs typeface="Calibri"/>
                <a:sym typeface="Calibri"/>
              </a:rPr>
              <a:t>letters at a time, then one may build a machine using only two states that can recognize all words containing a double letter (aa or bb) as follows:</a:t>
            </a:r>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222250" algn="just" rtl="0">
              <a:lnSpc>
                <a:spcPct val="90000"/>
              </a:lnSpc>
              <a:spcBef>
                <a:spcPts val="380"/>
              </a:spcBef>
              <a:spcAft>
                <a:spcPts val="0"/>
              </a:spcAft>
              <a:buClr>
                <a:schemeClr val="dk1"/>
              </a:buClr>
              <a:buSzPts val="1900"/>
              <a:buFont typeface="Arial"/>
              <a:buNone/>
            </a:pPr>
            <a:endParaRPr sz="1900" b="0" i="0" u="none">
              <a:solidFill>
                <a:schemeClr val="dk1"/>
              </a:solidFill>
              <a:latin typeface="Calibri"/>
              <a:ea typeface="Calibri"/>
              <a:cs typeface="Calibri"/>
              <a:sym typeface="Calibri"/>
            </a:endParaRPr>
          </a:p>
          <a:p>
            <a:pPr marL="342900" marR="0" lvl="0" indent="-342900" algn="just" rtl="0">
              <a:lnSpc>
                <a:spcPct val="90000"/>
              </a:lnSpc>
              <a:spcBef>
                <a:spcPts val="380"/>
              </a:spcBef>
              <a:spcAft>
                <a:spcPts val="0"/>
              </a:spcAft>
              <a:buClr>
                <a:schemeClr val="dk1"/>
              </a:buClr>
              <a:buSzPts val="1900"/>
              <a:buFont typeface="Arial"/>
              <a:buChar char="•"/>
            </a:pPr>
            <a:r>
              <a:rPr lang="en-US" sz="1900" b="0" i="0" u="none">
                <a:solidFill>
                  <a:schemeClr val="dk1"/>
                </a:solidFill>
                <a:latin typeface="Calibri"/>
                <a:ea typeface="Calibri"/>
                <a:cs typeface="Calibri"/>
                <a:sym typeface="Calibri"/>
              </a:rPr>
              <a:t>We must now realize that we have changed something more fundamental than just the way the edges are labeled or the number of letters read at a time: </a:t>
            </a:r>
            <a:r>
              <a:rPr lang="en-US" sz="1900" b="0" i="1" u="none">
                <a:solidFill>
                  <a:schemeClr val="dk1"/>
                </a:solidFill>
                <a:latin typeface="Calibri"/>
                <a:ea typeface="Calibri"/>
                <a:cs typeface="Calibri"/>
                <a:sym typeface="Calibri"/>
              </a:rPr>
              <a:t>This machine makes us </a:t>
            </a:r>
            <a:r>
              <a:rPr lang="en-US" sz="1900" b="1" i="1" u="none">
                <a:solidFill>
                  <a:schemeClr val="dk1"/>
                </a:solidFill>
                <a:latin typeface="Calibri"/>
                <a:ea typeface="Calibri"/>
                <a:cs typeface="Calibri"/>
                <a:sym typeface="Calibri"/>
              </a:rPr>
              <a:t>exercise some choice</a:t>
            </a:r>
            <a:r>
              <a:rPr lang="en-US" sz="1900" b="0" i="1" u="none">
                <a:solidFill>
                  <a:schemeClr val="dk1"/>
                </a:solidFill>
                <a:latin typeface="Calibri"/>
                <a:ea typeface="Calibri"/>
                <a:cs typeface="Calibri"/>
                <a:sym typeface="Calibri"/>
              </a:rPr>
              <a:t>, </a:t>
            </a:r>
            <a:r>
              <a:rPr lang="en-US" sz="1900" b="0" i="0" u="none">
                <a:solidFill>
                  <a:schemeClr val="dk1"/>
                </a:solidFill>
                <a:latin typeface="Calibri"/>
                <a:ea typeface="Calibri"/>
                <a:cs typeface="Calibri"/>
                <a:sym typeface="Calibri"/>
              </a:rPr>
              <a:t>i.e., we must </a:t>
            </a:r>
            <a:r>
              <a:rPr lang="en-US" sz="1900" b="1" i="0" u="none">
                <a:solidFill>
                  <a:schemeClr val="dk1"/>
                </a:solidFill>
                <a:latin typeface="Calibri"/>
                <a:ea typeface="Calibri"/>
                <a:cs typeface="Calibri"/>
                <a:sym typeface="Calibri"/>
              </a:rPr>
              <a:t>decide how many letters to read </a:t>
            </a:r>
            <a:r>
              <a:rPr lang="en-US" sz="1900" b="0" i="0" u="none">
                <a:solidFill>
                  <a:schemeClr val="dk1"/>
                </a:solidFill>
                <a:latin typeface="Calibri"/>
                <a:ea typeface="Calibri"/>
                <a:cs typeface="Calibri"/>
                <a:sym typeface="Calibri"/>
              </a:rPr>
              <a:t>from the input string each time.</a:t>
            </a:r>
            <a:endParaRPr/>
          </a:p>
        </p:txBody>
      </p:sp>
      <p:pic>
        <p:nvPicPr>
          <p:cNvPr id="165" name="Google Shape;165;p21"/>
          <p:cNvPicPr preferRelativeResize="0"/>
          <p:nvPr/>
        </p:nvPicPr>
        <p:blipFill rotWithShape="1">
          <a:blip r:embed="rId3">
            <a:alphaModFix/>
          </a:blip>
          <a:srcRect/>
          <a:stretch/>
        </p:blipFill>
        <p:spPr>
          <a:xfrm>
            <a:off x="1676400" y="2719387"/>
            <a:ext cx="5562600" cy="1471612"/>
          </a:xfrm>
          <a:prstGeom prst="rect">
            <a:avLst/>
          </a:prstGeom>
          <a:noFill/>
          <a:ln>
            <a:noFill/>
          </a:ln>
        </p:spPr>
      </p:pic>
      <p:sp>
        <p:nvSpPr>
          <p:cNvPr id="166" name="Google Shape;166;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2684</Words>
  <Application>Microsoft Office PowerPoint</Application>
  <PresentationFormat>On-screen Show (4:3)</PresentationFormat>
  <Paragraphs>332</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Garamond</vt:lpstr>
      <vt:lpstr>Office Theme</vt:lpstr>
      <vt:lpstr>Theory of Automata  Transition Graphs</vt:lpstr>
      <vt:lpstr>Contents</vt:lpstr>
      <vt:lpstr>Relaxing the Restriction on Inputs </vt:lpstr>
      <vt:lpstr>Relaxing the restrictions on inputs</vt:lpstr>
      <vt:lpstr>Relaxing restrictions on input</vt:lpstr>
      <vt:lpstr>Relax restrictions on input</vt:lpstr>
      <vt:lpstr>Relaxing restrictions on input</vt:lpstr>
      <vt:lpstr>Relaxing restrictions on input</vt:lpstr>
      <vt:lpstr>PowerPoint Presentation</vt:lpstr>
      <vt:lpstr>PowerPoint Presentation</vt:lpstr>
      <vt:lpstr>PowerPoint Presentation</vt:lpstr>
      <vt:lpstr>Definition of A Transition Graph</vt:lpstr>
      <vt:lpstr>PowerPoint Presentation</vt:lpstr>
      <vt:lpstr>Example</vt:lpstr>
      <vt:lpstr>Example contd.</vt:lpstr>
      <vt:lpstr>PowerPoint Presentation</vt:lpstr>
      <vt:lpstr>Looking at TGs</vt:lpstr>
      <vt:lpstr>Example</vt:lpstr>
      <vt:lpstr>Example</vt:lpstr>
      <vt:lpstr>Example</vt:lpstr>
      <vt:lpstr>Example</vt:lpstr>
      <vt:lpstr>Example</vt:lpstr>
      <vt:lpstr>EVEN-EVEN</vt:lpstr>
      <vt:lpstr>Quiz-2</vt:lpstr>
      <vt:lpstr>Generalized Transition Graphs (GTG)</vt:lpstr>
      <vt:lpstr>Definition</vt:lpstr>
      <vt:lpstr>Example</vt:lpstr>
      <vt:lpstr>PowerPoint Presentation</vt:lpstr>
      <vt:lpstr>NonDeterminism</vt:lpstr>
      <vt:lpstr>NonDeterminism</vt:lpstr>
      <vt:lpstr>NonDeterminism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Automata  Transition Graphs</dc:title>
  <cp:lastModifiedBy>Mehreen Alam</cp:lastModifiedBy>
  <cp:revision>2</cp:revision>
  <dcterms:modified xsi:type="dcterms:W3CDTF">2022-02-09T09:19:11Z</dcterms:modified>
</cp:coreProperties>
</file>