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9" r:id="rId4"/>
    <p:sldId id="280" r:id="rId5"/>
    <p:sldId id="270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81" r:id="rId14"/>
    <p:sldId id="282" r:id="rId15"/>
    <p:sldId id="264" r:id="rId16"/>
  </p:sldIdLst>
  <p:sldSz cx="18288000" cy="10287000"/>
  <p:notesSz cx="6858000" cy="9144000"/>
  <p:embeddedFontLst>
    <p:embeddedFont>
      <p:font typeface="Constantia" panose="0203060205030603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1DC8-E0CE-490D-A228-4399BC640D4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4AD-C03E-42BF-8160-E242389F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2C4B8-FD9F-BB43-8FBD-925A9ED1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234FE-1C08-CCFF-EF00-101EAE4FC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EC22-0B11-80D6-FB75-B7C98DEB6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4F59-1061-D5C9-8674-29E2FC696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84EA-A3E7-1A3A-ED6B-6193896A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55259-3020-89E5-2E39-8C90923C7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919CD-FEAA-1137-6CF3-147F9AE5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8624-C485-364B-A75D-970FFF461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97AF-B0A1-DAB9-C7DA-0D118599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EE89B-67DB-2FC4-1550-B0B905816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0BFE4-F1E3-F4BE-6B7C-0BAF9D4AB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8D7D-2142-F2BD-F3DF-8F8960826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EF96-7753-6308-387D-7A9B708F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F1271-90EB-995F-AD8C-BDD0AB4C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1076D-F6C0-83F8-7ABE-CBC7D8A9A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8D8A6-9F6D-BE06-D946-59D172BA6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8F034-6BD2-7B02-BF60-885202705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2ECF2-5BAA-F5C4-4761-CD3182B16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41DB9-BD1C-9791-E1BB-45967D142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8C6E-CB20-458C-A2F4-D0FD39581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CB79-8268-AB54-7774-10CF3776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C7F97-F5F5-F5D7-BD8A-89D1490E1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8E3FE-C54F-833D-9F18-C5C07A23B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BEAD3-AC7A-D623-138A-5547690B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F0D62-973A-C914-B601-65B7EE8D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2AE96-D056-4BB7-9CB7-3BB5F987C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26054-A74E-C0CA-5CDA-5344609BD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B5E48-1EC4-3E26-F5A4-5EC0DE9B7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D4760-C9A0-B5AC-B706-02C4B6FBD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6C558-2239-0DEE-CC20-934B73BA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2D5BE-FE5B-5B2F-373C-E8BD46742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A8F5-7BBD-3F28-E1E5-00B2A0F64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52F2-36F6-767C-D316-9FA2E23B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E1BE8-ACDD-F2A5-57EE-D89F9ED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B06A8-10EF-FF80-9101-96590DEF9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5192-0535-73EF-F9FD-947FEE576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874AD-C03E-42BF-8160-E242389FA7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Human Computer Interaction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7E8C-E224-A56E-BD89-A186381CA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CBA4D27-3252-E9D7-E8F4-93889B32108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5DB1015-62E4-84E5-FCAE-F93938D3D02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65BCDDF-BD0E-8EF0-C5D3-D630DF05B57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C6BEB77-7EE7-4799-F1DA-9D63CA6E5572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E426CC2-122E-142C-D006-7BFCCA3EC70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63B3C00-222F-F38D-4439-AADC68F5F4D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A1F9AC38-CEA9-6745-35A2-09F689A3B940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Challenges in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CB5A03D-AA52-A379-8027-A7BE5ED6828D}"/>
              </a:ext>
            </a:extLst>
          </p:cNvPr>
          <p:cNvSpPr txBox="1"/>
          <p:nvPr/>
        </p:nvSpPr>
        <p:spPr>
          <a:xfrm>
            <a:off x="2667000" y="1833727"/>
            <a:ext cx="14249400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6.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Social Organization &amp; Democracy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Design systems that support social collaboration, community building.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</a:rPr>
              <a:t>	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</a:rPr>
              <a:t>	With the appropriate technological support, people will be able to better 	address contemporary fundamental problems such as energy use, pollution, 	climate change, immigration, and poverty.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7.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Learning &amp; Creativity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Using technology to foster education, skill development.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</a:rPr>
              <a:t>	People with diverse backgrounds, skills, and interests will be able to 	collaborate to solve challenging problems, by cooperatively learning and 	creating knowledge together. 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</a:endParaRPr>
          </a:p>
          <a:p>
            <a:pPr lvl="2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</a:rPr>
              <a:t>In this new era, technology will support and promote new learning styles, multimodal learning affordances, as well as lifelong learning.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87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748E-544A-80D1-36C6-34F655BA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5ECC3F5B-82D7-6138-EA46-A1DC1DD057D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CADBDA6-1718-00DC-51D7-67928E342AF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AE8969A-253F-C253-3536-71C1530C0CF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B481E7F-AA60-6605-66EC-9C6EF739E49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A1824F6-F530-C055-0AFD-BF6D066CA71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B353B0F-AD59-5150-EF39-7E65FF35503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D774EB56-B110-3365-F2B8-3A2F45B02D6E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Goals of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0B084A7-7F3E-71C1-716A-D4A1697AFC7D}"/>
              </a:ext>
            </a:extLst>
          </p:cNvPr>
          <p:cNvSpPr txBox="1"/>
          <p:nvPr/>
        </p:nvSpPr>
        <p:spPr>
          <a:xfrm>
            <a:off x="2667000" y="1833727"/>
            <a:ext cx="142494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 USABILITY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One of the key concept in HCI.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concerned with making systems easy to learn and use.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Usable System is: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Easy to learn.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Easy to remember how to use.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Effective to use.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Efficient to use.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Safe to use.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Enjoyable to use.</a:t>
            </a:r>
          </a:p>
        </p:txBody>
      </p:sp>
    </p:spTree>
    <p:extLst>
      <p:ext uri="{BB962C8B-B14F-4D97-AF65-F5344CB8AC3E}">
        <p14:creationId xmlns:p14="http://schemas.microsoft.com/office/powerpoint/2010/main" val="5445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CA8C-1EA8-DF56-8F82-D01B9DEB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BA6C907A-0296-BDDD-7FFA-9D36900C693D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36D571E-3049-577E-A1AC-8D46AEAEFD0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94A435E-5AD2-DCB0-B7A2-E189A5FB443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19C61B5-0996-D071-22FC-303A5369700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3D4271-BE73-8FB9-DA6A-D04271617BB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533DD88-A297-8C8F-3828-C155BD21FAD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59D57FB-3887-CFDB-006B-900F7F112E61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Goals of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1168873-F8BD-0925-3E93-ED419FD8A85A}"/>
              </a:ext>
            </a:extLst>
          </p:cNvPr>
          <p:cNvSpPr txBox="1"/>
          <p:nvPr/>
        </p:nvSpPr>
        <p:spPr>
          <a:xfrm>
            <a:off x="2667000" y="1833727"/>
            <a:ext cx="14249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2. Accessibility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Ensuring that all the users have equal access to digital platforms.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6FE9F-43E8-3E17-5AC4-5FBD3867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3314700"/>
            <a:ext cx="6515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EF44-05C1-DA69-A14D-A0B5A447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B1DE0F9A-D8FC-F78A-6BD2-5E1A6C133BF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F3824A7-B5DC-F946-F741-6963A41DE55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04B5E29-2967-28B7-29C1-5E023DBBD0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914EFA9-9518-DF47-CC64-657C2EED47E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824FD56-5E6D-B7E0-1DD9-04D5397EAD7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862AA34-08B8-6CE3-E0F2-A64440AC53B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8F89BD6-05C4-3B66-1971-FAF1AF9BF8D1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Goals of HCI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DD664B0B-51B1-C438-B150-00A4E5470B0B}"/>
              </a:ext>
            </a:extLst>
          </p:cNvPr>
          <p:cNvSpPr txBox="1"/>
          <p:nvPr/>
        </p:nvSpPr>
        <p:spPr>
          <a:xfrm>
            <a:off x="2667000" y="2101215"/>
            <a:ext cx="14249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3. Understanding User Characteristics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Understanding how users behave, think, &amp; what their preferences 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C3640-2342-6A56-7C51-A2EA1C8A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3359031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6194-35D4-A0F5-A401-C0461439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DDEEC78-C571-86BF-69C6-4E501F18C112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3C08500-1B1C-A674-B4E6-BFEE72276B3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EE4DAC4-11E5-5746-E909-5A5E0D96B8C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D64AD93-DEC0-702C-FD32-AD053F514B88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781A8B-AF12-A787-FACB-9CDA4B3C094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FEFE5AA-4C15-9980-5E17-17BA9DF623E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99AAADE-B28E-A1EB-84F8-402A7971ACB8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Goals of HCI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3B61A66-E851-BDC8-78CA-D0ACA59A7BAD}"/>
              </a:ext>
            </a:extLst>
          </p:cNvPr>
          <p:cNvSpPr txBox="1"/>
          <p:nvPr/>
        </p:nvSpPr>
        <p:spPr>
          <a:xfrm>
            <a:off x="2667000" y="2101215"/>
            <a:ext cx="14249400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4. Learnability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Provide clear instructions, tutorials, &amp; help documentation to guide users.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5. User Interface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371600" lvl="2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Designing the user interface to ensure the user’s satisfaction &amp; perception  of technology.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5BE96-71AA-A65D-2E70-46FDFD230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848458"/>
            <a:ext cx="7010400" cy="4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69267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Introduction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3251332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HCI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Human Computer Interaction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a field of study that refers to communication between the human (the users) &amp; computer system.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HCI is multidisciplinary field of study focusing on design of computer technology and, in particular, the interaction of between humans(the users) and computers.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57CF0-9DA0-978F-F66D-F7FA6C5CE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916C152-3D3E-831C-E61C-D5F9D1B5AA5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9F30A5F-4791-1024-52E2-B62EC92AA7F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107A7E3-71D5-77CC-01C1-FCD456D1DA9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7054A82-BC53-746E-5A1B-761DF8EC20D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42E655A-5D0D-8904-D6F4-9FA7EDBCBA4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7693E79-5296-6FD0-8866-CF8CF5E5D07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34A2889A-D664-600F-FB2A-DEE6AB6C3AED}"/>
              </a:ext>
            </a:extLst>
          </p:cNvPr>
          <p:cNvSpPr txBox="1"/>
          <p:nvPr/>
        </p:nvSpPr>
        <p:spPr>
          <a:xfrm>
            <a:off x="3055469" y="856965"/>
            <a:ext cx="69267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Importance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3A535FF-8C08-BF68-7C30-43FFFD35E376}"/>
              </a:ext>
            </a:extLst>
          </p:cNvPr>
          <p:cNvSpPr txBox="1"/>
          <p:nvPr/>
        </p:nvSpPr>
        <p:spPr>
          <a:xfrm>
            <a:off x="3055468" y="1833727"/>
            <a:ext cx="13251332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 a world dominated by technology, seamless interaction with computers is essential for productivity, &amp; satisfaction.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HCI has several benefits, both for users and designers.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Understanding users’ needs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Creating meaningful interactions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Contributing to UX design and research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Making technology accessible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Ubiquity of Technology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Computers &amp; devices are integral to daily life.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Poor HCI design can lead to frustration, reduce productivity, &amp; even safety risks.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Business Success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Users-friendly products have a competitive edge in the market.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HCI contributes directly to customer satisfaction &amp; loyalty.</a:t>
            </a:r>
          </a:p>
        </p:txBody>
      </p:sp>
    </p:spTree>
    <p:extLst>
      <p:ext uri="{BB962C8B-B14F-4D97-AF65-F5344CB8AC3E}">
        <p14:creationId xmlns:p14="http://schemas.microsoft.com/office/powerpoint/2010/main" val="40653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7DAC-AA8A-38B4-2826-D52ADD8C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783C59F5-7E32-458C-BC90-8ACAA4EFB31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6C8C27B-2413-7118-4E4E-E58072DBCB8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B12FA1A-A973-654C-2140-D0B79BCF5BC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EEC9B58-4A67-7699-D7F8-2224A7AAA1E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77AE1F-AA94-090C-578D-27AA79284E4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304EBD1-EC91-B0C9-0617-DDF5CEA1A19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593E6901-40C6-59F2-BE1E-6BBE67FE0FDC}"/>
              </a:ext>
            </a:extLst>
          </p:cNvPr>
          <p:cNvSpPr txBox="1"/>
          <p:nvPr/>
        </p:nvSpPr>
        <p:spPr>
          <a:xfrm>
            <a:off x="3055469" y="856965"/>
            <a:ext cx="69267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Importance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FF26344-F955-27C8-F4A2-F7422098D642}"/>
              </a:ext>
            </a:extLst>
          </p:cNvPr>
          <p:cNvSpPr txBox="1"/>
          <p:nvPr/>
        </p:nvSpPr>
        <p:spPr>
          <a:xfrm>
            <a:off x="3055468" y="1833727"/>
            <a:ext cx="13251332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Social &amp; Ethical Responsibility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Ensures equitable access to technology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Reduces barriers for undeserved populations.</a:t>
            </a:r>
          </a:p>
        </p:txBody>
      </p:sp>
    </p:spTree>
    <p:extLst>
      <p:ext uri="{BB962C8B-B14F-4D97-AF65-F5344CB8AC3E}">
        <p14:creationId xmlns:p14="http://schemas.microsoft.com/office/powerpoint/2010/main" val="347910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3AD7-E943-C544-A319-D2547677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4E44943-8D08-6ABA-FC0A-45D06E77976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631C705-F148-240F-EC8A-139280547B0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CE5436B-274F-1080-FA2A-92696D58574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DF3683A-D0F8-4911-C0BE-4179FFC8C33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670FEB9-D196-0BFD-A0FD-2E6E973B883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55DCB49-9274-83FE-93DF-2343A86C928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E568944E-A327-E2BB-FBC2-B0D6ABA8FC0A}"/>
              </a:ext>
            </a:extLst>
          </p:cNvPr>
          <p:cNvSpPr txBox="1"/>
          <p:nvPr/>
        </p:nvSpPr>
        <p:spPr>
          <a:xfrm>
            <a:off x="3055468" y="1608772"/>
            <a:ext cx="13251332" cy="361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Human uses digital devices to perform various activities.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HCI is to design a system in such a way that make them efficient, stable, usable.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Lack of communication can result in poor designed user interfaces.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There are some disciplines contributing to HCI.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32E5E-E3E5-1F03-61F2-4A8D9BE7C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8"/>
          <a:stretch/>
        </p:blipFill>
        <p:spPr>
          <a:xfrm>
            <a:off x="4044374" y="5372100"/>
            <a:ext cx="10199252" cy="4460703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76C51FD8-79E7-E200-5D32-D9B15764C183}"/>
              </a:ext>
            </a:extLst>
          </p:cNvPr>
          <p:cNvSpPr txBox="1"/>
          <p:nvPr/>
        </p:nvSpPr>
        <p:spPr>
          <a:xfrm>
            <a:off x="3055468" y="600509"/>
            <a:ext cx="69267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104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4761C-3D5C-FD05-2D64-A15462DE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FCA3FAFE-391D-39F2-3284-15BDB779E39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0AABF85-A3BE-BA11-43A5-1BDCF78FE19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49DA1D6-FDAB-FCD4-3515-AF04F8BE7E3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8D4A727-D65A-EFE8-4BF5-231F320BF2B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7590FF6-40A2-7F29-84DA-3A23C468EA6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2ED4BF2-96DA-284E-8466-81B8D410A0F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F9FF089-4CB1-9EEC-EF93-1C182B9A78A5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Different Design Needs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2F8551E-2D4F-C3E8-C10B-D65307A2371E}"/>
              </a:ext>
            </a:extLst>
          </p:cNvPr>
          <p:cNvSpPr txBox="1"/>
          <p:nvPr/>
        </p:nvSpPr>
        <p:spPr>
          <a:xfrm>
            <a:off x="2667000" y="1833727"/>
            <a:ext cx="14249400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 Diversity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Age Groups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Young users require visually engaging interactions.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Elderly users need larger fonts, simple, &amp; readable.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Cultural Differences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Language, Layout, Symbols.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Context Of Use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Workplace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Task-specific, efficient designs (e.g. Dashboards for data analysis).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Entertainment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Visually appealing interface (e.g. Gaming UI, streaming platform).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Health Care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Accuracy-focused systems for monitoring, diagnosis, &amp; patient management.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168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2B7C6-1C74-1417-B8FC-D23B5654E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5F2DD627-6E5E-20DB-237E-B83625B10DE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712C4F0-81FA-35CF-014E-3638138C663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5E3E61D-FB07-DF54-6ADB-984E5C5A8AF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D77147D-02B9-2378-7609-38B232E3D64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D04C30-FF1D-1BFD-9115-1324C25DDF3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4B0DDF4-B198-C567-C741-7DADB6F3643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E528369B-97BA-621C-4F50-ED7B393C0F4C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Different Design Needs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E2F3580-E781-A9B0-08E6-459C067ACFED}"/>
              </a:ext>
            </a:extLst>
          </p:cNvPr>
          <p:cNvSpPr txBox="1"/>
          <p:nvPr/>
        </p:nvSpPr>
        <p:spPr>
          <a:xfrm>
            <a:off x="2667000" y="1833727"/>
            <a:ext cx="14249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Technological Variability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Desktop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Comprehensive, multi-tasking interface.</a:t>
            </a: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Mobile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User-friendly mobile layouts.</a:t>
            </a: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Wearables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286000" lvl="4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Context-aware designs.</a:t>
            </a:r>
          </a:p>
        </p:txBody>
      </p:sp>
    </p:spTree>
    <p:extLst>
      <p:ext uri="{BB962C8B-B14F-4D97-AF65-F5344CB8AC3E}">
        <p14:creationId xmlns:p14="http://schemas.microsoft.com/office/powerpoint/2010/main" val="350422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F5C66-C6D5-F3D8-B132-5C0D1CCC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5D556842-530D-FD2D-1D1B-FE6D43C99F1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95E1668-BD3A-ED09-E634-0F7CE31788A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2DB46B9-F8D8-680B-92CB-62742AD14D8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AACBD38-F5A5-44C6-26F9-D8BC7EAA12A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0688892-3694-2FA9-256D-D8DC92592CD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94CA77F0-045A-61CD-3E86-1C354FB3461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3C129B36-5735-B932-79DE-A927D91258EC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Challenges in HCI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43A4C-5430-C9F7-692F-EDD960C9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1801070"/>
            <a:ext cx="8248650" cy="82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833E4-70D6-7D48-F47B-1A15093FD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B32E606-A553-B7E3-08FF-999D8574675C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6AA6F28-F9EE-0E59-00AD-043174FD7AA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5780679-15D0-BAEE-01E7-742BA3D49BD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D2633A40-1D73-3125-F814-F3404F0AC566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54B3C7D-2382-7AF8-48B6-B1510963AF1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F5B486-7FE7-2400-0502-5DB8C4698E4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93C459-9C51-C0E4-6252-BC125713581B}"/>
              </a:ext>
            </a:extLst>
          </p:cNvPr>
          <p:cNvSpPr txBox="1"/>
          <p:nvPr/>
        </p:nvSpPr>
        <p:spPr>
          <a:xfrm>
            <a:off x="2667000" y="856965"/>
            <a:ext cx="116511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Challenges in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2C20649-8378-3447-1302-C8BE1381A321}"/>
              </a:ext>
            </a:extLst>
          </p:cNvPr>
          <p:cNvSpPr txBox="1"/>
          <p:nvPr/>
        </p:nvSpPr>
        <p:spPr>
          <a:xfrm>
            <a:off x="2667000" y="1833727"/>
            <a:ext cx="14249400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Human Technology Symbiosis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Creating systems that seamlessly integrate with human thought and actions.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Human Environment Interactions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Examines how social and environmental change over time.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Ethics, Privacy, &amp; Security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Addressing ethical concerns, ensuring user privacy, and securing data.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4.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Well-Being Health &amp; Eudaimonia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Design technologies in that manner to promote mental health, prevent addiction, and enhance quality of life.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5.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Accessibility &amp; Universal Access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Ensuring technology is usable by all individuals, and easily available to all users.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412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714</Words>
  <Application>Microsoft Office PowerPoint</Application>
  <PresentationFormat>Custom</PresentationFormat>
  <Paragraphs>127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Wingdings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44</cp:revision>
  <dcterms:created xsi:type="dcterms:W3CDTF">2006-08-16T00:00:00Z</dcterms:created>
  <dcterms:modified xsi:type="dcterms:W3CDTF">2024-12-11T04:59:47Z</dcterms:modified>
  <dc:identifier>DAGWSbDlgcI</dc:identifier>
</cp:coreProperties>
</file>