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69" r:id="rId4"/>
    <p:sldId id="270" r:id="rId5"/>
    <p:sldId id="271" r:id="rId6"/>
    <p:sldId id="264" r:id="rId7"/>
  </p:sldIdLst>
  <p:sldSz cx="18288000" cy="10287000"/>
  <p:notesSz cx="6858000" cy="9144000"/>
  <p:embeddedFontLst>
    <p:embeddedFont>
      <p:font typeface="Constantia" panose="02030602050306030303" pitchFamily="18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2" autoAdjust="0"/>
  </p:normalViewPr>
  <p:slideViewPr>
    <p:cSldViewPr>
      <p:cViewPr varScale="1">
        <p:scale>
          <a:sx n="39" d="100"/>
          <a:sy n="39" d="100"/>
        </p:scale>
        <p:origin x="96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71DC8-E0CE-490D-A228-4399BC640D46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874AD-C03E-42BF-8160-E242389FA7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5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315860" y="4313476"/>
            <a:ext cx="9656280" cy="10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Lecture 03</a:t>
            </a:r>
            <a:endParaRPr lang="en-US" sz="6500" b="1" dirty="0">
              <a:solidFill>
                <a:srgbClr val="2E2E2E"/>
              </a:solidFill>
              <a:latin typeface="Constantia" panose="02030602050306030303" pitchFamily="18" charset="0"/>
              <a:ea typeface="Lato Bold"/>
              <a:cs typeface="Lato Bold"/>
              <a:sym typeface="Lato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410193" y="3385279"/>
            <a:ext cx="7467611" cy="6740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Human Computer Interaction</a:t>
            </a:r>
          </a:p>
        </p:txBody>
      </p:sp>
      <p:grpSp>
        <p:nvGrpSpPr>
          <p:cNvPr id="7" name="Group 7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22" name="Group 22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25" name="Group 25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grpSp>
        <p:nvGrpSpPr>
          <p:cNvPr id="28" name="Group 28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dirty="0"/>
            </a:p>
          </p:txBody>
        </p:sp>
      </p:grpSp>
      <p:sp>
        <p:nvSpPr>
          <p:cNvPr id="31" name="AutoShape 31"/>
          <p:cNvSpPr/>
          <p:nvPr/>
        </p:nvSpPr>
        <p:spPr>
          <a:xfrm>
            <a:off x="8911345" y="6081939"/>
            <a:ext cx="46531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TextBox 32"/>
          <p:cNvSpPr txBox="1"/>
          <p:nvPr/>
        </p:nvSpPr>
        <p:spPr>
          <a:xfrm>
            <a:off x="7829252" y="6720114"/>
            <a:ext cx="2629495" cy="382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dirty="0">
                <a:solidFill>
                  <a:srgbClr val="4D4D4D"/>
                </a:solidFill>
                <a:latin typeface="Constantia" panose="02030602050306030303" pitchFamily="18" charset="0"/>
                <a:ea typeface="Lato"/>
                <a:cs typeface="Lato"/>
                <a:sym typeface="Lato"/>
              </a:rPr>
              <a:t>Mr. Umar Khayyam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58BF6-0C8E-854D-D5BE-277C1AE16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DA5612C6-A129-2BFC-CCA2-70AD44BCF3A5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0B9ADBB7-E9BD-2320-45B7-59A8BF4F1E55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24B53440-EDE6-82D7-1088-515638B9BE13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989FC227-D00B-09A7-FA70-5DB831ACA857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B8BBE99-6AC8-5EB5-E07C-F4F9F7204F6A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2633A558-1828-7A08-C999-38BD6A147346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6C21F7B2-0876-EB32-F96A-FA420FF19D40}"/>
              </a:ext>
            </a:extLst>
          </p:cNvPr>
          <p:cNvSpPr txBox="1"/>
          <p:nvPr/>
        </p:nvSpPr>
        <p:spPr>
          <a:xfrm>
            <a:off x="3055469" y="856965"/>
            <a:ext cx="14622931" cy="944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8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Designing HCI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8C0319DD-C5D0-BD6C-08DD-62EAFFDB6EC4}"/>
              </a:ext>
            </a:extLst>
          </p:cNvPr>
          <p:cNvSpPr txBox="1"/>
          <p:nvPr/>
        </p:nvSpPr>
        <p:spPr>
          <a:xfrm>
            <a:off x="3055468" y="2180291"/>
            <a:ext cx="13251332" cy="78790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What is HCI Design?</a:t>
            </a:r>
          </a:p>
          <a:p>
            <a:pPr lvl="1" algn="just">
              <a:buClr>
                <a:schemeClr val="accent1"/>
              </a:buClr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The process of creating user interface and systems that are easy to use, efficient, and enjoyable.</a:t>
            </a:r>
          </a:p>
          <a:p>
            <a:pPr lvl="1" algn="just">
              <a:buClr>
                <a:schemeClr val="accent1"/>
              </a:buClr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Balances usability &amp; functionality.</a:t>
            </a:r>
          </a:p>
          <a:p>
            <a:pPr lvl="1" algn="just">
              <a:buClr>
                <a:schemeClr val="accent1"/>
              </a:buClr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Key Principle of HCI Design</a:t>
            </a:r>
          </a:p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q"/>
            </a:pPr>
            <a:endParaRPr lang="en-US" sz="3200" b="1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lvl="1" algn="just">
              <a:buClr>
                <a:schemeClr val="accent1"/>
              </a:buClr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User-Centered Design (UCD)</a:t>
            </a:r>
          </a:p>
          <a:p>
            <a:pPr marL="914400" lvl="1" indent="-4572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Place the user at the core of the design process.</a:t>
            </a:r>
          </a:p>
          <a:p>
            <a:pPr lvl="1" algn="just">
              <a:buClr>
                <a:schemeClr val="accent1"/>
              </a:buClr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lvl="1" algn="just">
              <a:buClr>
                <a:schemeClr val="accent1"/>
              </a:buClr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Affordance</a:t>
            </a:r>
          </a:p>
          <a:p>
            <a:pPr marL="914400" lvl="1" indent="-4572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Elements should suggest their usage (e.g. buttons look clickable).</a:t>
            </a:r>
          </a:p>
          <a:p>
            <a:pPr marL="914400" lvl="1" indent="-4572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lvl="1" algn="just">
              <a:buClr>
                <a:schemeClr val="accent1"/>
              </a:buClr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Feedback</a:t>
            </a:r>
          </a:p>
          <a:p>
            <a:pPr marL="914400" lvl="1" indent="-4572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Systems should inform users of the results of their actions (e.g. loading spinner).</a:t>
            </a:r>
          </a:p>
        </p:txBody>
      </p:sp>
    </p:spTree>
    <p:extLst>
      <p:ext uri="{BB962C8B-B14F-4D97-AF65-F5344CB8AC3E}">
        <p14:creationId xmlns:p14="http://schemas.microsoft.com/office/powerpoint/2010/main" val="340782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EDFD5-EF38-DA97-AE4F-FB14DFCD0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7879DD0F-8810-90E3-ADE4-6EAE95D44799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1CE5E17C-83CD-15CE-D5D9-EAAF581A87AA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4E310E39-509A-33F3-A55F-FA5E7796B2A0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23EFCFDD-441E-65C8-E0E1-6F4F1D756D75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2608ABC4-6E65-1354-750D-EDB46591E516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3BE96D54-190E-9289-73F3-89D944B397F2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226F06C6-7F06-C906-ABEC-AF4A250C04FF}"/>
              </a:ext>
            </a:extLst>
          </p:cNvPr>
          <p:cNvSpPr txBox="1"/>
          <p:nvPr/>
        </p:nvSpPr>
        <p:spPr>
          <a:xfrm>
            <a:off x="3055469" y="856965"/>
            <a:ext cx="14622931" cy="944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8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Designing HCI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AF7B1FA4-0F57-E5D2-C544-8C8137907282}"/>
              </a:ext>
            </a:extLst>
          </p:cNvPr>
          <p:cNvSpPr txBox="1"/>
          <p:nvPr/>
        </p:nvSpPr>
        <p:spPr>
          <a:xfrm>
            <a:off x="3055468" y="2180291"/>
            <a:ext cx="13251332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 algn="just">
              <a:buClr>
                <a:schemeClr val="accent1"/>
              </a:buClr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Consistency</a:t>
            </a: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914400" lvl="1" indent="-4572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Helps the user predict system behavior.</a:t>
            </a:r>
          </a:p>
          <a:p>
            <a:pPr marL="914400" lvl="1" indent="-4572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914400" lvl="1" indent="-4572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The consistency principle means how easy it is for the user to see the meaning of the interface on your UI.</a:t>
            </a:r>
          </a:p>
        </p:txBody>
      </p:sp>
    </p:spTree>
    <p:extLst>
      <p:ext uri="{BB962C8B-B14F-4D97-AF65-F5344CB8AC3E}">
        <p14:creationId xmlns:p14="http://schemas.microsoft.com/office/powerpoint/2010/main" val="260719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3CE0C-3682-0814-0E54-452172776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34287BD7-6D7D-0A39-B26E-01252920CB47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10FA90BD-03AB-86CA-740B-BA980461CF08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FC69707F-0C65-B00E-7BD1-7DB87277EB97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596D8325-3080-08D4-D829-149BA4F46CB3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6E5927B-4C5B-9053-5BEA-784A5D86BFB0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EF0F2FF6-AE56-D57A-1300-641425F1DB93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E0571600-AD27-33EB-3B24-719E2FE0191B}"/>
              </a:ext>
            </a:extLst>
          </p:cNvPr>
          <p:cNvSpPr txBox="1"/>
          <p:nvPr/>
        </p:nvSpPr>
        <p:spPr>
          <a:xfrm>
            <a:off x="3055469" y="856965"/>
            <a:ext cx="14622931" cy="944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8000" b="1" spc="-100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Steps in HCI Design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A57C3E81-BF27-25DB-4C50-4CE4B4B6DE63}"/>
              </a:ext>
            </a:extLst>
          </p:cNvPr>
          <p:cNvSpPr txBox="1"/>
          <p:nvPr/>
        </p:nvSpPr>
        <p:spPr>
          <a:xfrm>
            <a:off x="3055468" y="2180291"/>
            <a:ext cx="13784732" cy="68941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buClr>
                <a:schemeClr val="accent1"/>
              </a:buClr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User Research</a:t>
            </a: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Identify user needs, goals, pain points using surveys, interviews, and observations.</a:t>
            </a:r>
          </a:p>
          <a:p>
            <a:pPr algn="just">
              <a:buClr>
                <a:schemeClr val="accent1"/>
              </a:buClr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>
              <a:buClr>
                <a:schemeClr val="accent1"/>
              </a:buClr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Prototyping</a:t>
            </a: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Create low-fidelity (paper sketches) or high-fidelity (interactive models) prototypes.</a:t>
            </a:r>
          </a:p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>
              <a:buClr>
                <a:schemeClr val="accent1"/>
              </a:buClr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Usability Testing </a:t>
            </a: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Test prototypes with real users to gather feedback and identify usability issues.</a:t>
            </a:r>
          </a:p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>
              <a:buClr>
                <a:schemeClr val="accent1"/>
              </a:buClr>
            </a:pP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Iterative Design</a:t>
            </a: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Refine the design through multiple iterations based on testing &amp; feedback.</a:t>
            </a:r>
          </a:p>
        </p:txBody>
      </p:sp>
    </p:spTree>
    <p:extLst>
      <p:ext uri="{BB962C8B-B14F-4D97-AF65-F5344CB8AC3E}">
        <p14:creationId xmlns:p14="http://schemas.microsoft.com/office/powerpoint/2010/main" val="181481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9E4AA-4E79-E1CE-15EA-C3E1388CB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">
            <a:extLst>
              <a:ext uri="{FF2B5EF4-FFF2-40B4-BE49-F238E27FC236}">
                <a16:creationId xmlns:a16="http://schemas.microsoft.com/office/drawing/2014/main" id="{A7F5C641-F17B-162B-7D67-7E18069D4CEA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640C0168-B405-8097-2784-6FA4E70CFF44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165FEF5D-0FE8-D03B-69FA-0E079E00948D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1896378D-DB61-7D23-C694-E50E4381E74F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87E2785E-D1A0-869D-07F5-AF63627D0956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B718BA81-C664-64A3-2FAC-D80A3D7DB395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43707CD7-0B26-9269-D350-10A33B1F33BC}"/>
              </a:ext>
            </a:extLst>
          </p:cNvPr>
          <p:cNvSpPr txBox="1"/>
          <p:nvPr/>
        </p:nvSpPr>
        <p:spPr>
          <a:xfrm>
            <a:off x="3055469" y="856965"/>
            <a:ext cx="14622931" cy="944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8000" b="1" spc="-100" dirty="0">
                <a:solidFill>
                  <a:schemeClr val="tx2">
                    <a:lumMod val="60000"/>
                    <a:lumOff val="40000"/>
                  </a:schemeClr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CASE STUDY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C05412DD-927E-AAF1-C055-C8940A20348E}"/>
              </a:ext>
            </a:extLst>
          </p:cNvPr>
          <p:cNvSpPr txBox="1"/>
          <p:nvPr/>
        </p:nvSpPr>
        <p:spPr>
          <a:xfrm>
            <a:off x="3055468" y="2180291"/>
            <a:ext cx="12489332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buClr>
                <a:schemeClr val="accent1"/>
              </a:buClr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Redesign of an E-commerce website One page only not full website or application.</a:t>
            </a:r>
          </a:p>
          <a:p>
            <a:pPr algn="just">
              <a:buClr>
                <a:schemeClr val="accent1"/>
              </a:buClr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>
              <a:buClr>
                <a:schemeClr val="accent1"/>
              </a:buClr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Target what are the issues.</a:t>
            </a:r>
          </a:p>
          <a:p>
            <a:pPr algn="just">
              <a:buClr>
                <a:schemeClr val="accent1"/>
              </a:buClr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And what changes will make greater impact on the issue.</a:t>
            </a:r>
          </a:p>
          <a:p>
            <a:pPr algn="just">
              <a:buClr>
                <a:schemeClr val="accent1"/>
              </a:buClr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>
              <a:buClr>
                <a:schemeClr val="accent1"/>
              </a:buClr>
            </a:pP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Make a </a:t>
            </a: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low fidelity</a:t>
            </a:r>
            <a:r>
              <a:rPr lang="en-US" sz="3200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prototype.</a:t>
            </a:r>
          </a:p>
          <a:p>
            <a:pPr algn="just">
              <a:buClr>
                <a:schemeClr val="accent1"/>
              </a:buClr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>
              <a:buClr>
                <a:schemeClr val="accent1"/>
              </a:buClr>
            </a:pPr>
            <a:endParaRPr lang="en-US" sz="3200" dirty="0"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algn="just">
              <a:buClr>
                <a:schemeClr val="accent1"/>
              </a:buClr>
            </a:pPr>
            <a:r>
              <a:rPr lang="en-US" sz="3200" b="1" dirty="0">
                <a:solidFill>
                  <a:srgbClr val="FF0000"/>
                </a:solidFill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Deadline: </a:t>
            </a:r>
            <a:r>
              <a:rPr lang="en-US" sz="3200" b="1" dirty="0">
                <a:latin typeface="Constantia" panose="02030602050306030303" pitchFamily="18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Next Week Class</a:t>
            </a:r>
            <a:endParaRPr lang="en-US" sz="3200" b="1" dirty="0">
              <a:solidFill>
                <a:srgbClr val="FF0000"/>
              </a:solidFill>
              <a:latin typeface="Constantia" panose="02030602050306030303" pitchFamily="18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76082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8329" y="2113980"/>
            <a:ext cx="2878700" cy="6059040"/>
            <a:chOff x="0" y="0"/>
            <a:chExt cx="758176" cy="1595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8176" cy="1595797"/>
            </a:xfrm>
            <a:custGeom>
              <a:avLst/>
              <a:gdLst/>
              <a:ahLst/>
              <a:cxnLst/>
              <a:rect l="l" t="t" r="r" b="b"/>
              <a:pathLst>
                <a:path w="758176" h="1595797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58176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24086" y="3883258"/>
            <a:ext cx="7653319" cy="1708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 b="1" u="sng" dirty="0">
                <a:solidFill>
                  <a:srgbClr val="2E2E2E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Thank You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259300" y="3803885"/>
            <a:ext cx="1028700" cy="5454415"/>
            <a:chOff x="0" y="0"/>
            <a:chExt cx="270933" cy="143655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1436554"/>
            </a:xfrm>
            <a:custGeom>
              <a:avLst/>
              <a:gdLst/>
              <a:ahLst/>
              <a:cxnLst/>
              <a:rect l="l" t="t" r="r" b="b"/>
              <a:pathLst>
                <a:path w="270933" h="1436554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1474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5320274" y="3756260"/>
            <a:ext cx="3536394" cy="35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 dirty="0">
                <a:solidFill>
                  <a:srgbClr val="796292"/>
                </a:solidFill>
                <a:latin typeface="Constantia" panose="02030602050306030303" pitchFamily="18" charset="0"/>
                <a:ea typeface="Lato Bold"/>
                <a:cs typeface="Lato Bold"/>
                <a:sym typeface="Lato Bold"/>
              </a:rPr>
              <a:t>Lecture Completed!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242</Words>
  <Application>Microsoft Office PowerPoint</Application>
  <PresentationFormat>Custom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Wingdings</vt:lpstr>
      <vt:lpstr>Constantia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Business Presentation</dc:title>
  <dc:creator>Hayam</dc:creator>
  <cp:lastModifiedBy>Hayam</cp:lastModifiedBy>
  <cp:revision>53</cp:revision>
  <dcterms:created xsi:type="dcterms:W3CDTF">2006-08-16T00:00:00Z</dcterms:created>
  <dcterms:modified xsi:type="dcterms:W3CDTF">2024-12-04T04:24:19Z</dcterms:modified>
  <dc:identifier>DAGWSbDlgcI</dc:identifier>
</cp:coreProperties>
</file>