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8" r:id="rId4"/>
    <p:sldId id="269" r:id="rId5"/>
    <p:sldId id="272" r:id="rId6"/>
    <p:sldId id="273" r:id="rId7"/>
    <p:sldId id="274" r:id="rId8"/>
    <p:sldId id="264" r:id="rId9"/>
  </p:sldIdLst>
  <p:sldSz cx="18288000" cy="10287000"/>
  <p:notesSz cx="6858000" cy="9144000"/>
  <p:embeddedFontLst>
    <p:embeddedFont>
      <p:font typeface="Constantia" panose="02030602050306030303" pitchFamily="18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>
      <p:cViewPr varScale="1">
        <p:scale>
          <a:sx n="42" d="100"/>
          <a:sy n="42" d="100"/>
        </p:scale>
        <p:origin x="8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71DC8-E0CE-490D-A228-4399BC640D46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874AD-C03E-42BF-8160-E242389FA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5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15860" y="4313476"/>
            <a:ext cx="965628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04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10193" y="3385279"/>
            <a:ext cx="7467611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Human Computer Interaction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11345" y="6081939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7829252" y="6720114"/>
            <a:ext cx="2629495" cy="38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4D4D4D"/>
                </a:solidFill>
                <a:latin typeface="Constantia" panose="02030602050306030303" pitchFamily="18" charset="0"/>
                <a:ea typeface="Lato"/>
                <a:cs typeface="Lato"/>
                <a:sym typeface="Lato"/>
              </a:rPr>
              <a:t>Mr. Umar Khayyam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58BF6-0C8E-854D-D5BE-277C1AE16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DA5612C6-A129-2BFC-CCA2-70AD44BCF3A5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0B9ADBB7-E9BD-2320-45B7-59A8BF4F1E55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24B53440-EDE6-82D7-1088-515638B9BE13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989FC227-D00B-09A7-FA70-5DB831ACA857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B8BBE99-6AC8-5EB5-E07C-F4F9F7204F6A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2633A558-1828-7A08-C999-38BD6A147346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6C21F7B2-0876-EB32-F96A-FA420FF19D40}"/>
              </a:ext>
            </a:extLst>
          </p:cNvPr>
          <p:cNvSpPr txBox="1"/>
          <p:nvPr/>
        </p:nvSpPr>
        <p:spPr>
          <a:xfrm>
            <a:off x="3055469" y="856965"/>
            <a:ext cx="146229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Cognition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8C0319DD-C5D0-BD6C-08DD-62EAFFDB6EC4}"/>
              </a:ext>
            </a:extLst>
          </p:cNvPr>
          <p:cNvSpPr txBox="1"/>
          <p:nvPr/>
        </p:nvSpPr>
        <p:spPr>
          <a:xfrm>
            <a:off x="3055468" y="2180291"/>
            <a:ext cx="13251332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Introduction:</a:t>
            </a:r>
          </a:p>
          <a:p>
            <a:pPr algn="just">
              <a:buClr>
                <a:schemeClr val="accent1"/>
              </a:buClr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We take an example like I suggest you to drive a car with your Computer Keyboard.</a:t>
            </a:r>
          </a:p>
          <a:p>
            <a:pPr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How your mind will think to drive that car with keyboards.</a:t>
            </a:r>
          </a:p>
          <a:p>
            <a:pPr algn="just">
              <a:buClr>
                <a:schemeClr val="accent1"/>
              </a:buClr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What is Cognition?</a:t>
            </a: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buClr>
                <a:schemeClr val="accent1"/>
              </a:buClr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Cognition is what goes in our mind when carry out our every day's activities.</a:t>
            </a:r>
          </a:p>
          <a:p>
            <a:pPr algn="just">
              <a:buClr>
                <a:schemeClr val="accent1"/>
              </a:buClr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It involves cognitive processes, like thinking, learning, remembering, decision making, seeing, reading, writing, daydreaming, and talking.</a:t>
            </a:r>
          </a:p>
          <a:p>
            <a:pPr algn="just">
              <a:buClr>
                <a:schemeClr val="accent1"/>
              </a:buClr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It is important to note that many of these cognitive processes are independent.</a:t>
            </a:r>
          </a:p>
        </p:txBody>
      </p:sp>
    </p:spTree>
    <p:extLst>
      <p:ext uri="{BB962C8B-B14F-4D97-AF65-F5344CB8AC3E}">
        <p14:creationId xmlns:p14="http://schemas.microsoft.com/office/powerpoint/2010/main" val="340782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C3BAD-B36E-F5DF-BF62-215DEBD97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C3581D11-13EB-B85C-B015-192CEC904219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CD0181A0-BCF9-D8A7-CF49-325071B2B770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F8A7EF33-2AA1-903D-BBF7-B10387853C72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5B08BF8E-0A85-7376-9DCF-61848343B416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5E6E54C-CB09-9E0F-92B3-BA748EB6ACB3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7EA11DCA-8C03-7F23-3A7D-CBB3568A135A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B1809A86-BE05-D6F9-5039-B2865C1E1AD4}"/>
              </a:ext>
            </a:extLst>
          </p:cNvPr>
          <p:cNvSpPr txBox="1"/>
          <p:nvPr/>
        </p:nvSpPr>
        <p:spPr>
          <a:xfrm>
            <a:off x="3055469" y="856965"/>
            <a:ext cx="146229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Cognition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8B8157CA-3173-5D74-4114-7AB7F262FEE4}"/>
              </a:ext>
            </a:extLst>
          </p:cNvPr>
          <p:cNvSpPr txBox="1"/>
          <p:nvPr/>
        </p:nvSpPr>
        <p:spPr>
          <a:xfrm>
            <a:off x="3055468" y="2180291"/>
            <a:ext cx="13251332" cy="3939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Cognition has also been described in terms of specific kinds of processes.</a:t>
            </a:r>
          </a:p>
          <a:p>
            <a:pPr algn="just">
              <a:buClr>
                <a:schemeClr val="accent1"/>
              </a:buClr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Attention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Perception &amp; Recognition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Memory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Learning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Reading, Speaking, and Listening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Problem Solving, Planning, Reasoning,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24822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F9979-3FF0-DEDF-3B3E-400EF9307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5DD1D0B7-03CA-4CA4-C7B6-37284A2E96A9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0F442DDA-B6D3-CE52-2C0A-341E5CD1C8ED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00B820DA-9DDD-2654-1A62-0A31EC77934E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F16489F9-8919-045A-CDF9-5EBC1A85BD5E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6317968-300B-3C57-A877-9064E257D35D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CA9EB749-7E06-C00E-2B2B-A1F8DB1DFC7C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8C0B781F-F328-2770-C716-94ED1836D6E0}"/>
              </a:ext>
            </a:extLst>
          </p:cNvPr>
          <p:cNvSpPr txBox="1"/>
          <p:nvPr/>
        </p:nvSpPr>
        <p:spPr>
          <a:xfrm>
            <a:off x="3055469" y="856965"/>
            <a:ext cx="146229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Cognition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4EDCD3-BFB4-AC5E-C02F-DF7D4FC31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095500"/>
            <a:ext cx="9664755" cy="71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4C472-6512-A3F0-2B80-FF4E7D36F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ADEE3D58-CF92-C3A5-2AA1-830714E537C5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A2C1A1F8-CDD5-6BC5-D0A8-B1F1111E1B86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B05AE3F7-7EB0-C551-B505-76CB18D6C048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34BBC1A2-FBC6-DFB5-6DB5-EE7650024672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56B7EDA-86F8-E58E-433E-B1D7B5FF6FC2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E634824B-F32D-B957-1236-2EC8517EEB21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5A9CD11D-E202-2E44-C30C-30758A17DA27}"/>
              </a:ext>
            </a:extLst>
          </p:cNvPr>
          <p:cNvSpPr txBox="1"/>
          <p:nvPr/>
        </p:nvSpPr>
        <p:spPr>
          <a:xfrm>
            <a:off x="2743200" y="856965"/>
            <a:ext cx="146229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Cognitive Framework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E043FDCE-00B2-BAF2-CB8E-E43E4FB794D8}"/>
              </a:ext>
            </a:extLst>
          </p:cNvPr>
          <p:cNvSpPr txBox="1"/>
          <p:nvPr/>
        </p:nvSpPr>
        <p:spPr>
          <a:xfrm>
            <a:off x="2743198" y="2180291"/>
            <a:ext cx="13716001" cy="7879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 this section we will discuss 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THREE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approaches, which have a different perspective on cognition.</a:t>
            </a:r>
          </a:p>
          <a:p>
            <a:pPr algn="just">
              <a:buClr>
                <a:schemeClr val="accent1"/>
              </a:buClr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Mental Models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Information Processing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External Cognition</a:t>
            </a:r>
          </a:p>
          <a:p>
            <a:pPr algn="just">
              <a:buClr>
                <a:schemeClr val="accent1"/>
              </a:buClr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Mental Models</a:t>
            </a:r>
          </a:p>
          <a:p>
            <a:pPr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 mental model is a user’s internal representation of how a system works, based on their understanding and experiences. </a:t>
            </a:r>
          </a:p>
          <a:p>
            <a:pPr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It guides their interactions &amp; expectations when using the system.</a:t>
            </a:r>
          </a:p>
          <a:p>
            <a:pPr algn="just">
              <a:buClr>
                <a:schemeClr val="accent1"/>
              </a:buClr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Significance</a:t>
            </a:r>
          </a:p>
          <a:p>
            <a:pPr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Helps users to predict and interact with the system.</a:t>
            </a:r>
          </a:p>
          <a:p>
            <a:pPr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Aligning design with user mental models improves usability.</a:t>
            </a:r>
          </a:p>
          <a:p>
            <a:pPr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Example: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A folder icon on desktop reflects the mental model of physical file.</a:t>
            </a:r>
          </a:p>
        </p:txBody>
      </p:sp>
    </p:spTree>
    <p:extLst>
      <p:ext uri="{BB962C8B-B14F-4D97-AF65-F5344CB8AC3E}">
        <p14:creationId xmlns:p14="http://schemas.microsoft.com/office/powerpoint/2010/main" val="145882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9FD01-2B24-27A7-CF29-91276071B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D5C5B28F-4CDA-227C-46EC-4D1568D8198B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6A6B1210-7185-038C-734E-0A28A19815FA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D47F9A64-5E5A-6976-02A9-9C08DA51CB5A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4E082A30-7ED2-7BA0-9D59-557C7693C101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A112681-15BE-48B6-D7FC-119C90AE6D8F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111881D1-6ED1-F1AD-E7F7-B01C056D8675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F9538E8B-279A-F5A7-6B04-26C31F5993E3}"/>
              </a:ext>
            </a:extLst>
          </p:cNvPr>
          <p:cNvSpPr txBox="1"/>
          <p:nvPr/>
        </p:nvSpPr>
        <p:spPr>
          <a:xfrm>
            <a:off x="2743200" y="856965"/>
            <a:ext cx="146229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Cognitive Framework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9277DD2B-803B-C70B-E83B-9A93C29686D9}"/>
              </a:ext>
            </a:extLst>
          </p:cNvPr>
          <p:cNvSpPr txBox="1"/>
          <p:nvPr/>
        </p:nvSpPr>
        <p:spPr>
          <a:xfrm>
            <a:off x="2743198" y="2180291"/>
            <a:ext cx="13716001" cy="6894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Information Processing</a:t>
            </a:r>
          </a:p>
          <a:p>
            <a:pPr lvl="1"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Information Processing refers to the cognitive processes users engage in while interacting with systems, modeled similarly to how computers handle information.</a:t>
            </a:r>
          </a:p>
          <a:p>
            <a:pPr lvl="1" algn="just">
              <a:buClr>
                <a:schemeClr val="accent1"/>
              </a:buClr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lvl="1"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Understanding these stages enables designing systems that reduce cognitive load improve efficiency.</a:t>
            </a:r>
          </a:p>
          <a:p>
            <a:pPr lvl="1" algn="just">
              <a:buClr>
                <a:schemeClr val="accent1"/>
              </a:buClr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External Cognition</a:t>
            </a:r>
          </a:p>
          <a:p>
            <a:pPr lvl="1"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Use of external artifacts to augment or reduce cognitive efforts.</a:t>
            </a:r>
          </a:p>
          <a:p>
            <a:pPr lvl="1"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</a:p>
          <a:p>
            <a:pPr lvl="1"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External visuals, tools, or interfaces,</a:t>
            </a:r>
          </a:p>
          <a:p>
            <a:pPr lvl="1"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</a:p>
          <a:p>
            <a:pPr lvl="1"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How user manipulate these tools to offload memory or computation.</a:t>
            </a: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3517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56125-8A0A-F80A-94E6-26A99A2DC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EF3586CD-05D6-109C-C6C5-5BEB2CE3C2E7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66F72529-6545-2973-D7DF-7FF2F541B0E5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5EE1E7EA-F519-A0A5-F9EB-25A7E7EE9476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BB38FAC5-9E1B-4D6A-89BC-8D8A7C3543C1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82FBD6E-10E0-20D8-EE5C-05D5E234CB50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8CD9CA72-F353-439C-6105-32AD116ED54F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A5DC802E-1F5F-5C70-66E6-4FD60A9A6316}"/>
              </a:ext>
            </a:extLst>
          </p:cNvPr>
          <p:cNvSpPr txBox="1"/>
          <p:nvPr/>
        </p:nvSpPr>
        <p:spPr>
          <a:xfrm>
            <a:off x="2743200" y="856965"/>
            <a:ext cx="146229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Cognitive Framework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41655B69-B07E-3DEB-F75D-3BFA62F2A459}"/>
              </a:ext>
            </a:extLst>
          </p:cNvPr>
          <p:cNvSpPr txBox="1"/>
          <p:nvPr/>
        </p:nvSpPr>
        <p:spPr>
          <a:xfrm>
            <a:off x="2743198" y="2180291"/>
            <a:ext cx="13716001" cy="6894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Information Processing</a:t>
            </a:r>
          </a:p>
          <a:p>
            <a:pPr lvl="1"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Information Processing refers to the cognitive processes users engage in while interacting with systems, modeled similarly to how computers handle information.</a:t>
            </a:r>
          </a:p>
          <a:p>
            <a:pPr lvl="1" algn="just">
              <a:buClr>
                <a:schemeClr val="accent1"/>
              </a:buClr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lvl="1"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Understanding these stages enables designing systems that reduce cognitive load improve efficiency.</a:t>
            </a:r>
          </a:p>
          <a:p>
            <a:pPr lvl="1" algn="just">
              <a:buClr>
                <a:schemeClr val="accent1"/>
              </a:buClr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External Cognition</a:t>
            </a:r>
          </a:p>
          <a:p>
            <a:pPr lvl="1"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Use of external artifacts to augment or reduce cognitive efforts.</a:t>
            </a:r>
          </a:p>
          <a:p>
            <a:pPr lvl="1"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</a:p>
          <a:p>
            <a:pPr lvl="1"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External visuals, tools, or interfaces,</a:t>
            </a:r>
          </a:p>
          <a:p>
            <a:pPr lvl="1"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</a:p>
          <a:p>
            <a:pPr lvl="1"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How user manipulate these tools to offload memory or computation.</a:t>
            </a: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3492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3883258"/>
            <a:ext cx="7653319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u="sng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796292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392</Words>
  <Application>Microsoft Office PowerPoint</Application>
  <PresentationFormat>Custom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Constantia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Hayam</cp:lastModifiedBy>
  <cp:revision>62</cp:revision>
  <dcterms:created xsi:type="dcterms:W3CDTF">2006-08-16T00:00:00Z</dcterms:created>
  <dcterms:modified xsi:type="dcterms:W3CDTF">2024-12-10T15:54:56Z</dcterms:modified>
  <dc:identifier>DAGWSbDlgcI</dc:identifier>
</cp:coreProperties>
</file>