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9" r:id="rId22"/>
    <p:sldId id="275" r:id="rId23"/>
  </p:sldIdLst>
  <p:sldSz cx="18288000" cy="10287000"/>
  <p:notesSz cx="6858000" cy="9144000"/>
  <p:embeddedFontLst>
    <p:embeddedFont>
      <p:font typeface="Montserrat" panose="00000500000000000000" pitchFamily="2" charset="0"/>
      <p:regular r:id="rId24"/>
    </p:embeddedFont>
    <p:embeddedFont>
      <p:font typeface="Montserrat Bold" panose="020B0604020202020204" charset="0"/>
      <p:regular r:id="rId25"/>
    </p:embeddedFont>
    <p:embeddedFont>
      <p:font typeface="Open Sauce" panose="020B0604020202020204" charset="0"/>
      <p:regular r:id="rId26"/>
    </p:embeddedFont>
    <p:embeddedFont>
      <p:font typeface="Open Sauce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8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33400" y="2090359"/>
            <a:ext cx="8798741" cy="3259221"/>
          </a:xfrm>
          <a:prstGeom prst="rect">
            <a:avLst/>
          </a:prstGeom>
        </p:spPr>
        <p:txBody>
          <a:bodyPr lIns="0" tIns="0" rIns="0" bIns="0" rtlCol="0" anchor="t">
            <a:spAutoFit/>
          </a:bodyPr>
          <a:lstStyle/>
          <a:p>
            <a:pPr algn="l">
              <a:lnSpc>
                <a:spcPts val="13169"/>
              </a:lnSpc>
            </a:pPr>
            <a:r>
              <a:rPr lang="en-US" sz="9406" b="1" spc="-573" dirty="0">
                <a:solidFill>
                  <a:srgbClr val="324E89"/>
                </a:solidFill>
                <a:latin typeface="Montserrat Bold"/>
                <a:ea typeface="Montserrat Bold"/>
                <a:cs typeface="Montserrat Bold"/>
                <a:sym typeface="Montserrat Bold"/>
              </a:rPr>
              <a:t>TripAdvisor </a:t>
            </a:r>
          </a:p>
          <a:p>
            <a:pPr algn="l">
              <a:lnSpc>
                <a:spcPts val="13169"/>
              </a:lnSpc>
            </a:pPr>
            <a:r>
              <a:rPr lang="en-US" sz="9406" b="1" spc="-573" dirty="0">
                <a:solidFill>
                  <a:srgbClr val="324E89"/>
                </a:solidFill>
                <a:latin typeface="Montserrat Bold"/>
                <a:ea typeface="Montserrat Bold"/>
                <a:cs typeface="Montserrat Bold"/>
                <a:sym typeface="Montserrat Bold"/>
              </a:rPr>
              <a:t>E-Management</a:t>
            </a:r>
          </a:p>
        </p:txBody>
      </p:sp>
      <p:sp>
        <p:nvSpPr>
          <p:cNvPr id="5" name="TextBox 5"/>
          <p:cNvSpPr txBox="1"/>
          <p:nvPr/>
        </p:nvSpPr>
        <p:spPr>
          <a:xfrm>
            <a:off x="1503947" y="6939381"/>
            <a:ext cx="2142002" cy="404010"/>
          </a:xfrm>
          <a:prstGeom prst="rect">
            <a:avLst/>
          </a:prstGeom>
        </p:spPr>
        <p:txBody>
          <a:bodyPr lIns="0" tIns="0" rIns="0" bIns="0" rtlCol="0" anchor="t">
            <a:spAutoFit/>
          </a:bodyPr>
          <a:lstStyle/>
          <a:p>
            <a:pPr algn="ctr">
              <a:lnSpc>
                <a:spcPts val="3289"/>
              </a:lnSpc>
            </a:pPr>
            <a:r>
              <a:rPr lang="en-US" sz="2349" b="1" spc="-143">
                <a:solidFill>
                  <a:srgbClr val="FFFFFF"/>
                </a:solidFill>
                <a:latin typeface="Montserrat Bold"/>
                <a:ea typeface="Montserrat Bold"/>
                <a:cs typeface="Montserrat Bold"/>
                <a:sym typeface="Montserrat Bold"/>
              </a:rPr>
              <a:t>Read More</a:t>
            </a:r>
          </a:p>
        </p:txBody>
      </p:sp>
      <p:sp>
        <p:nvSpPr>
          <p:cNvPr id="6" name="TextBox 6"/>
          <p:cNvSpPr txBox="1"/>
          <p:nvPr/>
        </p:nvSpPr>
        <p:spPr>
          <a:xfrm>
            <a:off x="1028700" y="8941312"/>
            <a:ext cx="2617248" cy="737903"/>
          </a:xfrm>
          <a:prstGeom prst="rect">
            <a:avLst/>
          </a:prstGeom>
        </p:spPr>
        <p:txBody>
          <a:bodyPr lIns="0" tIns="0" rIns="0" bIns="0" rtlCol="0" anchor="t">
            <a:spAutoFit/>
          </a:bodyPr>
          <a:lstStyle/>
          <a:p>
            <a:pPr algn="l">
              <a:lnSpc>
                <a:spcPts val="6053"/>
              </a:lnSpc>
            </a:pPr>
            <a:r>
              <a:rPr lang="en-US" sz="4323" dirty="0">
                <a:solidFill>
                  <a:srgbClr val="324E89"/>
                </a:solidFill>
                <a:latin typeface="Montserrat"/>
                <a:ea typeface="Montserrat"/>
                <a:cs typeface="Montserrat"/>
                <a:sym typeface="Montserrat"/>
              </a:rPr>
              <a:t>Team -06</a:t>
            </a:r>
          </a:p>
        </p:txBody>
      </p:sp>
      <p:grpSp>
        <p:nvGrpSpPr>
          <p:cNvPr id="9" name="Group 4">
            <a:extLst>
              <a:ext uri="{FF2B5EF4-FFF2-40B4-BE49-F238E27FC236}">
                <a16:creationId xmlns:a16="http://schemas.microsoft.com/office/drawing/2014/main" id="{6502391A-36C4-E65D-EFF6-E2DE07DCEFD1}"/>
              </a:ext>
            </a:extLst>
          </p:cNvPr>
          <p:cNvGrpSpPr/>
          <p:nvPr/>
        </p:nvGrpSpPr>
        <p:grpSpPr>
          <a:xfrm>
            <a:off x="10515600" y="1181100"/>
            <a:ext cx="9525000" cy="1150448"/>
            <a:chOff x="0" y="0"/>
            <a:chExt cx="4215822" cy="458569"/>
          </a:xfrm>
        </p:grpSpPr>
        <p:sp>
          <p:nvSpPr>
            <p:cNvPr id="10" name="Freeform 5">
              <a:extLst>
                <a:ext uri="{FF2B5EF4-FFF2-40B4-BE49-F238E27FC236}">
                  <a16:creationId xmlns:a16="http://schemas.microsoft.com/office/drawing/2014/main" id="{EB9BEEE4-E82B-3317-5002-50CBE4E20ABE}"/>
                </a:ext>
              </a:extLst>
            </p:cNvPr>
            <p:cNvSpPr/>
            <p:nvPr/>
          </p:nvSpPr>
          <p:spPr>
            <a:xfrm>
              <a:off x="0" y="0"/>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11" name="TextBox 6">
              <a:extLst>
                <a:ext uri="{FF2B5EF4-FFF2-40B4-BE49-F238E27FC236}">
                  <a16:creationId xmlns:a16="http://schemas.microsoft.com/office/drawing/2014/main" id="{CBD443D7-2864-F7BC-1311-AF79F1BCC904}"/>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grpSp>
        <p:nvGrpSpPr>
          <p:cNvPr id="2" name="Group 4">
            <a:extLst>
              <a:ext uri="{FF2B5EF4-FFF2-40B4-BE49-F238E27FC236}">
                <a16:creationId xmlns:a16="http://schemas.microsoft.com/office/drawing/2014/main" id="{C1B851B0-D8DD-7C95-78A1-3BFEF9B5748D}"/>
              </a:ext>
            </a:extLst>
          </p:cNvPr>
          <p:cNvGrpSpPr/>
          <p:nvPr/>
        </p:nvGrpSpPr>
        <p:grpSpPr>
          <a:xfrm>
            <a:off x="1028700" y="8780792"/>
            <a:ext cx="2617248" cy="152400"/>
            <a:chOff x="0" y="0"/>
            <a:chExt cx="4215822" cy="458569"/>
          </a:xfrm>
        </p:grpSpPr>
        <p:sp>
          <p:nvSpPr>
            <p:cNvPr id="3" name="Freeform 5">
              <a:extLst>
                <a:ext uri="{FF2B5EF4-FFF2-40B4-BE49-F238E27FC236}">
                  <a16:creationId xmlns:a16="http://schemas.microsoft.com/office/drawing/2014/main" id="{08CA239E-D39A-CAF4-0F0B-16A7D857A017}"/>
                </a:ext>
              </a:extLst>
            </p:cNvPr>
            <p:cNvSpPr/>
            <p:nvPr/>
          </p:nvSpPr>
          <p:spPr>
            <a:xfrm>
              <a:off x="0" y="0"/>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7" name="TextBox 6">
              <a:extLst>
                <a:ext uri="{FF2B5EF4-FFF2-40B4-BE49-F238E27FC236}">
                  <a16:creationId xmlns:a16="http://schemas.microsoft.com/office/drawing/2014/main" id="{03763642-94B7-B524-A2AF-DFA2CB7E9596}"/>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
        <p:nvSpPr>
          <p:cNvPr id="8" name="Title 3">
            <a:extLst>
              <a:ext uri="{FF2B5EF4-FFF2-40B4-BE49-F238E27FC236}">
                <a16:creationId xmlns:a16="http://schemas.microsoft.com/office/drawing/2014/main" id="{BCDFA537-80B4-854E-FFD6-AA9A729D2E73}"/>
              </a:ext>
            </a:extLst>
          </p:cNvPr>
          <p:cNvSpPr txBox="1">
            <a:spLocks/>
          </p:cNvSpPr>
          <p:nvPr/>
        </p:nvSpPr>
        <p:spPr>
          <a:xfrm>
            <a:off x="502920" y="1449985"/>
            <a:ext cx="12608560" cy="6604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600" b="1" dirty="0">
                <a:solidFill>
                  <a:srgbClr val="324E89"/>
                </a:solidFill>
                <a:latin typeface="TimesNewRomanPS-BoldMT"/>
              </a:rPr>
              <a:t>Naan </a:t>
            </a:r>
            <a:r>
              <a:rPr lang="en-IN" sz="3600" b="1" dirty="0" err="1">
                <a:solidFill>
                  <a:srgbClr val="324E89"/>
                </a:solidFill>
                <a:latin typeface="TimesNewRomanPS-BoldMT"/>
              </a:rPr>
              <a:t>Mudhalvan</a:t>
            </a:r>
            <a:r>
              <a:rPr lang="en-IN" sz="3600" b="1" dirty="0">
                <a:solidFill>
                  <a:srgbClr val="324E89"/>
                </a:solidFill>
                <a:latin typeface="TimesNewRomanPS-BoldMT"/>
              </a:rPr>
              <a:t> – Salesforce Developer</a:t>
            </a:r>
            <a:endParaRPr lang="en-US" sz="9600" dirty="0">
              <a:solidFill>
                <a:srgbClr val="324E89"/>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74471" y="2171700"/>
            <a:ext cx="16277248" cy="6858000"/>
          </a:xfrm>
          <a:custGeom>
            <a:avLst/>
            <a:gdLst/>
            <a:ahLst/>
            <a:cxnLst/>
            <a:rect l="l" t="t" r="r" b="b"/>
            <a:pathLst>
              <a:path w="16095295" h="7423769">
                <a:moveTo>
                  <a:pt x="0" y="0"/>
                </a:moveTo>
                <a:lnTo>
                  <a:pt x="16095295" y="0"/>
                </a:lnTo>
                <a:lnTo>
                  <a:pt x="16095295" y="7423769"/>
                </a:lnTo>
                <a:lnTo>
                  <a:pt x="0" y="7423769"/>
                </a:lnTo>
                <a:lnTo>
                  <a:pt x="0" y="0"/>
                </a:lnTo>
                <a:close/>
              </a:path>
            </a:pathLst>
          </a:custGeom>
          <a:blipFill>
            <a:blip r:embed="rId2"/>
            <a:stretch>
              <a:fillRect t="-18643" r="-1366" b="-8648"/>
            </a:stretch>
          </a:blipFill>
        </p:spPr>
        <p:txBody>
          <a:bodyPr/>
          <a:lstStyle/>
          <a:p>
            <a:endParaRPr lang="en-IN" dirty="0"/>
          </a:p>
        </p:txBody>
      </p:sp>
      <p:sp>
        <p:nvSpPr>
          <p:cNvPr id="3" name="TextBox 3"/>
          <p:cNvSpPr txBox="1"/>
          <p:nvPr/>
        </p:nvSpPr>
        <p:spPr>
          <a:xfrm>
            <a:off x="1289711" y="753361"/>
            <a:ext cx="15270609" cy="101219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Fields &amp; Relationships: </a:t>
            </a:r>
            <a:r>
              <a:rPr lang="en-US" sz="2900" dirty="0">
                <a:solidFill>
                  <a:srgbClr val="324E89"/>
                </a:solidFill>
                <a:latin typeface="Open Sauce" panose="020B0604020202020204" charset="0"/>
                <a:ea typeface="Open Sauce Bold"/>
                <a:cs typeface="Open Sauce Bold"/>
                <a:sym typeface="Open Sauce Bold"/>
              </a:rPr>
              <a:t>Creating fields and defining relationships for the object is crucial for organizing and retrieving information efficiently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6800" y="2019300"/>
            <a:ext cx="16482473" cy="7315200"/>
          </a:xfrm>
          <a:custGeom>
            <a:avLst/>
            <a:gdLst/>
            <a:ahLst/>
            <a:cxnLst/>
            <a:rect l="l" t="t" r="r" b="b"/>
            <a:pathLst>
              <a:path w="15270609" h="7406246">
                <a:moveTo>
                  <a:pt x="0" y="0"/>
                </a:moveTo>
                <a:lnTo>
                  <a:pt x="15270609" y="0"/>
                </a:lnTo>
                <a:lnTo>
                  <a:pt x="15270609" y="7406246"/>
                </a:lnTo>
                <a:lnTo>
                  <a:pt x="0" y="7406246"/>
                </a:lnTo>
                <a:lnTo>
                  <a:pt x="0" y="0"/>
                </a:lnTo>
                <a:close/>
              </a:path>
            </a:pathLst>
          </a:custGeom>
          <a:blipFill>
            <a:blip r:embed="rId2"/>
            <a:stretch>
              <a:fillRect t="-16917" b="-7693"/>
            </a:stretch>
          </a:blipFill>
        </p:spPr>
      </p:sp>
      <p:sp>
        <p:nvSpPr>
          <p:cNvPr id="3" name="TextBox 3"/>
          <p:cNvSpPr txBox="1"/>
          <p:nvPr/>
        </p:nvSpPr>
        <p:spPr>
          <a:xfrm>
            <a:off x="1348327" y="694746"/>
            <a:ext cx="15270609" cy="101219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Flow: </a:t>
            </a:r>
            <a:r>
              <a:rPr lang="en-US" sz="2900" dirty="0">
                <a:solidFill>
                  <a:srgbClr val="324E89"/>
                </a:solidFill>
                <a:latin typeface="Open Sauce"/>
                <a:ea typeface="Open Sauce"/>
                <a:cs typeface="Open Sauce"/>
                <a:sym typeface="Open Sauce"/>
              </a:rPr>
              <a:t>Flow Variables are temporary placeholders used within a process or workflow to store and manipulate data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2955" y="1369060"/>
            <a:ext cx="16222089" cy="7924800"/>
          </a:xfrm>
          <a:custGeom>
            <a:avLst/>
            <a:gdLst/>
            <a:ahLst/>
            <a:cxnLst/>
            <a:rect l="l" t="t" r="r" b="b"/>
            <a:pathLst>
              <a:path w="15687686" h="8694808">
                <a:moveTo>
                  <a:pt x="0" y="0"/>
                </a:moveTo>
                <a:lnTo>
                  <a:pt x="15687687" y="0"/>
                </a:lnTo>
                <a:lnTo>
                  <a:pt x="15687687" y="8694808"/>
                </a:lnTo>
                <a:lnTo>
                  <a:pt x="0" y="8694808"/>
                </a:lnTo>
                <a:lnTo>
                  <a:pt x="0" y="0"/>
                </a:lnTo>
                <a:close/>
              </a:path>
            </a:pathLst>
          </a:custGeom>
          <a:blipFill>
            <a:blip r:embed="rId2"/>
            <a:stretch>
              <a:fillRect t="-12012" b="-7372"/>
            </a:stretch>
          </a:blipFill>
        </p:spPr>
      </p:sp>
      <p:sp>
        <p:nvSpPr>
          <p:cNvPr id="3" name="TextBox 3"/>
          <p:cNvSpPr txBox="1"/>
          <p:nvPr/>
        </p:nvSpPr>
        <p:spPr>
          <a:xfrm>
            <a:off x="1348327" y="360605"/>
            <a:ext cx="15446455" cy="49784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Tabs: </a:t>
            </a:r>
            <a:r>
              <a:rPr lang="en-US" sz="2900" dirty="0">
                <a:solidFill>
                  <a:srgbClr val="324E89"/>
                </a:solidFill>
                <a:latin typeface="Open Sauce"/>
                <a:ea typeface="Open Sauce"/>
                <a:cs typeface="Open Sauce"/>
                <a:sym typeface="Open Sauce"/>
              </a:rPr>
              <a:t>Tabs in Salesforce provide a user interface for managing and viewing records.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46821" y="446405"/>
            <a:ext cx="16208455" cy="101219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Lightning app: </a:t>
            </a:r>
            <a:r>
              <a:rPr lang="en-US" sz="2900" dirty="0">
                <a:solidFill>
                  <a:srgbClr val="324E89"/>
                </a:solidFill>
                <a:latin typeface="Open Sauce"/>
                <a:ea typeface="Open Sauce"/>
                <a:cs typeface="Open Sauce"/>
                <a:sym typeface="Open Sauce"/>
              </a:rPr>
              <a:t>It gives users access to sets of objects, tabs, and other items all in one convenient bundle in the navigation bar</a:t>
            </a:r>
            <a:r>
              <a:rPr lang="en-US" sz="2900" b="1" dirty="0">
                <a:solidFill>
                  <a:srgbClr val="324E89"/>
                </a:solidFill>
                <a:latin typeface="Open Sauce Bold"/>
                <a:ea typeface="Open Sauce Bold"/>
                <a:cs typeface="Open Sauce Bold"/>
                <a:sym typeface="Open Sauce Bold"/>
              </a:rPr>
              <a:t>.</a:t>
            </a:r>
          </a:p>
        </p:txBody>
      </p:sp>
      <p:pic>
        <p:nvPicPr>
          <p:cNvPr id="4" name="Picture 3">
            <a:extLst>
              <a:ext uri="{FF2B5EF4-FFF2-40B4-BE49-F238E27FC236}">
                <a16:creationId xmlns:a16="http://schemas.microsoft.com/office/drawing/2014/main" id="{BFBC51FB-6E90-B7EA-B741-76B55C9FF047}"/>
              </a:ext>
            </a:extLst>
          </p:cNvPr>
          <p:cNvPicPr>
            <a:picLocks noChangeAspect="1"/>
          </p:cNvPicPr>
          <p:nvPr/>
        </p:nvPicPr>
        <p:blipFill>
          <a:blip r:embed="rId2" cstate="print">
            <a:extLst>
              <a:ext uri="{28A0092B-C50C-407E-A947-70E740481C1C}">
                <a14:useLocalDpi xmlns:a14="http://schemas.microsoft.com/office/drawing/2010/main" val="0"/>
              </a:ext>
            </a:extLst>
          </a:blip>
          <a:srcRect t="4767" b="5859"/>
          <a:stretch/>
        </p:blipFill>
        <p:spPr bwMode="auto">
          <a:xfrm>
            <a:off x="1509382" y="2019300"/>
            <a:ext cx="15545894" cy="73152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88513" y="862012"/>
            <a:ext cx="15910973" cy="2583015"/>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OWD Setting:</a:t>
            </a:r>
          </a:p>
          <a:p>
            <a:pPr algn="just">
              <a:lnSpc>
                <a:spcPts val="4060"/>
              </a:lnSpc>
            </a:pPr>
            <a:r>
              <a:rPr lang="en-US" sz="2900" dirty="0">
                <a:solidFill>
                  <a:schemeClr val="tx2"/>
                </a:solidFill>
                <a:latin typeface="Open Sauce" panose="020B0604020202020204" charset="0"/>
              </a:rPr>
              <a:t>Organization-Wide Defaults (OWDs) are the foundational security settings that determine access to data across the system.</a:t>
            </a:r>
            <a:endParaRPr lang="en-US" sz="2900" b="1" dirty="0">
              <a:solidFill>
                <a:schemeClr val="tx2"/>
              </a:solidFill>
              <a:latin typeface="Open Sauce" panose="020B0604020202020204" charset="0"/>
              <a:ea typeface="Open Sauce Bold"/>
              <a:cs typeface="Open Sauce Bold"/>
              <a:sym typeface="Open Sauce Bold"/>
            </a:endParaRP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Go to Set Up → in the Quick Find box type Sharing Settings → click on it.</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Click Edit in the Organization-Wide Defaults area</a:t>
            </a:r>
          </a:p>
        </p:txBody>
      </p:sp>
      <p:pic>
        <p:nvPicPr>
          <p:cNvPr id="4" name="Picture 3">
            <a:extLst>
              <a:ext uri="{FF2B5EF4-FFF2-40B4-BE49-F238E27FC236}">
                <a16:creationId xmlns:a16="http://schemas.microsoft.com/office/drawing/2014/main" id="{F65BF541-12BE-CD5C-50C8-775E295C60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152900"/>
            <a:ext cx="15927709" cy="450881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88513" y="236855"/>
            <a:ext cx="15910973" cy="310880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User Adoption: </a:t>
            </a:r>
            <a:r>
              <a:rPr lang="en-US" sz="2900" dirty="0">
                <a:solidFill>
                  <a:schemeClr val="tx2"/>
                </a:solidFill>
                <a:latin typeface="Open Sauce" panose="020B0604020202020204" charset="0"/>
                <a:ea typeface="Open Sauce Bold"/>
                <a:cs typeface="Open Sauce Bold"/>
                <a:sym typeface="Open Sauce Bold"/>
              </a:rPr>
              <a:t>Handling user management tasks such as </a:t>
            </a:r>
            <a:r>
              <a:rPr lang="en-US" sz="2900" dirty="0">
                <a:solidFill>
                  <a:schemeClr val="tx2"/>
                </a:solidFill>
                <a:latin typeface="Open Sauce" panose="020B0604020202020204" charset="0"/>
              </a:rPr>
              <a:t>creating and editing user accounts, resetting passwords </a:t>
            </a:r>
            <a:r>
              <a:rPr lang="en-US" sz="2900" dirty="0">
                <a:solidFill>
                  <a:srgbClr val="324E89"/>
                </a:solidFill>
                <a:latin typeface="Open Sauce"/>
                <a:ea typeface="Open Sauce"/>
                <a:cs typeface="Open Sauce"/>
                <a:sym typeface="Open Sauce"/>
              </a:rPr>
              <a:t>and adding them to your TripAdvisor E- Management platform</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Click on App Launcher on the left side of the screen.</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Search TripAdvisor E- Management System &amp; click on it.</a:t>
            </a:r>
          </a:p>
          <a:p>
            <a:pPr algn="just">
              <a:lnSpc>
                <a:spcPts val="4060"/>
              </a:lnSpc>
            </a:pPr>
            <a:endParaRPr lang="en-US" sz="2900" dirty="0">
              <a:solidFill>
                <a:srgbClr val="324E89"/>
              </a:solidFill>
              <a:latin typeface="Open Sauce"/>
              <a:ea typeface="Open Sauce"/>
              <a:cs typeface="Open Sauce"/>
              <a:sym typeface="Open Sauce"/>
            </a:endParaRPr>
          </a:p>
        </p:txBody>
      </p:sp>
      <p:pic>
        <p:nvPicPr>
          <p:cNvPr id="4" name="Picture 3">
            <a:extLst>
              <a:ext uri="{FF2B5EF4-FFF2-40B4-BE49-F238E27FC236}">
                <a16:creationId xmlns:a16="http://schemas.microsoft.com/office/drawing/2014/main" id="{0FAA1AAE-7AEC-3318-0CBC-CD3961FBC90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3296" b="39420"/>
          <a:stretch/>
        </p:blipFill>
        <p:spPr bwMode="auto">
          <a:xfrm>
            <a:off x="1524000" y="2819870"/>
            <a:ext cx="15879751" cy="6743230"/>
          </a:xfrm>
          <a:prstGeom prst="rect">
            <a:avLst/>
          </a:prstGeom>
          <a:noFill/>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5831" y="1763395"/>
            <a:ext cx="15636337" cy="8063544"/>
          </a:xfrm>
          <a:custGeom>
            <a:avLst/>
            <a:gdLst/>
            <a:ahLst/>
            <a:cxnLst/>
            <a:rect l="l" t="t" r="r" b="b"/>
            <a:pathLst>
              <a:path w="15636337" h="8063544">
                <a:moveTo>
                  <a:pt x="0" y="0"/>
                </a:moveTo>
                <a:lnTo>
                  <a:pt x="15636338" y="0"/>
                </a:lnTo>
                <a:lnTo>
                  <a:pt x="15636338" y="8063544"/>
                </a:lnTo>
                <a:lnTo>
                  <a:pt x="0" y="8063544"/>
                </a:lnTo>
                <a:lnTo>
                  <a:pt x="0" y="0"/>
                </a:lnTo>
                <a:close/>
              </a:path>
            </a:pathLst>
          </a:custGeom>
          <a:blipFill>
            <a:blip r:embed="rId2"/>
            <a:stretch>
              <a:fillRect t="-4538" b="-4538"/>
            </a:stretch>
          </a:blipFill>
        </p:spPr>
      </p:sp>
      <p:sp>
        <p:nvSpPr>
          <p:cNvPr id="3" name="TextBox 3"/>
          <p:cNvSpPr txBox="1"/>
          <p:nvPr/>
        </p:nvSpPr>
        <p:spPr>
          <a:xfrm>
            <a:off x="1188513" y="236855"/>
            <a:ext cx="15910973" cy="152654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Apex Trigger: </a:t>
            </a:r>
            <a:r>
              <a:rPr lang="en-US" sz="2900" dirty="0">
                <a:solidFill>
                  <a:srgbClr val="324E89"/>
                </a:solidFill>
                <a:latin typeface="Open Sauce"/>
                <a:ea typeface="Open Sauce"/>
                <a:cs typeface="Open Sauce"/>
                <a:sym typeface="Open Sauce"/>
              </a:rPr>
              <a:t>A "Test Trigger case run successfully" means that a trigger (an automated process or function) was executed, and it completed without errors or failures.</a:t>
            </a:r>
          </a:p>
          <a:p>
            <a:pPr algn="just">
              <a:lnSpc>
                <a:spcPts val="4060"/>
              </a:lnSpc>
            </a:pPr>
            <a:endParaRPr lang="en-US" sz="2900" dirty="0">
              <a:solidFill>
                <a:srgbClr val="324E89"/>
              </a:solidFill>
              <a:latin typeface="Open Sauce"/>
              <a:ea typeface="Open Sauce"/>
              <a:cs typeface="Open Sauce"/>
              <a:sym typeface="Open Sauc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8513" y="1485900"/>
            <a:ext cx="15910973" cy="8237855"/>
          </a:xfrm>
          <a:custGeom>
            <a:avLst/>
            <a:gdLst/>
            <a:ahLst/>
            <a:cxnLst/>
            <a:rect l="l" t="t" r="r" b="b"/>
            <a:pathLst>
              <a:path w="15910973" h="8542251">
                <a:moveTo>
                  <a:pt x="0" y="0"/>
                </a:moveTo>
                <a:lnTo>
                  <a:pt x="15910974" y="0"/>
                </a:lnTo>
                <a:lnTo>
                  <a:pt x="15910974" y="8542251"/>
                </a:lnTo>
                <a:lnTo>
                  <a:pt x="0" y="8542251"/>
                </a:lnTo>
                <a:lnTo>
                  <a:pt x="0" y="0"/>
                </a:lnTo>
                <a:close/>
              </a:path>
            </a:pathLst>
          </a:custGeom>
          <a:blipFill>
            <a:blip r:embed="rId2"/>
            <a:stretch>
              <a:fillRect t="-2473" b="-6170"/>
            </a:stretch>
          </a:blipFill>
        </p:spPr>
        <p:txBody>
          <a:bodyPr/>
          <a:lstStyle/>
          <a:p>
            <a:endParaRPr lang="en-IN" dirty="0"/>
          </a:p>
        </p:txBody>
      </p:sp>
      <p:sp>
        <p:nvSpPr>
          <p:cNvPr id="3" name="TextBox 3"/>
          <p:cNvSpPr txBox="1"/>
          <p:nvPr/>
        </p:nvSpPr>
        <p:spPr>
          <a:xfrm>
            <a:off x="1188513" y="236855"/>
            <a:ext cx="15910973" cy="101219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Apex Schedule:</a:t>
            </a:r>
            <a:r>
              <a:rPr lang="en-US" sz="2900" dirty="0">
                <a:solidFill>
                  <a:srgbClr val="324E89"/>
                </a:solidFill>
                <a:latin typeface="Open Sauce"/>
                <a:ea typeface="Open Sauce"/>
                <a:cs typeface="Open Sauce"/>
                <a:sym typeface="Open Sauce"/>
              </a:rPr>
              <a:t> A Scheduled Job Code is a task or process that runs automatically at predefined times or intervals.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8513" y="1028700"/>
            <a:ext cx="15890631" cy="8229600"/>
          </a:xfrm>
          <a:custGeom>
            <a:avLst/>
            <a:gdLst/>
            <a:ahLst/>
            <a:cxnLst/>
            <a:rect l="l" t="t" r="r" b="b"/>
            <a:pathLst>
              <a:path w="15890631" h="8229600">
                <a:moveTo>
                  <a:pt x="0" y="0"/>
                </a:moveTo>
                <a:lnTo>
                  <a:pt x="15890631" y="0"/>
                </a:lnTo>
                <a:lnTo>
                  <a:pt x="15890631" y="8229600"/>
                </a:lnTo>
                <a:lnTo>
                  <a:pt x="0" y="8229600"/>
                </a:lnTo>
                <a:lnTo>
                  <a:pt x="0" y="0"/>
                </a:lnTo>
                <a:close/>
              </a:path>
            </a:pathLst>
          </a:custGeom>
          <a:blipFill>
            <a:blip r:embed="rId2"/>
            <a:stretch>
              <a:fillRect t="-4306" b="-4306"/>
            </a:stretch>
          </a:blipFill>
        </p:spPr>
      </p:sp>
      <p:sp>
        <p:nvSpPr>
          <p:cNvPr id="3" name="TextBox 3"/>
          <p:cNvSpPr txBox="1"/>
          <p:nvPr/>
        </p:nvSpPr>
        <p:spPr>
          <a:xfrm>
            <a:off x="1188513" y="236855"/>
            <a:ext cx="7704819" cy="49784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All job scheduled has been updated: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8033" y="3901285"/>
            <a:ext cx="16489887" cy="5742306"/>
          </a:xfrm>
          <a:custGeom>
            <a:avLst/>
            <a:gdLst/>
            <a:ahLst/>
            <a:cxnLst/>
            <a:rect l="l" t="t" r="r" b="b"/>
            <a:pathLst>
              <a:path w="15864283" h="5223576">
                <a:moveTo>
                  <a:pt x="0" y="0"/>
                </a:moveTo>
                <a:lnTo>
                  <a:pt x="15864284" y="0"/>
                </a:lnTo>
                <a:lnTo>
                  <a:pt x="15864284" y="5223575"/>
                </a:lnTo>
                <a:lnTo>
                  <a:pt x="0" y="5223575"/>
                </a:lnTo>
                <a:lnTo>
                  <a:pt x="0" y="0"/>
                </a:lnTo>
                <a:close/>
              </a:path>
            </a:pathLst>
          </a:custGeom>
          <a:blipFill>
            <a:blip r:embed="rId2"/>
            <a:stretch>
              <a:fillRect t="-4097" b="-4097"/>
            </a:stretch>
          </a:blipFill>
        </p:spPr>
      </p:sp>
      <p:sp>
        <p:nvSpPr>
          <p:cNvPr id="3" name="TextBox 3"/>
          <p:cNvSpPr txBox="1"/>
          <p:nvPr/>
        </p:nvSpPr>
        <p:spPr>
          <a:xfrm>
            <a:off x="1142793" y="266700"/>
            <a:ext cx="16916607" cy="3634585"/>
          </a:xfrm>
          <a:prstGeom prst="rect">
            <a:avLst/>
          </a:prstGeom>
        </p:spPr>
        <p:txBody>
          <a:bodyPr wrap="square"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Reports:</a:t>
            </a:r>
          </a:p>
          <a:p>
            <a:pPr algn="just">
              <a:lnSpc>
                <a:spcPts val="4060"/>
              </a:lnSpc>
            </a:pPr>
            <a:r>
              <a:rPr lang="en-US" sz="2900" dirty="0">
                <a:solidFill>
                  <a:schemeClr val="tx2"/>
                </a:solidFill>
                <a:latin typeface="Open Sauce" panose="020B0604020202020204" charset="0"/>
              </a:rPr>
              <a:t>You can examine your Salesforce data in almost infinite combinations, display it in easy, understandable formats, and share the resulting insights with others</a:t>
            </a:r>
            <a:endParaRPr lang="en-US" sz="2900" b="1" dirty="0">
              <a:solidFill>
                <a:schemeClr val="tx2"/>
              </a:solidFill>
              <a:latin typeface="Open Sauce" panose="020B0604020202020204" charset="0"/>
              <a:ea typeface="Open Sauce Bold"/>
              <a:cs typeface="Open Sauce Bold"/>
              <a:sym typeface="Open Sauce Bold"/>
            </a:endParaRPr>
          </a:p>
          <a:p>
            <a:pPr marL="514350" indent="-514350" algn="just">
              <a:lnSpc>
                <a:spcPts val="4060"/>
              </a:lnSpc>
              <a:buFont typeface="+mj-lt"/>
              <a:buAutoNum type="arabicPeriod"/>
            </a:pPr>
            <a:r>
              <a:rPr lang="en-US" sz="2800" dirty="0">
                <a:solidFill>
                  <a:srgbClr val="324E89"/>
                </a:solidFill>
                <a:latin typeface="Open Sauce"/>
                <a:ea typeface="Open Sauce"/>
                <a:cs typeface="Open Sauce"/>
                <a:sym typeface="Open Sauce"/>
              </a:rPr>
              <a:t>Go to the app → click on the reports tab </a:t>
            </a:r>
          </a:p>
          <a:p>
            <a:pPr marL="514350" indent="-514350" algn="just">
              <a:lnSpc>
                <a:spcPts val="4060"/>
              </a:lnSpc>
              <a:buFont typeface="+mj-lt"/>
              <a:buAutoNum type="arabicPeriod"/>
            </a:pPr>
            <a:r>
              <a:rPr lang="en-US" sz="2800" dirty="0">
                <a:solidFill>
                  <a:srgbClr val="324E89"/>
                </a:solidFill>
                <a:latin typeface="Open Sauce"/>
                <a:ea typeface="Open Sauce"/>
                <a:cs typeface="Open Sauce"/>
                <a:sym typeface="Open Sauce"/>
              </a:rPr>
              <a:t>Click New Report</a:t>
            </a:r>
          </a:p>
          <a:p>
            <a:pPr marL="514350" indent="-514350" algn="just">
              <a:lnSpc>
                <a:spcPts val="4060"/>
              </a:lnSpc>
              <a:buFont typeface="+mj-lt"/>
              <a:buAutoNum type="arabicPeriod"/>
            </a:pPr>
            <a:r>
              <a:rPr lang="en-US" sz="2800" dirty="0">
                <a:solidFill>
                  <a:srgbClr val="324E89"/>
                </a:solidFill>
                <a:latin typeface="Open Sauce"/>
                <a:ea typeface="Open Sauce"/>
                <a:cs typeface="Open Sauce"/>
                <a:sym typeface="Open Sauce"/>
              </a:rPr>
              <a:t>Select report type</a:t>
            </a:r>
          </a:p>
          <a:p>
            <a:pPr marL="514350" indent="-514350" algn="just">
              <a:lnSpc>
                <a:spcPts val="4060"/>
              </a:lnSpc>
              <a:buFont typeface="+mj-lt"/>
              <a:buAutoNum type="arabicPeriod"/>
            </a:pPr>
            <a:r>
              <a:rPr lang="en-US" sz="2800" dirty="0">
                <a:solidFill>
                  <a:srgbClr val="324E89"/>
                </a:solidFill>
                <a:latin typeface="Open Sauce"/>
                <a:ea typeface="Open Sauce"/>
                <a:cs typeface="Open Sauce"/>
                <a:sym typeface="Open Sauce"/>
              </a:rPr>
              <a:t>Create a report with report type: “</a:t>
            </a:r>
            <a:r>
              <a:rPr lang="en-US" sz="2800" b="1" dirty="0">
                <a:solidFill>
                  <a:srgbClr val="324E89"/>
                </a:solidFill>
                <a:latin typeface="Open Sauce"/>
                <a:ea typeface="Open Sauce"/>
                <a:cs typeface="Open Sauce"/>
                <a:sym typeface="Open Sauce"/>
              </a:rPr>
              <a:t>Hotel, Flight, Customer, Food Option</a:t>
            </a:r>
            <a:r>
              <a:rPr lang="en-US" sz="2800" dirty="0">
                <a:solidFill>
                  <a:srgbClr val="324E89"/>
                </a:solidFill>
                <a:latin typeface="Open Sauce"/>
                <a:ea typeface="Open Sauce"/>
                <a:cs typeface="Open Sauce"/>
                <a:sym typeface="Open Sauce"/>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1751D-BE4B-DFF5-B51A-599A19A774A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1441C73-33FC-61B2-24F9-45813959521A}"/>
              </a:ext>
            </a:extLst>
          </p:cNvPr>
          <p:cNvGrpSpPr/>
          <p:nvPr/>
        </p:nvGrpSpPr>
        <p:grpSpPr>
          <a:xfrm>
            <a:off x="16154400" y="-6534937"/>
            <a:ext cx="14953649" cy="11700495"/>
            <a:chOff x="0" y="0"/>
            <a:chExt cx="812800" cy="635976"/>
          </a:xfrm>
        </p:grpSpPr>
        <p:sp>
          <p:nvSpPr>
            <p:cNvPr id="3" name="Freeform 3">
              <a:extLst>
                <a:ext uri="{FF2B5EF4-FFF2-40B4-BE49-F238E27FC236}">
                  <a16:creationId xmlns:a16="http://schemas.microsoft.com/office/drawing/2014/main" id="{43AE8241-4D59-5847-728E-A20AB1185257}"/>
                </a:ext>
              </a:extLst>
            </p:cNvPr>
            <p:cNvSpPr/>
            <p:nvPr/>
          </p:nvSpPr>
          <p:spPr>
            <a:xfrm>
              <a:off x="0" y="0"/>
              <a:ext cx="812800" cy="635976"/>
            </a:xfrm>
            <a:custGeom>
              <a:avLst/>
              <a:gdLst/>
              <a:ahLst/>
              <a:cxnLst/>
              <a:rect l="l" t="t" r="r" b="b"/>
              <a:pathLst>
                <a:path w="812800" h="635976">
                  <a:moveTo>
                    <a:pt x="406400" y="0"/>
                  </a:moveTo>
                  <a:cubicBezTo>
                    <a:pt x="181951" y="0"/>
                    <a:pt x="0" y="142368"/>
                    <a:pt x="0" y="317988"/>
                  </a:cubicBezTo>
                  <a:cubicBezTo>
                    <a:pt x="0" y="493608"/>
                    <a:pt x="181951" y="635976"/>
                    <a:pt x="406400" y="635976"/>
                  </a:cubicBezTo>
                  <a:cubicBezTo>
                    <a:pt x="630849" y="635976"/>
                    <a:pt x="812800" y="493608"/>
                    <a:pt x="812800" y="317988"/>
                  </a:cubicBezTo>
                  <a:cubicBezTo>
                    <a:pt x="812800" y="142368"/>
                    <a:pt x="630849" y="0"/>
                    <a:pt x="406400" y="0"/>
                  </a:cubicBezTo>
                  <a:close/>
                </a:path>
              </a:pathLst>
            </a:custGeom>
            <a:gradFill rotWithShape="1">
              <a:gsLst>
                <a:gs pos="0">
                  <a:srgbClr val="0047FF">
                    <a:alpha val="100000"/>
                  </a:srgbClr>
                </a:gs>
                <a:gs pos="100000">
                  <a:srgbClr val="30C7D5">
                    <a:alpha val="100000"/>
                  </a:srgbClr>
                </a:gs>
              </a:gsLst>
              <a:path path="circle">
                <a:fillToRect r="100000" b="100000"/>
              </a:path>
              <a:tileRect l="-100000" t="-100000"/>
            </a:gradFill>
            <a:ln w="12700" cap="sq">
              <a:solidFill>
                <a:schemeClr val="accent1"/>
              </a:solidFill>
              <a:prstDash val="solid"/>
              <a:miter/>
            </a:ln>
          </p:spPr>
        </p:sp>
      </p:grpSp>
      <p:grpSp>
        <p:nvGrpSpPr>
          <p:cNvPr id="4" name="Group 4">
            <a:extLst>
              <a:ext uri="{FF2B5EF4-FFF2-40B4-BE49-F238E27FC236}">
                <a16:creationId xmlns:a16="http://schemas.microsoft.com/office/drawing/2014/main" id="{468F130C-3E9D-BD46-91E6-FE856610880A}"/>
              </a:ext>
            </a:extLst>
          </p:cNvPr>
          <p:cNvGrpSpPr/>
          <p:nvPr/>
        </p:nvGrpSpPr>
        <p:grpSpPr>
          <a:xfrm>
            <a:off x="-7924800" y="8420100"/>
            <a:ext cx="14953649" cy="14953649"/>
            <a:chOff x="0" y="0"/>
            <a:chExt cx="812800" cy="812800"/>
          </a:xfrm>
        </p:grpSpPr>
        <p:sp>
          <p:nvSpPr>
            <p:cNvPr id="5" name="Freeform 5">
              <a:extLst>
                <a:ext uri="{FF2B5EF4-FFF2-40B4-BE49-F238E27FC236}">
                  <a16:creationId xmlns:a16="http://schemas.microsoft.com/office/drawing/2014/main" id="{86C15AB4-DF45-FDCE-117F-A69635B7ED9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47FF">
                    <a:alpha val="100000"/>
                  </a:srgbClr>
                </a:gs>
                <a:gs pos="100000">
                  <a:srgbClr val="30C7D5">
                    <a:alpha val="100000"/>
                  </a:srgbClr>
                </a:gs>
              </a:gsLst>
              <a:path path="circle">
                <a:fillToRect r="100000" b="100000"/>
              </a:path>
              <a:tileRect l="-100000" t="-100000"/>
            </a:gradFill>
            <a:ln w="12700" cap="sq">
              <a:solidFill>
                <a:schemeClr val="accent1"/>
              </a:solidFill>
              <a:prstDash val="solid"/>
              <a:miter/>
            </a:ln>
          </p:spPr>
        </p:sp>
      </p:grpSp>
      <p:sp>
        <p:nvSpPr>
          <p:cNvPr id="10" name="Title 3">
            <a:extLst>
              <a:ext uri="{FF2B5EF4-FFF2-40B4-BE49-F238E27FC236}">
                <a16:creationId xmlns:a16="http://schemas.microsoft.com/office/drawing/2014/main" id="{78A36739-5741-CD94-E9EE-93AC13A68D67}"/>
              </a:ext>
            </a:extLst>
          </p:cNvPr>
          <p:cNvSpPr txBox="1">
            <a:spLocks/>
          </p:cNvSpPr>
          <p:nvPr/>
        </p:nvSpPr>
        <p:spPr>
          <a:xfrm>
            <a:off x="4343400" y="342900"/>
            <a:ext cx="10561320" cy="1458804"/>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700" b="1" dirty="0">
                <a:latin typeface="Times New Roman" panose="02020603050405020304" pitchFamily="18" charset="0"/>
                <a:cs typeface="Times New Roman" panose="02020603050405020304" pitchFamily="18" charset="0"/>
              </a:rPr>
              <a:t>ANNA</a:t>
            </a:r>
            <a:r>
              <a:rPr lang="en-IN" sz="2400" b="1" dirty="0">
                <a:latin typeface="Times New Roman" panose="02020603050405020304" pitchFamily="18" charset="0"/>
                <a:cs typeface="Times New Roman" panose="02020603050405020304" pitchFamily="18" charset="0"/>
              </a:rPr>
              <a:t> </a:t>
            </a:r>
            <a:r>
              <a:rPr lang="en-IN" sz="3700" b="1" dirty="0">
                <a:latin typeface="Times New Roman" panose="02020603050405020304" pitchFamily="18" charset="0"/>
                <a:cs typeface="Times New Roman" panose="02020603050405020304" pitchFamily="18" charset="0"/>
              </a:rPr>
              <a:t>UNIVERSITY</a:t>
            </a:r>
            <a:br>
              <a:rPr lang="en-IN" sz="2400" b="1" dirty="0">
                <a:latin typeface="Times New Roman" panose="02020603050405020304" pitchFamily="18" charset="0"/>
                <a:cs typeface="Times New Roman" panose="02020603050405020304" pitchFamily="18" charset="0"/>
              </a:rPr>
            </a:br>
            <a:r>
              <a:rPr lang="en-IN" sz="3700" b="1" dirty="0">
                <a:latin typeface="Times New Roman" panose="02020603050405020304" pitchFamily="18" charset="0"/>
                <a:cs typeface="Times New Roman" panose="02020603050405020304" pitchFamily="18" charset="0"/>
              </a:rPr>
              <a:t>REGIONAL</a:t>
            </a:r>
            <a:r>
              <a:rPr lang="en-IN" sz="2400" b="1" dirty="0">
                <a:latin typeface="Times New Roman" panose="02020603050405020304" pitchFamily="18" charset="0"/>
                <a:cs typeface="Times New Roman" panose="02020603050405020304" pitchFamily="18" charset="0"/>
              </a:rPr>
              <a:t> </a:t>
            </a:r>
            <a:r>
              <a:rPr lang="en-IN" sz="3700" b="1" dirty="0">
                <a:latin typeface="Times New Roman" panose="02020603050405020304" pitchFamily="18" charset="0"/>
                <a:cs typeface="Times New Roman" panose="02020603050405020304" pitchFamily="18" charset="0"/>
              </a:rPr>
              <a:t>CAMPUS</a:t>
            </a:r>
            <a:r>
              <a:rPr lang="en-IN" sz="2400" b="1" dirty="0">
                <a:latin typeface="Times New Roman" panose="02020603050405020304" pitchFamily="18" charset="0"/>
                <a:cs typeface="Times New Roman" panose="02020603050405020304" pitchFamily="18" charset="0"/>
              </a:rPr>
              <a:t> </a:t>
            </a:r>
            <a:r>
              <a:rPr lang="en-IN" sz="3700" b="1" dirty="0">
                <a:latin typeface="Times New Roman" panose="02020603050405020304" pitchFamily="18" charset="0"/>
                <a:cs typeface="Times New Roman" panose="02020603050405020304" pitchFamily="18" charset="0"/>
              </a:rPr>
              <a:t>COIMBATORE</a:t>
            </a:r>
            <a:endParaRPr lang="en-US" sz="6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39BF199-2C81-819F-E70D-72282C29C106}"/>
              </a:ext>
            </a:extLst>
          </p:cNvPr>
          <p:cNvSpPr txBox="1"/>
          <p:nvPr/>
        </p:nvSpPr>
        <p:spPr>
          <a:xfrm>
            <a:off x="1676400" y="2628900"/>
            <a:ext cx="3505200" cy="523220"/>
          </a:xfrm>
          <a:prstGeom prst="rect">
            <a:avLst/>
          </a:prstGeom>
          <a:noFill/>
        </p:spPr>
        <p:txBody>
          <a:bodyPr wrap="square">
            <a:spAutoFit/>
          </a:bodyPr>
          <a:lstStyle/>
          <a:p>
            <a:r>
              <a:rPr lang="en-IN" sz="2800" b="1" i="0" u="none" strike="noStrike" baseline="0" dirty="0">
                <a:latin typeface="TimesNewRomanPS-BoldMT"/>
              </a:rPr>
              <a:t>Team Members:</a:t>
            </a:r>
            <a:endParaRPr lang="en-IN" sz="2800" dirty="0"/>
          </a:p>
        </p:txBody>
      </p:sp>
      <p:graphicFrame>
        <p:nvGraphicFramePr>
          <p:cNvPr id="13" name="Table 12">
            <a:extLst>
              <a:ext uri="{FF2B5EF4-FFF2-40B4-BE49-F238E27FC236}">
                <a16:creationId xmlns:a16="http://schemas.microsoft.com/office/drawing/2014/main" id="{72E0FB49-7F01-3623-DCF6-E53359DF0326}"/>
              </a:ext>
            </a:extLst>
          </p:cNvPr>
          <p:cNvGraphicFramePr>
            <a:graphicFrameLocks noGrp="1"/>
          </p:cNvGraphicFramePr>
          <p:nvPr>
            <p:extLst>
              <p:ext uri="{D42A27DB-BD31-4B8C-83A1-F6EECF244321}">
                <p14:modId xmlns:p14="http://schemas.microsoft.com/office/powerpoint/2010/main" val="2235036367"/>
              </p:ext>
            </p:extLst>
          </p:nvPr>
        </p:nvGraphicFramePr>
        <p:xfrm>
          <a:off x="3124200" y="3560957"/>
          <a:ext cx="12496800" cy="5087745"/>
        </p:xfrm>
        <a:graphic>
          <a:graphicData uri="http://schemas.openxmlformats.org/drawingml/2006/table">
            <a:tbl>
              <a:tblPr firstRow="1" bandRow="1">
                <a:tableStyleId>{5940675A-B579-460E-94D1-54222C63F5DA}</a:tableStyleId>
              </a:tblPr>
              <a:tblGrid>
                <a:gridCol w="3092255">
                  <a:extLst>
                    <a:ext uri="{9D8B030D-6E8A-4147-A177-3AD203B41FA5}">
                      <a16:colId xmlns:a16="http://schemas.microsoft.com/office/drawing/2014/main" val="3806682865"/>
                    </a:ext>
                  </a:extLst>
                </a:gridCol>
                <a:gridCol w="3156145">
                  <a:extLst>
                    <a:ext uri="{9D8B030D-6E8A-4147-A177-3AD203B41FA5}">
                      <a16:colId xmlns:a16="http://schemas.microsoft.com/office/drawing/2014/main" val="91727388"/>
                    </a:ext>
                  </a:extLst>
                </a:gridCol>
                <a:gridCol w="6248400">
                  <a:extLst>
                    <a:ext uri="{9D8B030D-6E8A-4147-A177-3AD203B41FA5}">
                      <a16:colId xmlns:a16="http://schemas.microsoft.com/office/drawing/2014/main" val="3952507252"/>
                    </a:ext>
                  </a:extLst>
                </a:gridCol>
              </a:tblGrid>
              <a:tr h="1017549">
                <a:tc>
                  <a:txBody>
                    <a:bodyPr/>
                    <a:lstStyle/>
                    <a:p>
                      <a:pPr algn="ctr"/>
                      <a:r>
                        <a:rPr lang="en-IN" sz="2400" b="1" dirty="0">
                          <a:latin typeface="Times New Roman" panose="02020603050405020304" pitchFamily="18" charset="0"/>
                          <a:cs typeface="Times New Roman" panose="02020603050405020304" pitchFamily="18" charset="0"/>
                        </a:rPr>
                        <a:t>NAME</a:t>
                      </a:r>
                    </a:p>
                  </a:txBody>
                  <a:tcPr/>
                </a:tc>
                <a:tc>
                  <a:txBody>
                    <a:bodyPr/>
                    <a:lstStyle/>
                    <a:p>
                      <a:pPr algn="ctr"/>
                      <a:r>
                        <a:rPr lang="en-IN" sz="2400" b="1" dirty="0">
                          <a:latin typeface="Times New Roman" panose="02020603050405020304" pitchFamily="18" charset="0"/>
                          <a:cs typeface="Times New Roman" panose="02020603050405020304" pitchFamily="18" charset="0"/>
                        </a:rPr>
                        <a:t>NM ID</a:t>
                      </a:r>
                    </a:p>
                  </a:txBody>
                  <a:tcPr/>
                </a:tc>
                <a:tc>
                  <a:txBody>
                    <a:bodyPr/>
                    <a:lstStyle/>
                    <a:p>
                      <a:pPr algn="ctr"/>
                      <a:r>
                        <a:rPr lang="en-IN" sz="2400" b="1" dirty="0">
                          <a:latin typeface="Times New Roman" panose="02020603050405020304" pitchFamily="18" charset="0"/>
                          <a:cs typeface="Times New Roman" panose="02020603050405020304" pitchFamily="18" charset="0"/>
                        </a:rPr>
                        <a:t>32 Digits NM ID</a:t>
                      </a:r>
                    </a:p>
                  </a:txBody>
                  <a:tcPr/>
                </a:tc>
                <a:extLst>
                  <a:ext uri="{0D108BD9-81ED-4DB2-BD59-A6C34878D82A}">
                    <a16:rowId xmlns:a16="http://schemas.microsoft.com/office/drawing/2014/main" val="614296749"/>
                  </a:ext>
                </a:extLst>
              </a:tr>
              <a:tr h="1017549">
                <a:tc>
                  <a:txBody>
                    <a:bodyPr/>
                    <a:lstStyle/>
                    <a:p>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Sriman Yaghav C (T.L)</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aut710021104307</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FABBB07CAD2ADA9A32E41A976BC78491</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2984892"/>
                  </a:ext>
                </a:extLst>
              </a:tr>
              <a:tr h="1017549">
                <a:tc>
                  <a:txBody>
                    <a:bodyPr/>
                    <a:lstStyle/>
                    <a:p>
                      <a:r>
                        <a:rPr lang="en-IN" sz="2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Ragavan</a:t>
                      </a: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K</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aut710021104310</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7E1DF4E4D01B65A8C7F45671CCD86A1D</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6556845"/>
                  </a:ext>
                </a:extLst>
              </a:tr>
              <a:tr h="1017549">
                <a:tc>
                  <a:txBody>
                    <a:bodyPr/>
                    <a:lstStyle/>
                    <a:p>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Umar Ahmed Khan A</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au710021104032</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6A8BB118261CE23A5F6493C4549B657D</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8856356"/>
                  </a:ext>
                </a:extLst>
              </a:tr>
              <a:tr h="1017549">
                <a:tc>
                  <a:txBody>
                    <a:bodyPr/>
                    <a:lstStyle/>
                    <a:p>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Nikhil M</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aut710021104321</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IN"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B42B95E24A916099F774D984E6E6403C</a:t>
                      </a:r>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5705897"/>
                  </a:ext>
                </a:extLst>
              </a:tr>
            </a:tbl>
          </a:graphicData>
        </a:graphic>
      </p:graphicFrame>
    </p:spTree>
    <p:extLst>
      <p:ext uri="{BB962C8B-B14F-4D97-AF65-F5344CB8AC3E}">
        <p14:creationId xmlns:p14="http://schemas.microsoft.com/office/powerpoint/2010/main" val="197910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1296" y="3345655"/>
            <a:ext cx="16337104" cy="6704489"/>
          </a:xfrm>
          <a:custGeom>
            <a:avLst/>
            <a:gdLst/>
            <a:ahLst/>
            <a:cxnLst/>
            <a:rect l="l" t="t" r="r" b="b"/>
            <a:pathLst>
              <a:path w="15605408" h="7344681">
                <a:moveTo>
                  <a:pt x="0" y="0"/>
                </a:moveTo>
                <a:lnTo>
                  <a:pt x="15605408" y="0"/>
                </a:lnTo>
                <a:lnTo>
                  <a:pt x="15605408" y="7344681"/>
                </a:lnTo>
                <a:lnTo>
                  <a:pt x="0" y="7344681"/>
                </a:lnTo>
                <a:lnTo>
                  <a:pt x="0" y="0"/>
                </a:lnTo>
                <a:close/>
              </a:path>
            </a:pathLst>
          </a:custGeom>
          <a:blipFill>
            <a:blip r:embed="rId2"/>
            <a:stretch>
              <a:fillRect t="-12630" b="-7536"/>
            </a:stretch>
          </a:blipFill>
        </p:spPr>
      </p:sp>
      <p:sp>
        <p:nvSpPr>
          <p:cNvPr id="3" name="TextBox 3"/>
          <p:cNvSpPr txBox="1"/>
          <p:nvPr/>
        </p:nvSpPr>
        <p:spPr>
          <a:xfrm>
            <a:off x="1188513" y="236855"/>
            <a:ext cx="16070787" cy="3108800"/>
          </a:xfrm>
          <a:prstGeom prst="rect">
            <a:avLst/>
          </a:prstGeom>
        </p:spPr>
        <p:txBody>
          <a:bodyPr lIns="0" tIns="0" rIns="0" bIns="0" rtlCol="0" anchor="t">
            <a:spAutoFit/>
          </a:bodyPr>
          <a:lstStyle/>
          <a:p>
            <a:pPr algn="just">
              <a:lnSpc>
                <a:spcPts val="4060"/>
              </a:lnSpc>
            </a:pPr>
            <a:r>
              <a:rPr lang="en-US" sz="2900" b="1" dirty="0">
                <a:solidFill>
                  <a:srgbClr val="324E89"/>
                </a:solidFill>
                <a:latin typeface="Open Sauce Bold"/>
                <a:ea typeface="Open Sauce Bold"/>
                <a:cs typeface="Open Sauce Bold"/>
                <a:sym typeface="Open Sauce Bold"/>
              </a:rPr>
              <a:t>Dashboard:</a:t>
            </a:r>
          </a:p>
          <a:p>
            <a:pPr algn="just">
              <a:lnSpc>
                <a:spcPts val="4060"/>
              </a:lnSpc>
            </a:pPr>
            <a:r>
              <a:rPr lang="en-US" sz="2900" dirty="0">
                <a:solidFill>
                  <a:schemeClr val="tx2"/>
                </a:solidFill>
                <a:latin typeface="Open Sauce" panose="020B0604020202020204" charset="0"/>
              </a:rPr>
              <a:t>Dashboards provide a visual summary of real-time data</a:t>
            </a:r>
            <a:endParaRPr lang="en-US" sz="2900" b="1" dirty="0">
              <a:solidFill>
                <a:schemeClr val="tx2"/>
              </a:solidFill>
              <a:latin typeface="Open Sauce" panose="020B0604020202020204" charset="0"/>
              <a:ea typeface="Open Sauce Bold"/>
              <a:cs typeface="Open Sauce Bold"/>
              <a:sym typeface="Open Sauce Bold"/>
            </a:endParaRP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Go to the app → click on the Dashboards tabs.</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Give a Name and click on Create.</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Select add component.</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Select a Report and click on select.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D501303-6015-8DA6-BE39-9035F30D3748}"/>
              </a:ext>
            </a:extLst>
          </p:cNvPr>
          <p:cNvSpPr/>
          <p:nvPr/>
        </p:nvSpPr>
        <p:spPr>
          <a:xfrm>
            <a:off x="6757101" y="3768738"/>
            <a:ext cx="4683827" cy="47571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0EA8C9C4-03DA-E2BB-81C4-C1A665656BE2}"/>
              </a:ext>
            </a:extLst>
          </p:cNvPr>
          <p:cNvSpPr/>
          <p:nvPr/>
        </p:nvSpPr>
        <p:spPr>
          <a:xfrm>
            <a:off x="6439624" y="3471374"/>
            <a:ext cx="5318783" cy="5260858"/>
          </a:xfrm>
          <a:prstGeom prst="arc">
            <a:avLst>
              <a:gd name="adj1" fmla="val 16200000"/>
              <a:gd name="adj2" fmla="val 33268"/>
            </a:avLst>
          </a:prstGeom>
          <a:ln w="6350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4BC6649F-3DDB-0808-8713-21FD27DE1480}"/>
              </a:ext>
            </a:extLst>
          </p:cNvPr>
          <p:cNvSpPr/>
          <p:nvPr/>
        </p:nvSpPr>
        <p:spPr>
          <a:xfrm>
            <a:off x="6439624" y="3471374"/>
            <a:ext cx="5318783" cy="5260858"/>
          </a:xfrm>
          <a:prstGeom prst="arc">
            <a:avLst>
              <a:gd name="adj1" fmla="val 21599999"/>
              <a:gd name="adj2" fmla="val 5382105"/>
            </a:avLst>
          </a:prstGeom>
          <a:ln w="6350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a:extLst>
              <a:ext uri="{FF2B5EF4-FFF2-40B4-BE49-F238E27FC236}">
                <a16:creationId xmlns:a16="http://schemas.microsoft.com/office/drawing/2014/main" id="{2E0625C9-F8AF-FC8A-CD37-7FD05E1D2D7F}"/>
              </a:ext>
            </a:extLst>
          </p:cNvPr>
          <p:cNvSpPr/>
          <p:nvPr/>
        </p:nvSpPr>
        <p:spPr>
          <a:xfrm>
            <a:off x="6439624" y="3471374"/>
            <a:ext cx="5318783" cy="5260858"/>
          </a:xfrm>
          <a:prstGeom prst="arc">
            <a:avLst>
              <a:gd name="adj1" fmla="val 5399999"/>
              <a:gd name="adj2" fmla="val 10786391"/>
            </a:avLst>
          </a:prstGeom>
          <a:ln w="6350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Arc 7">
            <a:extLst>
              <a:ext uri="{FF2B5EF4-FFF2-40B4-BE49-F238E27FC236}">
                <a16:creationId xmlns:a16="http://schemas.microsoft.com/office/drawing/2014/main" id="{2F20BA0A-7CD1-1CB5-D971-B90C167A1CAD}"/>
              </a:ext>
            </a:extLst>
          </p:cNvPr>
          <p:cNvSpPr/>
          <p:nvPr/>
        </p:nvSpPr>
        <p:spPr>
          <a:xfrm>
            <a:off x="6439624" y="3471374"/>
            <a:ext cx="5318783" cy="5260858"/>
          </a:xfrm>
          <a:prstGeom prst="arc">
            <a:avLst>
              <a:gd name="adj1" fmla="val 10799999"/>
              <a:gd name="adj2" fmla="val 16200052"/>
            </a:avLst>
          </a:prstGeom>
          <a:ln w="6350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ADB1F04A-E006-0845-CCE5-DB1F1C7E2675}"/>
              </a:ext>
            </a:extLst>
          </p:cNvPr>
          <p:cNvSpPr/>
          <p:nvPr/>
        </p:nvSpPr>
        <p:spPr>
          <a:xfrm>
            <a:off x="10633247" y="7426464"/>
            <a:ext cx="819316" cy="812143"/>
          </a:xfrm>
          <a:prstGeom prst="ellipse">
            <a:avLst/>
          </a:prstGeom>
          <a:solidFill>
            <a:schemeClr val="tx2">
              <a:lumMod val="60000"/>
              <a:lumOff val="4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9">
            <a:extLst>
              <a:ext uri="{FF2B5EF4-FFF2-40B4-BE49-F238E27FC236}">
                <a16:creationId xmlns:a16="http://schemas.microsoft.com/office/drawing/2014/main" id="{1E55E563-8E87-4AAC-FD48-500B117964C2}"/>
              </a:ext>
            </a:extLst>
          </p:cNvPr>
          <p:cNvSpPr>
            <a:spLocks/>
          </p:cNvSpPr>
          <p:nvPr/>
        </p:nvSpPr>
        <p:spPr bwMode="auto">
          <a:xfrm>
            <a:off x="10882373" y="7671209"/>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solidFill>
            <a:schemeClr val="tx2">
              <a:lumMod val="60000"/>
              <a:lumOff val="40000"/>
            </a:schemeClr>
          </a:solid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9">
            <a:extLst>
              <a:ext uri="{FF2B5EF4-FFF2-40B4-BE49-F238E27FC236}">
                <a16:creationId xmlns:a16="http://schemas.microsoft.com/office/drawing/2014/main" id="{A39F875E-956E-642E-6EC6-BB0776B00CE6}"/>
              </a:ext>
            </a:extLst>
          </p:cNvPr>
          <p:cNvSpPr>
            <a:spLocks/>
          </p:cNvSpPr>
          <p:nvPr/>
        </p:nvSpPr>
        <p:spPr bwMode="auto">
          <a:xfrm>
            <a:off x="15721330" y="2971160"/>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33">
            <a:extLst>
              <a:ext uri="{FF2B5EF4-FFF2-40B4-BE49-F238E27FC236}">
                <a16:creationId xmlns:a16="http://schemas.microsoft.com/office/drawing/2014/main" id="{5556BC39-8DFC-4BC0-21C9-D6BF688BBFB0}"/>
              </a:ext>
            </a:extLst>
          </p:cNvPr>
          <p:cNvSpPr/>
          <p:nvPr/>
        </p:nvSpPr>
        <p:spPr>
          <a:xfrm>
            <a:off x="10472715" y="3800000"/>
            <a:ext cx="819316" cy="812143"/>
          </a:xfrm>
          <a:prstGeom prst="ellipse">
            <a:avLst/>
          </a:prstGeom>
          <a:solidFill>
            <a:schemeClr val="tx2">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9">
            <a:extLst>
              <a:ext uri="{FF2B5EF4-FFF2-40B4-BE49-F238E27FC236}">
                <a16:creationId xmlns:a16="http://schemas.microsoft.com/office/drawing/2014/main" id="{3130A9F9-0BD1-AC46-E950-E3301AC6A4A0}"/>
              </a:ext>
            </a:extLst>
          </p:cNvPr>
          <p:cNvSpPr>
            <a:spLocks/>
          </p:cNvSpPr>
          <p:nvPr/>
        </p:nvSpPr>
        <p:spPr bwMode="auto">
          <a:xfrm>
            <a:off x="10721840" y="3974960"/>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Oval 35">
            <a:extLst>
              <a:ext uri="{FF2B5EF4-FFF2-40B4-BE49-F238E27FC236}">
                <a16:creationId xmlns:a16="http://schemas.microsoft.com/office/drawing/2014/main" id="{5EA84BF8-C7D6-6237-8C65-45A7FB274D31}"/>
              </a:ext>
            </a:extLst>
          </p:cNvPr>
          <p:cNvSpPr/>
          <p:nvPr/>
        </p:nvSpPr>
        <p:spPr>
          <a:xfrm>
            <a:off x="6864167" y="3796803"/>
            <a:ext cx="819316" cy="812143"/>
          </a:xfrm>
          <a:prstGeom prst="ellipse">
            <a:avLst/>
          </a:prstGeom>
          <a:solidFill>
            <a:schemeClr val="tx2">
              <a:lumMod val="60000"/>
              <a:lumOff val="4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9">
            <a:extLst>
              <a:ext uri="{FF2B5EF4-FFF2-40B4-BE49-F238E27FC236}">
                <a16:creationId xmlns:a16="http://schemas.microsoft.com/office/drawing/2014/main" id="{ECE1E55C-A298-E89A-7D66-89E4DC8C13CB}"/>
              </a:ext>
            </a:extLst>
          </p:cNvPr>
          <p:cNvSpPr>
            <a:spLocks/>
          </p:cNvSpPr>
          <p:nvPr/>
        </p:nvSpPr>
        <p:spPr bwMode="auto">
          <a:xfrm>
            <a:off x="7113293" y="4041548"/>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solidFill>
            <a:schemeClr val="tx2">
              <a:lumMod val="60000"/>
              <a:lumOff val="40000"/>
            </a:schemeClr>
          </a:solid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pic>
        <p:nvPicPr>
          <p:cNvPr id="39" name="Picture 38">
            <a:extLst>
              <a:ext uri="{FF2B5EF4-FFF2-40B4-BE49-F238E27FC236}">
                <a16:creationId xmlns:a16="http://schemas.microsoft.com/office/drawing/2014/main" id="{A9CCAA1A-8409-5816-834A-65E11E1195C6}"/>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520095" y="3562368"/>
            <a:ext cx="4876800" cy="4876800"/>
          </a:xfrm>
          <a:prstGeom prst="rect">
            <a:avLst/>
          </a:prstGeom>
        </p:spPr>
      </p:pic>
      <p:sp>
        <p:nvSpPr>
          <p:cNvPr id="10" name="Oval 9">
            <a:extLst>
              <a:ext uri="{FF2B5EF4-FFF2-40B4-BE49-F238E27FC236}">
                <a16:creationId xmlns:a16="http://schemas.microsoft.com/office/drawing/2014/main" id="{1D504314-78F0-73E4-B9EA-5D937232B17D}"/>
              </a:ext>
            </a:extLst>
          </p:cNvPr>
          <p:cNvSpPr/>
          <p:nvPr/>
        </p:nvSpPr>
        <p:spPr>
          <a:xfrm>
            <a:off x="6543102" y="7137900"/>
            <a:ext cx="819316" cy="812143"/>
          </a:xfrm>
          <a:prstGeom prst="ellipse">
            <a:avLst/>
          </a:prstGeom>
          <a:solidFill>
            <a:schemeClr val="tx2">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9">
            <a:extLst>
              <a:ext uri="{FF2B5EF4-FFF2-40B4-BE49-F238E27FC236}">
                <a16:creationId xmlns:a16="http://schemas.microsoft.com/office/drawing/2014/main" id="{27EC5366-E847-9264-CAA6-DB6D7E115956}"/>
              </a:ext>
            </a:extLst>
          </p:cNvPr>
          <p:cNvSpPr>
            <a:spLocks/>
          </p:cNvSpPr>
          <p:nvPr/>
        </p:nvSpPr>
        <p:spPr bwMode="auto">
          <a:xfrm>
            <a:off x="6792228" y="7312860"/>
            <a:ext cx="321065" cy="322654"/>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TextBox 3">
            <a:extLst>
              <a:ext uri="{FF2B5EF4-FFF2-40B4-BE49-F238E27FC236}">
                <a16:creationId xmlns:a16="http://schemas.microsoft.com/office/drawing/2014/main" id="{374B7628-58E1-9674-CDAF-B2330B691494}"/>
              </a:ext>
            </a:extLst>
          </p:cNvPr>
          <p:cNvSpPr txBox="1"/>
          <p:nvPr/>
        </p:nvSpPr>
        <p:spPr>
          <a:xfrm>
            <a:off x="7086600" y="5372100"/>
            <a:ext cx="4981763" cy="1477328"/>
          </a:xfrm>
          <a:prstGeom prst="rect">
            <a:avLst/>
          </a:prstGeom>
        </p:spPr>
        <p:txBody>
          <a:bodyPr wrap="square" lIns="0" tIns="0" rIns="0" bIns="0" rtlCol="0" anchor="t">
            <a:spAutoFit/>
          </a:bodyPr>
          <a:lstStyle/>
          <a:p>
            <a:pPr algn="l"/>
            <a:r>
              <a:rPr lang="en-US" sz="4800" b="1" spc="-518" dirty="0">
                <a:solidFill>
                  <a:srgbClr val="324E89"/>
                </a:solidFill>
                <a:latin typeface="Montserrat Bold"/>
                <a:ea typeface="Montserrat Bold"/>
                <a:cs typeface="Montserrat Bold"/>
                <a:sym typeface="Montserrat Bold"/>
              </a:rPr>
              <a:t>TripAdvisor </a:t>
            </a:r>
          </a:p>
          <a:p>
            <a:pPr algn="l"/>
            <a:r>
              <a:rPr lang="en-US" sz="4800" b="1" spc="-518" dirty="0">
                <a:solidFill>
                  <a:srgbClr val="324E89"/>
                </a:solidFill>
                <a:latin typeface="Montserrat Bold"/>
                <a:ea typeface="Montserrat Bold"/>
                <a:cs typeface="Montserrat Bold"/>
                <a:sym typeface="Montserrat Bold"/>
              </a:rPr>
              <a:t>E-Management</a:t>
            </a:r>
          </a:p>
        </p:txBody>
      </p:sp>
      <p:sp>
        <p:nvSpPr>
          <p:cNvPr id="41" name="TextBox 4">
            <a:extLst>
              <a:ext uri="{FF2B5EF4-FFF2-40B4-BE49-F238E27FC236}">
                <a16:creationId xmlns:a16="http://schemas.microsoft.com/office/drawing/2014/main" id="{C789C602-9944-592F-B399-37665C7753DC}"/>
              </a:ext>
            </a:extLst>
          </p:cNvPr>
          <p:cNvSpPr txBox="1"/>
          <p:nvPr/>
        </p:nvSpPr>
        <p:spPr>
          <a:xfrm>
            <a:off x="743595" y="295943"/>
            <a:ext cx="18760039" cy="1477328"/>
          </a:xfrm>
          <a:prstGeom prst="rect">
            <a:avLst/>
          </a:prstGeom>
        </p:spPr>
        <p:txBody>
          <a:bodyPr wrap="square" lIns="0" tIns="0" rIns="0" bIns="0" rtlCol="0" anchor="t">
            <a:spAutoFit/>
          </a:bodyPr>
          <a:lstStyle/>
          <a:p>
            <a:pPr algn="l"/>
            <a:r>
              <a:rPr lang="en-US" sz="4800" b="1" spc="-300" dirty="0">
                <a:solidFill>
                  <a:srgbClr val="324E89"/>
                </a:solidFill>
                <a:latin typeface="Montserrat Bold"/>
                <a:ea typeface="Montserrat Bold"/>
                <a:cs typeface="Montserrat Bold"/>
                <a:sym typeface="Montserrat Bold"/>
              </a:rPr>
              <a:t>Key Scenarios Addressed by Salesforce in the </a:t>
            </a:r>
          </a:p>
          <a:p>
            <a:pPr algn="l"/>
            <a:r>
              <a:rPr lang="en-US" sz="4800" b="1" spc="-300" dirty="0">
                <a:solidFill>
                  <a:srgbClr val="324E89"/>
                </a:solidFill>
                <a:latin typeface="Montserrat Bold"/>
                <a:ea typeface="Montserrat Bold"/>
                <a:cs typeface="Montserrat Bold"/>
                <a:sym typeface="Montserrat Bold"/>
              </a:rPr>
              <a:t>TripAdvisor E-Management Implementation Project:</a:t>
            </a:r>
          </a:p>
        </p:txBody>
      </p:sp>
      <p:grpSp>
        <p:nvGrpSpPr>
          <p:cNvPr id="42" name="Group 4">
            <a:extLst>
              <a:ext uri="{FF2B5EF4-FFF2-40B4-BE49-F238E27FC236}">
                <a16:creationId xmlns:a16="http://schemas.microsoft.com/office/drawing/2014/main" id="{4DC7C6CA-244D-DC39-D288-506E7A662760}"/>
              </a:ext>
            </a:extLst>
          </p:cNvPr>
          <p:cNvGrpSpPr/>
          <p:nvPr/>
        </p:nvGrpSpPr>
        <p:grpSpPr>
          <a:xfrm>
            <a:off x="13868400" y="-284019"/>
            <a:ext cx="6654114" cy="1318626"/>
            <a:chOff x="0" y="-47625"/>
            <a:chExt cx="4806309" cy="708838"/>
          </a:xfrm>
        </p:grpSpPr>
        <p:sp>
          <p:nvSpPr>
            <p:cNvPr id="43" name="Freeform 5">
              <a:extLst>
                <a:ext uri="{FF2B5EF4-FFF2-40B4-BE49-F238E27FC236}">
                  <a16:creationId xmlns:a16="http://schemas.microsoft.com/office/drawing/2014/main" id="{F53D3C38-6327-2E3C-BD0A-AD577E4CCE2F}"/>
                </a:ext>
              </a:extLst>
            </p:cNvPr>
            <p:cNvSpPr/>
            <p:nvPr/>
          </p:nvSpPr>
          <p:spPr>
            <a:xfrm>
              <a:off x="590487" y="202644"/>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44" name="TextBox 6">
              <a:extLst>
                <a:ext uri="{FF2B5EF4-FFF2-40B4-BE49-F238E27FC236}">
                  <a16:creationId xmlns:a16="http://schemas.microsoft.com/office/drawing/2014/main" id="{FA65A662-A26A-8A66-1FD9-752323F0FF26}"/>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cxnSp>
        <p:nvCxnSpPr>
          <p:cNvPr id="46" name="Straight Connector 45">
            <a:extLst>
              <a:ext uri="{FF2B5EF4-FFF2-40B4-BE49-F238E27FC236}">
                <a16:creationId xmlns:a16="http://schemas.microsoft.com/office/drawing/2014/main" id="{55319201-CE62-2FBC-FCF4-C97B4FA69E9C}"/>
              </a:ext>
            </a:extLst>
          </p:cNvPr>
          <p:cNvCxnSpPr/>
          <p:nvPr/>
        </p:nvCxnSpPr>
        <p:spPr>
          <a:xfrm>
            <a:off x="12496800" y="6134100"/>
            <a:ext cx="51054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EA93094D-B582-255E-B158-9BA7C8CA922D}"/>
              </a:ext>
            </a:extLst>
          </p:cNvPr>
          <p:cNvCxnSpPr/>
          <p:nvPr/>
        </p:nvCxnSpPr>
        <p:spPr>
          <a:xfrm>
            <a:off x="457200" y="6134100"/>
            <a:ext cx="51054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E06ACD2F-213A-1F28-BF37-EB5BA992A4B5}"/>
              </a:ext>
            </a:extLst>
          </p:cNvPr>
          <p:cNvSpPr txBox="1"/>
          <p:nvPr/>
        </p:nvSpPr>
        <p:spPr>
          <a:xfrm>
            <a:off x="366690" y="3561728"/>
            <a:ext cx="6187521" cy="1569660"/>
          </a:xfrm>
          <a:prstGeom prst="rect">
            <a:avLst/>
          </a:prstGeom>
          <a:noFill/>
        </p:spPr>
        <p:txBody>
          <a:bodyPr wrap="square" rtlCol="0">
            <a:spAutoFit/>
          </a:bodyPr>
          <a:lstStyle/>
          <a:p>
            <a:pPr algn="just"/>
            <a:r>
              <a:rPr lang="en-US" sz="2400" b="1" dirty="0">
                <a:solidFill>
                  <a:srgbClr val="324E89"/>
                </a:solidFill>
                <a:latin typeface="Open Sauce" panose="020B0604020202020204" charset="0"/>
              </a:rPr>
              <a:t>Booking Management: </a:t>
            </a:r>
            <a:r>
              <a:rPr lang="en-US" sz="2400" dirty="0">
                <a:solidFill>
                  <a:srgbClr val="324E89"/>
                </a:solidFill>
                <a:latin typeface="Open Sauce" panose="020B0604020202020204" charset="0"/>
              </a:rPr>
              <a:t>Tracks available travel packages, accommodations, and activities, updating automatically when bookings are confirmed.</a:t>
            </a:r>
            <a:endParaRPr lang="en-IN" sz="2400" dirty="0">
              <a:solidFill>
                <a:srgbClr val="324E89"/>
              </a:solidFill>
              <a:latin typeface="Open Sauce" panose="020B0604020202020204" charset="0"/>
            </a:endParaRPr>
          </a:p>
        </p:txBody>
      </p:sp>
      <p:sp>
        <p:nvSpPr>
          <p:cNvPr id="49" name="TextBox 48">
            <a:extLst>
              <a:ext uri="{FF2B5EF4-FFF2-40B4-BE49-F238E27FC236}">
                <a16:creationId xmlns:a16="http://schemas.microsoft.com/office/drawing/2014/main" id="{230A9737-B93A-9767-41D5-E13D59D8C123}"/>
              </a:ext>
            </a:extLst>
          </p:cNvPr>
          <p:cNvSpPr txBox="1"/>
          <p:nvPr/>
        </p:nvSpPr>
        <p:spPr>
          <a:xfrm>
            <a:off x="11961297" y="3471374"/>
            <a:ext cx="5318783" cy="1569660"/>
          </a:xfrm>
          <a:prstGeom prst="rect">
            <a:avLst/>
          </a:prstGeom>
          <a:noFill/>
        </p:spPr>
        <p:txBody>
          <a:bodyPr wrap="square" rtlCol="0">
            <a:spAutoFit/>
          </a:bodyPr>
          <a:lstStyle/>
          <a:p>
            <a:pPr algn="just"/>
            <a:r>
              <a:rPr lang="en-US" sz="2400" b="1" dirty="0">
                <a:solidFill>
                  <a:srgbClr val="324E89"/>
                </a:solidFill>
                <a:latin typeface="Open Sauce" panose="020B0604020202020204" charset="0"/>
              </a:rPr>
              <a:t>Automation of Tasks: </a:t>
            </a:r>
            <a:r>
              <a:rPr lang="en-US" sz="2400" dirty="0">
                <a:solidFill>
                  <a:srgbClr val="324E89"/>
                </a:solidFill>
                <a:latin typeface="Open Sauce" panose="020B0604020202020204" charset="0"/>
              </a:rPr>
              <a:t>Generates invoices and sends booking confirmations automatically once reservations are finalized.</a:t>
            </a:r>
          </a:p>
        </p:txBody>
      </p:sp>
      <p:sp>
        <p:nvSpPr>
          <p:cNvPr id="50" name="TextBox 49">
            <a:extLst>
              <a:ext uri="{FF2B5EF4-FFF2-40B4-BE49-F238E27FC236}">
                <a16:creationId xmlns:a16="http://schemas.microsoft.com/office/drawing/2014/main" id="{3ACB337A-5EC6-A225-1052-EB2C9644734B}"/>
              </a:ext>
            </a:extLst>
          </p:cNvPr>
          <p:cNvSpPr txBox="1"/>
          <p:nvPr/>
        </p:nvSpPr>
        <p:spPr>
          <a:xfrm>
            <a:off x="196842" y="7209033"/>
            <a:ext cx="6187521" cy="1569660"/>
          </a:xfrm>
          <a:prstGeom prst="rect">
            <a:avLst/>
          </a:prstGeom>
          <a:noFill/>
        </p:spPr>
        <p:txBody>
          <a:bodyPr wrap="square" rtlCol="0">
            <a:spAutoFit/>
          </a:bodyPr>
          <a:lstStyle/>
          <a:p>
            <a:pPr algn="just"/>
            <a:r>
              <a:rPr lang="en-US" sz="2400" b="1" dirty="0">
                <a:solidFill>
                  <a:srgbClr val="324E89"/>
                </a:solidFill>
                <a:latin typeface="Open Sauce" panose="020B0604020202020204" charset="0"/>
              </a:rPr>
              <a:t>Customer Insights: </a:t>
            </a:r>
            <a:r>
              <a:rPr lang="en-US" sz="2400" dirty="0">
                <a:solidFill>
                  <a:srgbClr val="324E89"/>
                </a:solidFill>
                <a:latin typeface="Open Sauce" panose="020B0604020202020204" charset="0"/>
              </a:rPr>
              <a:t>Provides detailed dashboards and reports to monitor booking trends, customer preferences, and team performance.</a:t>
            </a:r>
            <a:endParaRPr lang="en-IN" sz="2400" dirty="0">
              <a:solidFill>
                <a:srgbClr val="324E89"/>
              </a:solidFill>
              <a:latin typeface="Open Sauce" panose="020B0604020202020204" charset="0"/>
            </a:endParaRPr>
          </a:p>
        </p:txBody>
      </p:sp>
      <p:sp>
        <p:nvSpPr>
          <p:cNvPr id="51" name="TextBox 50">
            <a:extLst>
              <a:ext uri="{FF2B5EF4-FFF2-40B4-BE49-F238E27FC236}">
                <a16:creationId xmlns:a16="http://schemas.microsoft.com/office/drawing/2014/main" id="{7CBD7105-7AB5-6CD3-AA00-8979B979DB1D}"/>
              </a:ext>
            </a:extLst>
          </p:cNvPr>
          <p:cNvSpPr txBox="1"/>
          <p:nvPr/>
        </p:nvSpPr>
        <p:spPr>
          <a:xfrm>
            <a:off x="11930192" y="7185642"/>
            <a:ext cx="6187521" cy="1569660"/>
          </a:xfrm>
          <a:prstGeom prst="rect">
            <a:avLst/>
          </a:prstGeom>
          <a:noFill/>
        </p:spPr>
        <p:txBody>
          <a:bodyPr wrap="square" rtlCol="0">
            <a:spAutoFit/>
          </a:bodyPr>
          <a:lstStyle/>
          <a:p>
            <a:pPr algn="just"/>
            <a:r>
              <a:rPr lang="en-US" sz="2400" b="1" dirty="0">
                <a:solidFill>
                  <a:srgbClr val="324E89"/>
                </a:solidFill>
                <a:latin typeface="Open Sauce" panose="020B0604020202020204" charset="0"/>
              </a:rPr>
              <a:t>Data Accuracy: </a:t>
            </a:r>
            <a:r>
              <a:rPr lang="en-US" sz="2400" dirty="0">
                <a:solidFill>
                  <a:srgbClr val="324E89"/>
                </a:solidFill>
                <a:latin typeface="Open Sauce" panose="020B0604020202020204" charset="0"/>
              </a:rPr>
              <a:t>Ensures users cannot overbook accommodations or skip required fields when creating or updating trip details.</a:t>
            </a:r>
            <a:endParaRPr lang="en-IN" sz="2400" dirty="0">
              <a:solidFill>
                <a:srgbClr val="324E89"/>
              </a:solidFill>
              <a:latin typeface="Open Sauce" panose="020B0604020202020204" charset="0"/>
            </a:endParaRPr>
          </a:p>
        </p:txBody>
      </p:sp>
    </p:spTree>
    <p:extLst>
      <p:ext uri="{BB962C8B-B14F-4D97-AF65-F5344CB8AC3E}">
        <p14:creationId xmlns:p14="http://schemas.microsoft.com/office/powerpoint/2010/main" val="84574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470622" y="-876300"/>
            <a:ext cx="19229244" cy="11667248"/>
            <a:chOff x="0" y="0"/>
            <a:chExt cx="1638375" cy="981930"/>
          </a:xfrm>
        </p:grpSpPr>
        <p:sp>
          <p:nvSpPr>
            <p:cNvPr id="4" name="Freeform 4"/>
            <p:cNvSpPr/>
            <p:nvPr/>
          </p:nvSpPr>
          <p:spPr>
            <a:xfrm>
              <a:off x="0" y="0"/>
              <a:ext cx="1638375" cy="981930"/>
            </a:xfrm>
            <a:custGeom>
              <a:avLst/>
              <a:gdLst/>
              <a:ahLst/>
              <a:cxnLst/>
              <a:rect l="l" t="t" r="r" b="b"/>
              <a:pathLst>
                <a:path w="1638375" h="981930">
                  <a:moveTo>
                    <a:pt x="39769" y="0"/>
                  </a:moveTo>
                  <a:lnTo>
                    <a:pt x="1598606" y="0"/>
                  </a:lnTo>
                  <a:cubicBezTo>
                    <a:pt x="1620570" y="0"/>
                    <a:pt x="1638375" y="17805"/>
                    <a:pt x="1638375" y="39769"/>
                  </a:cubicBezTo>
                  <a:lnTo>
                    <a:pt x="1638375" y="942161"/>
                  </a:lnTo>
                  <a:cubicBezTo>
                    <a:pt x="1638375" y="964124"/>
                    <a:pt x="1620570" y="981930"/>
                    <a:pt x="1598606" y="981930"/>
                  </a:cubicBezTo>
                  <a:lnTo>
                    <a:pt x="39769" y="981930"/>
                  </a:lnTo>
                  <a:cubicBezTo>
                    <a:pt x="17805" y="981930"/>
                    <a:pt x="0" y="964124"/>
                    <a:pt x="0" y="942161"/>
                  </a:cubicBezTo>
                  <a:lnTo>
                    <a:pt x="0" y="39769"/>
                  </a:lnTo>
                  <a:cubicBezTo>
                    <a:pt x="0" y="17805"/>
                    <a:pt x="17805" y="0"/>
                    <a:pt x="39769" y="0"/>
                  </a:cubicBezTo>
                  <a:close/>
                </a:path>
              </a:pathLst>
            </a:custGeom>
            <a:gradFill rotWithShape="1">
              <a:gsLst>
                <a:gs pos="0">
                  <a:srgbClr val="0047FF">
                    <a:alpha val="100000"/>
                  </a:srgbClr>
                </a:gs>
                <a:gs pos="100000">
                  <a:srgbClr val="30C7D5">
                    <a:alpha val="46500"/>
                  </a:srgbClr>
                </a:gs>
              </a:gsLst>
              <a:path path="circle">
                <a:fillToRect r="100000" b="100000"/>
              </a:path>
              <a:tileRect l="-100000" t="-100000"/>
            </a:gradFill>
            <a:ln w="12700" cap="rnd">
              <a:solidFill>
                <a:srgbClr val="000000"/>
              </a:solidFill>
              <a:prstDash val="solid"/>
              <a:round/>
            </a:ln>
          </p:spPr>
        </p:sp>
      </p:grpSp>
      <p:sp>
        <p:nvSpPr>
          <p:cNvPr id="5" name="TextBox 5"/>
          <p:cNvSpPr txBox="1"/>
          <p:nvPr/>
        </p:nvSpPr>
        <p:spPr>
          <a:xfrm>
            <a:off x="1761362" y="3399656"/>
            <a:ext cx="14061892" cy="2219929"/>
          </a:xfrm>
          <a:prstGeom prst="rect">
            <a:avLst/>
          </a:prstGeom>
        </p:spPr>
        <p:txBody>
          <a:bodyPr lIns="0" tIns="0" rIns="0" bIns="0" rtlCol="0" anchor="t">
            <a:spAutoFit/>
          </a:bodyPr>
          <a:lstStyle/>
          <a:p>
            <a:pPr algn="ctr">
              <a:lnSpc>
                <a:spcPts val="17359"/>
              </a:lnSpc>
            </a:pPr>
            <a:r>
              <a:rPr lang="en-US" sz="15095" b="1" spc="-920" dirty="0">
                <a:solidFill>
                  <a:srgbClr val="FFFFFF"/>
                </a:solidFill>
                <a:latin typeface="Montserrat Bold"/>
                <a:ea typeface="Montserrat Bold"/>
                <a:cs typeface="Montserrat Bold"/>
                <a:sym typeface="Montserrat Bold"/>
              </a:rPr>
              <a:t>Thank You</a:t>
            </a:r>
          </a:p>
        </p:txBody>
      </p:sp>
      <p:sp>
        <p:nvSpPr>
          <p:cNvPr id="6" name="TextBox 6"/>
          <p:cNvSpPr txBox="1"/>
          <p:nvPr/>
        </p:nvSpPr>
        <p:spPr>
          <a:xfrm>
            <a:off x="8349944" y="8412919"/>
            <a:ext cx="1542711" cy="398044"/>
          </a:xfrm>
          <a:prstGeom prst="rect">
            <a:avLst/>
          </a:prstGeom>
        </p:spPr>
        <p:txBody>
          <a:bodyPr lIns="0" tIns="0" rIns="0" bIns="0" rtlCol="0" anchor="t">
            <a:spAutoFit/>
          </a:bodyPr>
          <a:lstStyle/>
          <a:p>
            <a:pPr algn="ctr">
              <a:lnSpc>
                <a:spcPts val="3253"/>
              </a:lnSpc>
            </a:pPr>
            <a:r>
              <a:rPr lang="en-US" sz="2323" b="1">
                <a:solidFill>
                  <a:srgbClr val="324E89"/>
                </a:solidFill>
                <a:latin typeface="Montserrat Bold"/>
                <a:ea typeface="Montserrat Bold"/>
                <a:cs typeface="Montserrat Bold"/>
                <a:sym typeface="Montserrat Bold"/>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01672" y="943600"/>
            <a:ext cx="8042328" cy="2398121"/>
          </a:xfrm>
          <a:prstGeom prst="rect">
            <a:avLst/>
          </a:prstGeom>
        </p:spPr>
        <p:txBody>
          <a:bodyPr lIns="0" tIns="0" rIns="0" bIns="0" rtlCol="0" anchor="t">
            <a:spAutoFit/>
          </a:bodyPr>
          <a:lstStyle/>
          <a:p>
            <a:pPr algn="l">
              <a:lnSpc>
                <a:spcPts val="9289"/>
              </a:lnSpc>
            </a:pPr>
            <a:r>
              <a:rPr lang="en-US" sz="9289" b="1" spc="-566" dirty="0">
                <a:solidFill>
                  <a:srgbClr val="324E89"/>
                </a:solidFill>
                <a:latin typeface="Montserrat Bold"/>
                <a:ea typeface="Montserrat Bold"/>
                <a:cs typeface="Montserrat Bold"/>
                <a:sym typeface="Montserrat Bold"/>
              </a:rPr>
              <a:t>PROJECT DESCRIPTION</a:t>
            </a:r>
          </a:p>
        </p:txBody>
      </p:sp>
      <p:grpSp>
        <p:nvGrpSpPr>
          <p:cNvPr id="3" name="Group 3"/>
          <p:cNvGrpSpPr/>
          <p:nvPr/>
        </p:nvGrpSpPr>
        <p:grpSpPr>
          <a:xfrm>
            <a:off x="13182600" y="-4260991"/>
            <a:ext cx="7602712" cy="760271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9285" r="-39285"/>
              </a:stretch>
            </a:blipFill>
            <a:ln cap="sq">
              <a:noFill/>
              <a:prstDash val="solid"/>
              <a:miter/>
            </a:ln>
          </p:spPr>
        </p:sp>
      </p:grpSp>
      <p:grpSp>
        <p:nvGrpSpPr>
          <p:cNvPr id="5" name="Group 5"/>
          <p:cNvGrpSpPr/>
          <p:nvPr/>
        </p:nvGrpSpPr>
        <p:grpSpPr>
          <a:xfrm>
            <a:off x="13197840" y="-4260991"/>
            <a:ext cx="7602712" cy="760271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47FF">
                    <a:alpha val="100000"/>
                  </a:srgbClr>
                </a:gs>
                <a:gs pos="100000">
                  <a:srgbClr val="30C7D5">
                    <a:alpha val="46500"/>
                  </a:srgbClr>
                </a:gs>
              </a:gsLst>
              <a:path path="circle">
                <a:fillToRect r="100000" b="100000"/>
              </a:path>
              <a:tileRect l="-100000" t="-100000"/>
            </a:gradFill>
            <a:ln w="12700" cap="sq">
              <a:solidFill>
                <a:schemeClr val="accent1"/>
              </a:solidFill>
              <a:prstDash val="solid"/>
              <a:miter/>
            </a:ln>
          </p:spPr>
        </p:sp>
      </p:grpSp>
      <p:sp>
        <p:nvSpPr>
          <p:cNvPr id="7" name="TextBox 7"/>
          <p:cNvSpPr txBox="1"/>
          <p:nvPr/>
        </p:nvSpPr>
        <p:spPr>
          <a:xfrm>
            <a:off x="762173" y="3761280"/>
            <a:ext cx="16497127" cy="5737725"/>
          </a:xfrm>
          <a:prstGeom prst="rect">
            <a:avLst/>
          </a:prstGeom>
        </p:spPr>
        <p:txBody>
          <a:bodyPr lIns="0" tIns="0" rIns="0" bIns="0" rtlCol="0" anchor="t">
            <a:spAutoFit/>
          </a:bodyPr>
          <a:lstStyle/>
          <a:p>
            <a:pPr algn="just">
              <a:lnSpc>
                <a:spcPts val="4060"/>
              </a:lnSpc>
            </a:pPr>
            <a:r>
              <a:rPr lang="en-US" sz="2900" dirty="0">
                <a:solidFill>
                  <a:srgbClr val="324E89"/>
                </a:solidFill>
                <a:latin typeface="Open Sauce"/>
                <a:ea typeface="Open Sauce"/>
                <a:cs typeface="Open Sauce"/>
                <a:sym typeface="Open Sauce"/>
              </a:rPr>
              <a:t>The </a:t>
            </a:r>
            <a:r>
              <a:rPr lang="en-US" sz="2900" b="1" dirty="0">
                <a:solidFill>
                  <a:srgbClr val="324E89"/>
                </a:solidFill>
                <a:latin typeface="Open Sauce Bold"/>
                <a:ea typeface="Open Sauce Bold"/>
                <a:cs typeface="Open Sauce Bold"/>
                <a:sym typeface="Open Sauce Bold"/>
              </a:rPr>
              <a:t>TripAdvisor E-Management System</a:t>
            </a:r>
            <a:r>
              <a:rPr lang="en-US" sz="2900" dirty="0">
                <a:solidFill>
                  <a:srgbClr val="324E89"/>
                </a:solidFill>
                <a:latin typeface="Open Sauce"/>
                <a:ea typeface="Open Sauce"/>
                <a:cs typeface="Open Sauce"/>
                <a:sym typeface="Open Sauce"/>
              </a:rPr>
              <a:t> is a comprehensive platform designed to manage, organize, and streamline operations for businesses in the travel and tourism industry. It provides tools for managing customer interactions, reviews, bookings, and overall business performance on TripAdvisor. The system enhances user engagement, improves service quality, and boosts business visibility through efficient e-management practices.</a:t>
            </a:r>
          </a:p>
          <a:p>
            <a:pPr algn="just">
              <a:lnSpc>
                <a:spcPts val="4060"/>
              </a:lnSpc>
            </a:pPr>
            <a:endParaRPr lang="en-US" sz="2900" dirty="0">
              <a:solidFill>
                <a:srgbClr val="324E89"/>
              </a:solidFill>
              <a:latin typeface="Open Sauce"/>
              <a:ea typeface="Open Sauce"/>
              <a:cs typeface="Open Sauce"/>
              <a:sym typeface="Open Sauce"/>
            </a:endParaRPr>
          </a:p>
          <a:p>
            <a:pPr algn="just">
              <a:lnSpc>
                <a:spcPts val="4060"/>
              </a:lnSpc>
            </a:pPr>
            <a:r>
              <a:rPr lang="en-US" sz="2900" b="1" dirty="0">
                <a:solidFill>
                  <a:srgbClr val="324E89"/>
                </a:solidFill>
                <a:latin typeface="Open Sauce Bold"/>
                <a:ea typeface="Open Sauce Bold"/>
                <a:cs typeface="Open Sauce Bold"/>
                <a:sym typeface="Open Sauce Bold"/>
              </a:rPr>
              <a:t>Key Features</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User Management</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Marketing and Visibility</a:t>
            </a:r>
          </a:p>
          <a:p>
            <a:pPr marL="514350" indent="-514350" algn="just">
              <a:lnSpc>
                <a:spcPts val="4060"/>
              </a:lnSpc>
              <a:buFont typeface="+mj-lt"/>
              <a:buAutoNum type="arabicPeriod"/>
            </a:pPr>
            <a:r>
              <a:rPr lang="en-US" sz="2900" dirty="0">
                <a:solidFill>
                  <a:srgbClr val="324E89"/>
                </a:solidFill>
                <a:latin typeface="Open Sauce"/>
                <a:ea typeface="Open Sauce"/>
                <a:cs typeface="Open Sauce"/>
                <a:sym typeface="Open Sauce"/>
              </a:rPr>
              <a:t>Performance Analytics</a:t>
            </a:r>
          </a:p>
          <a:p>
            <a:pPr algn="just">
              <a:lnSpc>
                <a:spcPts val="4060"/>
              </a:lnSpc>
            </a:pPr>
            <a:endParaRPr lang="en-US" sz="2900" dirty="0">
              <a:solidFill>
                <a:srgbClr val="324E89"/>
              </a:solidFill>
              <a:latin typeface="Open Sauce"/>
              <a:ea typeface="Open Sauce"/>
              <a:cs typeface="Open Sauce"/>
              <a:sym typeface="Open Sauc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1212057">
            <a:off x="-8581911" y="2067255"/>
            <a:ext cx="9234133" cy="1063784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47FF">
                    <a:alpha val="100000"/>
                  </a:srgbClr>
                </a:gs>
                <a:gs pos="100000">
                  <a:srgbClr val="30C7D5">
                    <a:alpha val="100000"/>
                  </a:srgbClr>
                </a:gs>
              </a:gsLst>
              <a:path path="circle">
                <a:fillToRect r="100000" b="100000"/>
              </a:path>
              <a:tileRect l="-100000" t="-100000"/>
            </a:gradFill>
            <a:ln w="12700" cap="sq">
              <a:solidFill>
                <a:schemeClr val="accent1"/>
              </a:solidFill>
              <a:prstDash val="solid"/>
              <a:miter/>
            </a:ln>
          </p:spPr>
        </p:sp>
      </p:grpSp>
      <p:grpSp>
        <p:nvGrpSpPr>
          <p:cNvPr id="14" name="Group 4">
            <a:extLst>
              <a:ext uri="{FF2B5EF4-FFF2-40B4-BE49-F238E27FC236}">
                <a16:creationId xmlns:a16="http://schemas.microsoft.com/office/drawing/2014/main" id="{76254192-BFF9-EF60-08DF-0D138917BA10}"/>
              </a:ext>
            </a:extLst>
          </p:cNvPr>
          <p:cNvGrpSpPr/>
          <p:nvPr/>
        </p:nvGrpSpPr>
        <p:grpSpPr>
          <a:xfrm>
            <a:off x="9525000" y="571500"/>
            <a:ext cx="9525000" cy="1150448"/>
            <a:chOff x="0" y="0"/>
            <a:chExt cx="4215822" cy="458569"/>
          </a:xfrm>
        </p:grpSpPr>
        <p:sp>
          <p:nvSpPr>
            <p:cNvPr id="15" name="Freeform 5">
              <a:extLst>
                <a:ext uri="{FF2B5EF4-FFF2-40B4-BE49-F238E27FC236}">
                  <a16:creationId xmlns:a16="http://schemas.microsoft.com/office/drawing/2014/main" id="{15DE9AC3-C027-637B-FF08-212F507E5B5F}"/>
                </a:ext>
              </a:extLst>
            </p:cNvPr>
            <p:cNvSpPr/>
            <p:nvPr/>
          </p:nvSpPr>
          <p:spPr>
            <a:xfrm>
              <a:off x="0" y="0"/>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16" name="TextBox 6">
              <a:extLst>
                <a:ext uri="{FF2B5EF4-FFF2-40B4-BE49-F238E27FC236}">
                  <a16:creationId xmlns:a16="http://schemas.microsoft.com/office/drawing/2014/main" id="{35F2E1F5-2D58-E39B-8073-A1E088C6D002}"/>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
        <p:nvSpPr>
          <p:cNvPr id="17" name="TextBox 4">
            <a:extLst>
              <a:ext uri="{FF2B5EF4-FFF2-40B4-BE49-F238E27FC236}">
                <a16:creationId xmlns:a16="http://schemas.microsoft.com/office/drawing/2014/main" id="{5A1D3FD1-56F6-6991-CDCA-4657C9D6D478}"/>
              </a:ext>
            </a:extLst>
          </p:cNvPr>
          <p:cNvSpPr txBox="1"/>
          <p:nvPr/>
        </p:nvSpPr>
        <p:spPr>
          <a:xfrm>
            <a:off x="1280561" y="338124"/>
            <a:ext cx="8798741" cy="1497718"/>
          </a:xfrm>
          <a:prstGeom prst="rect">
            <a:avLst/>
          </a:prstGeom>
        </p:spPr>
        <p:txBody>
          <a:bodyPr lIns="0" tIns="0" rIns="0" bIns="0" rtlCol="0" anchor="t">
            <a:spAutoFit/>
          </a:bodyPr>
          <a:lstStyle/>
          <a:p>
            <a:pPr algn="l">
              <a:lnSpc>
                <a:spcPts val="13169"/>
              </a:lnSpc>
            </a:pPr>
            <a:r>
              <a:rPr lang="en-US" sz="7200" b="1" spc="-573" dirty="0">
                <a:solidFill>
                  <a:srgbClr val="324E89"/>
                </a:solidFill>
                <a:latin typeface="Montserrat Bold"/>
                <a:ea typeface="Montserrat Bold"/>
                <a:cs typeface="Montserrat Bold"/>
                <a:sym typeface="Montserrat Bold"/>
              </a:rPr>
              <a:t>Objectives</a:t>
            </a:r>
          </a:p>
        </p:txBody>
      </p:sp>
      <p:sp>
        <p:nvSpPr>
          <p:cNvPr id="18" name="TextBox 2">
            <a:extLst>
              <a:ext uri="{FF2B5EF4-FFF2-40B4-BE49-F238E27FC236}">
                <a16:creationId xmlns:a16="http://schemas.microsoft.com/office/drawing/2014/main" id="{613242DE-D688-C043-D6DA-98AF588982C3}"/>
              </a:ext>
            </a:extLst>
          </p:cNvPr>
          <p:cNvSpPr txBox="1"/>
          <p:nvPr/>
        </p:nvSpPr>
        <p:spPr>
          <a:xfrm>
            <a:off x="889956" y="3016525"/>
            <a:ext cx="8042328" cy="1065613"/>
          </a:xfrm>
          <a:prstGeom prst="rect">
            <a:avLst/>
          </a:prstGeom>
        </p:spPr>
        <p:txBody>
          <a:bodyPr lIns="0" tIns="0" rIns="0" bIns="0" rtlCol="0" anchor="t">
            <a:spAutoFit/>
          </a:bodyPr>
          <a:lstStyle/>
          <a:p>
            <a:pPr algn="l">
              <a:lnSpc>
                <a:spcPts val="9289"/>
              </a:lnSpc>
            </a:pPr>
            <a:r>
              <a:rPr lang="en-US" sz="4800" b="1" spc="-150" dirty="0">
                <a:solidFill>
                  <a:srgbClr val="324E89"/>
                </a:solidFill>
                <a:latin typeface="Montserrat Bold"/>
                <a:ea typeface="Montserrat Bold"/>
                <a:cs typeface="Montserrat Bold"/>
                <a:sym typeface="Montserrat Bold"/>
              </a:rPr>
              <a:t>Business Goal</a:t>
            </a:r>
          </a:p>
        </p:txBody>
      </p:sp>
      <p:sp>
        <p:nvSpPr>
          <p:cNvPr id="19" name="TextBox 18">
            <a:extLst>
              <a:ext uri="{FF2B5EF4-FFF2-40B4-BE49-F238E27FC236}">
                <a16:creationId xmlns:a16="http://schemas.microsoft.com/office/drawing/2014/main" id="{F9057FF0-8347-6E00-285A-37D0CB099B57}"/>
              </a:ext>
            </a:extLst>
          </p:cNvPr>
          <p:cNvSpPr txBox="1"/>
          <p:nvPr/>
        </p:nvSpPr>
        <p:spPr>
          <a:xfrm>
            <a:off x="877924" y="4313126"/>
            <a:ext cx="8448976" cy="4493538"/>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rgbClr val="324E89"/>
                </a:solidFill>
                <a:latin typeface="Open Sauce" panose="020B0604020202020204" charset="0"/>
              </a:rPr>
              <a:t>Improve Customer Experience: Use Salesforce to make travel bookings easier, give better recommendations, and offer quick support.</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Handle Reviews Automatically: Track and respond to TripAdvisor reviews quickly to keep customers happy.</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Use Data to Improve: Understand booking trends and customer needs to make smarter business decisions.</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Save Time with Automation: Automate tasks like updating travel plans and sending booking confirmations to reduce mistakes.</a:t>
            </a:r>
            <a:endParaRPr lang="en-IN" sz="2200" dirty="0">
              <a:solidFill>
                <a:srgbClr val="324E89"/>
              </a:solidFill>
              <a:latin typeface="Open Sauce" panose="020B0604020202020204" charset="0"/>
            </a:endParaRPr>
          </a:p>
        </p:txBody>
      </p:sp>
      <p:sp>
        <p:nvSpPr>
          <p:cNvPr id="20" name="TextBox 19">
            <a:extLst>
              <a:ext uri="{FF2B5EF4-FFF2-40B4-BE49-F238E27FC236}">
                <a16:creationId xmlns:a16="http://schemas.microsoft.com/office/drawing/2014/main" id="{A5CC9F46-BD9E-F9FF-E786-85DDAA6755DA}"/>
              </a:ext>
            </a:extLst>
          </p:cNvPr>
          <p:cNvSpPr txBox="1"/>
          <p:nvPr/>
        </p:nvSpPr>
        <p:spPr>
          <a:xfrm>
            <a:off x="9623668" y="4160148"/>
            <a:ext cx="8448976" cy="5170646"/>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rgbClr val="324E89"/>
                </a:solidFill>
                <a:latin typeface="Open Sauce" panose="020B0604020202020204" charset="0"/>
              </a:rPr>
              <a:t>Custom Salesforce Objects: Create objects for managing travel listings, customer bookings, reviews, and feedback within the CRM.</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Automated Workflows: Implement Apex triggers and Flows to automate tasks like review monitoring, booking confirmations, and discount calculation.</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Remainder Mails: </a:t>
            </a:r>
            <a:r>
              <a:rPr lang="en-US" sz="2200" dirty="0">
                <a:solidFill>
                  <a:schemeClr val="tx2"/>
                </a:solidFill>
                <a:latin typeface="Open Sauce" panose="020B0604020202020204" charset="0"/>
              </a:rPr>
              <a:t>Flight reminder emails sent automatically 24 hours before flight departure, improving customer satisfaction.</a:t>
            </a:r>
          </a:p>
          <a:p>
            <a:endParaRPr lang="en-US" sz="2200" dirty="0">
              <a:solidFill>
                <a:srgbClr val="324E89"/>
              </a:solidFill>
              <a:latin typeface="Open Sauce" panose="020B0604020202020204" charset="0"/>
            </a:endParaRPr>
          </a:p>
          <a:p>
            <a:pPr marL="342900" indent="-342900">
              <a:buFont typeface="Arial" panose="020B0604020202020204" pitchFamily="34" charset="0"/>
              <a:buChar char="•"/>
            </a:pPr>
            <a:r>
              <a:rPr lang="en-US" sz="2200" dirty="0">
                <a:solidFill>
                  <a:srgbClr val="324E89"/>
                </a:solidFill>
                <a:latin typeface="Open Sauce" panose="020B0604020202020204" charset="0"/>
              </a:rPr>
              <a:t>Analytics Integration: Use Salesforce reports and dashboards to analyze booking trends, customer preferences, and review ratings in detail</a:t>
            </a:r>
            <a:endParaRPr lang="en-IN" sz="2200" dirty="0">
              <a:solidFill>
                <a:srgbClr val="324E89"/>
              </a:solidFill>
              <a:latin typeface="Open Sauce" panose="020B0604020202020204" charset="0"/>
            </a:endParaRPr>
          </a:p>
        </p:txBody>
      </p:sp>
      <p:sp>
        <p:nvSpPr>
          <p:cNvPr id="21" name="TextBox 2">
            <a:extLst>
              <a:ext uri="{FF2B5EF4-FFF2-40B4-BE49-F238E27FC236}">
                <a16:creationId xmlns:a16="http://schemas.microsoft.com/office/drawing/2014/main" id="{0088B357-587A-C4C2-BD10-97182C13EE4D}"/>
              </a:ext>
            </a:extLst>
          </p:cNvPr>
          <p:cNvSpPr txBox="1"/>
          <p:nvPr/>
        </p:nvSpPr>
        <p:spPr>
          <a:xfrm>
            <a:off x="9623668" y="2980641"/>
            <a:ext cx="8042328" cy="1065613"/>
          </a:xfrm>
          <a:prstGeom prst="rect">
            <a:avLst/>
          </a:prstGeom>
        </p:spPr>
        <p:txBody>
          <a:bodyPr lIns="0" tIns="0" rIns="0" bIns="0" rtlCol="0" anchor="t">
            <a:spAutoFit/>
          </a:bodyPr>
          <a:lstStyle/>
          <a:p>
            <a:pPr algn="l">
              <a:lnSpc>
                <a:spcPts val="9289"/>
              </a:lnSpc>
            </a:pPr>
            <a:r>
              <a:rPr lang="en-US" sz="4800" b="1" spc="-150" dirty="0">
                <a:solidFill>
                  <a:srgbClr val="324E89"/>
                </a:solidFill>
                <a:latin typeface="Montserrat Bold"/>
                <a:ea typeface="Montserrat Bold"/>
                <a:cs typeface="Montserrat Bold"/>
                <a:sym typeface="Montserrat Bold"/>
              </a:rPr>
              <a:t>Specific Outcomes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5E49AA74-C9A0-073E-38D7-313DA9682B1B}"/>
              </a:ext>
            </a:extLst>
          </p:cNvPr>
          <p:cNvGrpSpPr/>
          <p:nvPr/>
        </p:nvGrpSpPr>
        <p:grpSpPr>
          <a:xfrm>
            <a:off x="7620000" y="342713"/>
            <a:ext cx="11007777" cy="1279296"/>
            <a:chOff x="0" y="-47625"/>
            <a:chExt cx="4215822" cy="509928"/>
          </a:xfrm>
        </p:grpSpPr>
        <p:sp>
          <p:nvSpPr>
            <p:cNvPr id="4" name="Freeform 5">
              <a:extLst>
                <a:ext uri="{FF2B5EF4-FFF2-40B4-BE49-F238E27FC236}">
                  <a16:creationId xmlns:a16="http://schemas.microsoft.com/office/drawing/2014/main" id="{90E77F3D-FD5A-532E-9B74-6B401F51405F}"/>
                </a:ext>
              </a:extLst>
            </p:cNvPr>
            <p:cNvSpPr/>
            <p:nvPr/>
          </p:nvSpPr>
          <p:spPr>
            <a:xfrm>
              <a:off x="58367" y="3734"/>
              <a:ext cx="4144060"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5" name="TextBox 6">
              <a:extLst>
                <a:ext uri="{FF2B5EF4-FFF2-40B4-BE49-F238E27FC236}">
                  <a16:creationId xmlns:a16="http://schemas.microsoft.com/office/drawing/2014/main" id="{6E477C3B-9A68-AB5E-D7EE-80074E4AF676}"/>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
        <p:nvSpPr>
          <p:cNvPr id="6" name="Rectangle: Rounded Corners 5">
            <a:extLst>
              <a:ext uri="{FF2B5EF4-FFF2-40B4-BE49-F238E27FC236}">
                <a16:creationId xmlns:a16="http://schemas.microsoft.com/office/drawing/2014/main" id="{8BA35507-31C9-4A3E-5212-47EDF59BD4D6}"/>
              </a:ext>
            </a:extLst>
          </p:cNvPr>
          <p:cNvSpPr/>
          <p:nvPr/>
        </p:nvSpPr>
        <p:spPr>
          <a:xfrm>
            <a:off x="1600200" y="339090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Salesforce</a:t>
            </a:r>
            <a:endParaRPr lang="en-IN" sz="36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875F8E1-5084-6014-6406-B9F83C7F4E0B}"/>
              </a:ext>
            </a:extLst>
          </p:cNvPr>
          <p:cNvSpPr/>
          <p:nvPr/>
        </p:nvSpPr>
        <p:spPr>
          <a:xfrm>
            <a:off x="5791200" y="339090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Object</a:t>
            </a:r>
            <a:endParaRPr lang="en-IN" sz="28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2B634BD-7728-D7A9-D57B-C6B4BC696200}"/>
              </a:ext>
            </a:extLst>
          </p:cNvPr>
          <p:cNvSpPr/>
          <p:nvPr/>
        </p:nvSpPr>
        <p:spPr>
          <a:xfrm>
            <a:off x="9982200" y="3368040"/>
            <a:ext cx="3048000" cy="101346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Fields &amp; Relationships</a:t>
            </a:r>
          </a:p>
        </p:txBody>
      </p:sp>
      <p:sp>
        <p:nvSpPr>
          <p:cNvPr id="10" name="Rectangle: Rounded Corners 9">
            <a:extLst>
              <a:ext uri="{FF2B5EF4-FFF2-40B4-BE49-F238E27FC236}">
                <a16:creationId xmlns:a16="http://schemas.microsoft.com/office/drawing/2014/main" id="{71FA0119-4DD1-CD62-0564-D938EF37524D}"/>
              </a:ext>
            </a:extLst>
          </p:cNvPr>
          <p:cNvSpPr/>
          <p:nvPr/>
        </p:nvSpPr>
        <p:spPr>
          <a:xfrm>
            <a:off x="14173200" y="336804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Flow</a:t>
            </a:r>
          </a:p>
        </p:txBody>
      </p:sp>
      <p:sp>
        <p:nvSpPr>
          <p:cNvPr id="11" name="Rectangle: Rounded Corners 10">
            <a:extLst>
              <a:ext uri="{FF2B5EF4-FFF2-40B4-BE49-F238E27FC236}">
                <a16:creationId xmlns:a16="http://schemas.microsoft.com/office/drawing/2014/main" id="{04813A8A-AC1E-72DD-3E79-DEBA767FD723}"/>
              </a:ext>
            </a:extLst>
          </p:cNvPr>
          <p:cNvSpPr/>
          <p:nvPr/>
        </p:nvSpPr>
        <p:spPr>
          <a:xfrm>
            <a:off x="1600200" y="5684521"/>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User Adoption</a:t>
            </a:r>
          </a:p>
        </p:txBody>
      </p:sp>
      <p:sp>
        <p:nvSpPr>
          <p:cNvPr id="12" name="Rectangle: Rounded Corners 11">
            <a:extLst>
              <a:ext uri="{FF2B5EF4-FFF2-40B4-BE49-F238E27FC236}">
                <a16:creationId xmlns:a16="http://schemas.microsoft.com/office/drawing/2014/main" id="{23BE1B07-99EE-1CCF-DD29-FDD00A4FF972}"/>
              </a:ext>
            </a:extLst>
          </p:cNvPr>
          <p:cNvSpPr/>
          <p:nvPr/>
        </p:nvSpPr>
        <p:spPr>
          <a:xfrm>
            <a:off x="5791200" y="5684521"/>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OWD Settings</a:t>
            </a:r>
          </a:p>
        </p:txBody>
      </p:sp>
      <p:sp>
        <p:nvSpPr>
          <p:cNvPr id="13" name="Rectangle: Rounded Corners 12">
            <a:extLst>
              <a:ext uri="{FF2B5EF4-FFF2-40B4-BE49-F238E27FC236}">
                <a16:creationId xmlns:a16="http://schemas.microsoft.com/office/drawing/2014/main" id="{6EF36B61-5BB3-6349-2F31-FF9F411D62BE}"/>
              </a:ext>
            </a:extLst>
          </p:cNvPr>
          <p:cNvSpPr/>
          <p:nvPr/>
        </p:nvSpPr>
        <p:spPr>
          <a:xfrm>
            <a:off x="9982200" y="5661661"/>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Lightning App</a:t>
            </a:r>
          </a:p>
        </p:txBody>
      </p:sp>
      <p:sp>
        <p:nvSpPr>
          <p:cNvPr id="14" name="Rectangle: Rounded Corners 13">
            <a:extLst>
              <a:ext uri="{FF2B5EF4-FFF2-40B4-BE49-F238E27FC236}">
                <a16:creationId xmlns:a16="http://schemas.microsoft.com/office/drawing/2014/main" id="{AACAFAB8-BB48-1F52-9AC0-99C06095DA03}"/>
              </a:ext>
            </a:extLst>
          </p:cNvPr>
          <p:cNvSpPr/>
          <p:nvPr/>
        </p:nvSpPr>
        <p:spPr>
          <a:xfrm>
            <a:off x="14173200" y="5661661"/>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Tabs</a:t>
            </a:r>
            <a:endParaRPr lang="en-IN"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C7B6D029-C904-EF04-2719-5A96C97F7237}"/>
              </a:ext>
            </a:extLst>
          </p:cNvPr>
          <p:cNvSpPr/>
          <p:nvPr/>
        </p:nvSpPr>
        <p:spPr>
          <a:xfrm>
            <a:off x="1600200" y="821436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Apex Trigger</a:t>
            </a:r>
          </a:p>
        </p:txBody>
      </p:sp>
      <p:sp>
        <p:nvSpPr>
          <p:cNvPr id="16" name="Rectangle: Rounded Corners 15">
            <a:extLst>
              <a:ext uri="{FF2B5EF4-FFF2-40B4-BE49-F238E27FC236}">
                <a16:creationId xmlns:a16="http://schemas.microsoft.com/office/drawing/2014/main" id="{A7D0955B-D2A9-E210-0BC1-172E4C48CEDD}"/>
              </a:ext>
            </a:extLst>
          </p:cNvPr>
          <p:cNvSpPr/>
          <p:nvPr/>
        </p:nvSpPr>
        <p:spPr>
          <a:xfrm>
            <a:off x="5791200" y="821436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Apex Scheduled</a:t>
            </a:r>
          </a:p>
        </p:txBody>
      </p:sp>
      <p:sp>
        <p:nvSpPr>
          <p:cNvPr id="17" name="Rectangle: Rounded Corners 16">
            <a:extLst>
              <a:ext uri="{FF2B5EF4-FFF2-40B4-BE49-F238E27FC236}">
                <a16:creationId xmlns:a16="http://schemas.microsoft.com/office/drawing/2014/main" id="{F78C7FE4-FC86-8CE4-9C0B-24280FDE9909}"/>
              </a:ext>
            </a:extLst>
          </p:cNvPr>
          <p:cNvSpPr/>
          <p:nvPr/>
        </p:nvSpPr>
        <p:spPr>
          <a:xfrm>
            <a:off x="9982200" y="819150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Reports</a:t>
            </a:r>
            <a:endParaRPr lang="en-IN" dirty="0">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9F1017E0-8357-B409-7400-945573BD3359}"/>
              </a:ext>
            </a:extLst>
          </p:cNvPr>
          <p:cNvSpPr/>
          <p:nvPr/>
        </p:nvSpPr>
        <p:spPr>
          <a:xfrm>
            <a:off x="14173200" y="8191500"/>
            <a:ext cx="3048000" cy="838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Dashboards</a:t>
            </a:r>
          </a:p>
        </p:txBody>
      </p:sp>
      <p:sp>
        <p:nvSpPr>
          <p:cNvPr id="19" name="TextBox 4">
            <a:extLst>
              <a:ext uri="{FF2B5EF4-FFF2-40B4-BE49-F238E27FC236}">
                <a16:creationId xmlns:a16="http://schemas.microsoft.com/office/drawing/2014/main" id="{8E241C1B-9422-E58E-E6E6-CFF5925BFB9B}"/>
              </a:ext>
            </a:extLst>
          </p:cNvPr>
          <p:cNvSpPr txBox="1"/>
          <p:nvPr/>
        </p:nvSpPr>
        <p:spPr>
          <a:xfrm>
            <a:off x="533400" y="148557"/>
            <a:ext cx="11582400" cy="1497718"/>
          </a:xfrm>
          <a:prstGeom prst="rect">
            <a:avLst/>
          </a:prstGeom>
        </p:spPr>
        <p:txBody>
          <a:bodyPr wrap="square" lIns="0" tIns="0" rIns="0" bIns="0" rtlCol="0" anchor="t">
            <a:spAutoFit/>
          </a:bodyPr>
          <a:lstStyle/>
          <a:p>
            <a:pPr algn="l">
              <a:lnSpc>
                <a:spcPts val="13169"/>
              </a:lnSpc>
            </a:pPr>
            <a:r>
              <a:rPr lang="en-US" sz="6600" b="1" spc="-573" dirty="0">
                <a:solidFill>
                  <a:srgbClr val="324E89"/>
                </a:solidFill>
                <a:latin typeface="Montserrat Bold"/>
                <a:ea typeface="Montserrat Bold"/>
                <a:cs typeface="Montserrat Bold"/>
                <a:sym typeface="Montserrat Bold"/>
              </a:rPr>
              <a:t>PROJECT FLOW</a:t>
            </a:r>
          </a:p>
        </p:txBody>
      </p:sp>
      <p:cxnSp>
        <p:nvCxnSpPr>
          <p:cNvPr id="21" name="Straight Arrow Connector 20">
            <a:extLst>
              <a:ext uri="{FF2B5EF4-FFF2-40B4-BE49-F238E27FC236}">
                <a16:creationId xmlns:a16="http://schemas.microsoft.com/office/drawing/2014/main" id="{26D89231-9D23-23EA-DD22-5129F1DF33CD}"/>
              </a:ext>
            </a:extLst>
          </p:cNvPr>
          <p:cNvCxnSpPr>
            <a:stCxn id="6" idx="3"/>
            <a:endCxn id="8" idx="1"/>
          </p:cNvCxnSpPr>
          <p:nvPr/>
        </p:nvCxnSpPr>
        <p:spPr>
          <a:xfrm>
            <a:off x="4648200" y="381000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25798831-58A6-A6DA-3D50-85AF1D74DBB6}"/>
              </a:ext>
            </a:extLst>
          </p:cNvPr>
          <p:cNvCxnSpPr/>
          <p:nvPr/>
        </p:nvCxnSpPr>
        <p:spPr>
          <a:xfrm>
            <a:off x="8839200" y="378714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B74A2E4F-A0C5-F43B-5192-FB7B4576BBF0}"/>
              </a:ext>
            </a:extLst>
          </p:cNvPr>
          <p:cNvCxnSpPr/>
          <p:nvPr/>
        </p:nvCxnSpPr>
        <p:spPr>
          <a:xfrm>
            <a:off x="13030200" y="378714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45FFD97A-CB6F-DB40-3AB3-123F10FCAD57}"/>
              </a:ext>
            </a:extLst>
          </p:cNvPr>
          <p:cNvCxnSpPr/>
          <p:nvPr/>
        </p:nvCxnSpPr>
        <p:spPr>
          <a:xfrm>
            <a:off x="4648200" y="6126481"/>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3003E0E-B82D-D19A-CEF3-C9632E038A02}"/>
              </a:ext>
            </a:extLst>
          </p:cNvPr>
          <p:cNvCxnSpPr/>
          <p:nvPr/>
        </p:nvCxnSpPr>
        <p:spPr>
          <a:xfrm>
            <a:off x="8839200" y="6103621"/>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45C8CDE9-9092-8C76-117E-0C8EB31F3FEA}"/>
              </a:ext>
            </a:extLst>
          </p:cNvPr>
          <p:cNvCxnSpPr/>
          <p:nvPr/>
        </p:nvCxnSpPr>
        <p:spPr>
          <a:xfrm>
            <a:off x="13030200" y="6103621"/>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77E8B7B3-AC71-4536-89A2-BD461380FF2D}"/>
              </a:ext>
            </a:extLst>
          </p:cNvPr>
          <p:cNvCxnSpPr/>
          <p:nvPr/>
        </p:nvCxnSpPr>
        <p:spPr>
          <a:xfrm>
            <a:off x="4648200" y="863346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30662DB7-E925-2EF4-74B3-A5B5DBEC9C94}"/>
              </a:ext>
            </a:extLst>
          </p:cNvPr>
          <p:cNvCxnSpPr/>
          <p:nvPr/>
        </p:nvCxnSpPr>
        <p:spPr>
          <a:xfrm>
            <a:off x="8839200" y="861060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AE81395-E625-3448-33B7-A155460D5C65}"/>
              </a:ext>
            </a:extLst>
          </p:cNvPr>
          <p:cNvCxnSpPr/>
          <p:nvPr/>
        </p:nvCxnSpPr>
        <p:spPr>
          <a:xfrm>
            <a:off x="13030200" y="861060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or: Elbow 30">
            <a:extLst>
              <a:ext uri="{FF2B5EF4-FFF2-40B4-BE49-F238E27FC236}">
                <a16:creationId xmlns:a16="http://schemas.microsoft.com/office/drawing/2014/main" id="{619D4FCB-3563-4E2B-F7A3-DB69B56EA7A8}"/>
              </a:ext>
            </a:extLst>
          </p:cNvPr>
          <p:cNvCxnSpPr>
            <a:cxnSpLocks/>
            <a:stCxn id="10" idx="3"/>
            <a:endCxn id="14" idx="3"/>
          </p:cNvCxnSpPr>
          <p:nvPr/>
        </p:nvCxnSpPr>
        <p:spPr>
          <a:xfrm>
            <a:off x="17221200" y="3787140"/>
            <a:ext cx="12700" cy="2293621"/>
          </a:xfrm>
          <a:prstGeom prst="bentConnector3">
            <a:avLst>
              <a:gd name="adj1" fmla="val 4920000"/>
            </a:avLst>
          </a:prstGeom>
          <a:ln>
            <a:tailEnd type="triangle"/>
          </a:ln>
        </p:spPr>
        <p:style>
          <a:lnRef idx="3">
            <a:schemeClr val="dk1"/>
          </a:lnRef>
          <a:fillRef idx="0">
            <a:schemeClr val="dk1"/>
          </a:fillRef>
          <a:effectRef idx="2">
            <a:schemeClr val="dk1"/>
          </a:effectRef>
          <a:fontRef idx="minor">
            <a:schemeClr val="tx1"/>
          </a:fontRef>
        </p:style>
      </p:cxnSp>
      <p:cxnSp>
        <p:nvCxnSpPr>
          <p:cNvPr id="35" name="Connector: Elbow 34">
            <a:extLst>
              <a:ext uri="{FF2B5EF4-FFF2-40B4-BE49-F238E27FC236}">
                <a16:creationId xmlns:a16="http://schemas.microsoft.com/office/drawing/2014/main" id="{96FCC65F-8EF5-416C-6118-FFDE4979D0E7}"/>
              </a:ext>
            </a:extLst>
          </p:cNvPr>
          <p:cNvCxnSpPr>
            <a:cxnSpLocks/>
            <a:stCxn id="11" idx="1"/>
            <a:endCxn id="15" idx="1"/>
          </p:cNvCxnSpPr>
          <p:nvPr/>
        </p:nvCxnSpPr>
        <p:spPr>
          <a:xfrm rot="10800000" flipV="1">
            <a:off x="1600200" y="6103620"/>
            <a:ext cx="12700" cy="2529839"/>
          </a:xfrm>
          <a:prstGeom prst="bentConnector3">
            <a:avLst>
              <a:gd name="adj1" fmla="val 4920000"/>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 y="266700"/>
            <a:ext cx="14473700" cy="1037686"/>
          </a:xfrm>
          <a:prstGeom prst="rect">
            <a:avLst/>
          </a:prstGeom>
        </p:spPr>
        <p:txBody>
          <a:bodyPr lIns="0" tIns="0" rIns="0" bIns="0" rtlCol="0" anchor="t">
            <a:spAutoFit/>
          </a:bodyPr>
          <a:lstStyle/>
          <a:p>
            <a:pPr algn="l">
              <a:lnSpc>
                <a:spcPts val="7853"/>
              </a:lnSpc>
            </a:pPr>
            <a:r>
              <a:rPr lang="en-US" sz="6600" b="1" spc="-479" dirty="0">
                <a:solidFill>
                  <a:srgbClr val="324E89"/>
                </a:solidFill>
                <a:latin typeface="Montserrat Bold"/>
                <a:ea typeface="Montserrat Bold"/>
                <a:cs typeface="Montserrat Bold"/>
                <a:sym typeface="Montserrat Bold"/>
              </a:rPr>
              <a:t> Key Features and Concepts </a:t>
            </a:r>
          </a:p>
        </p:txBody>
      </p:sp>
      <p:sp>
        <p:nvSpPr>
          <p:cNvPr id="3" name="TextBox 3"/>
          <p:cNvSpPr txBox="1"/>
          <p:nvPr/>
        </p:nvSpPr>
        <p:spPr>
          <a:xfrm>
            <a:off x="1031760" y="1409700"/>
            <a:ext cx="16224480" cy="8755089"/>
          </a:xfrm>
          <a:prstGeom prst="rect">
            <a:avLst/>
          </a:prstGeom>
        </p:spPr>
        <p:txBody>
          <a:bodyPr lIns="0" tIns="0" rIns="0" bIns="0" rtlCol="0" anchor="t">
            <a:spAutoFit/>
          </a:bodyPr>
          <a:lstStyle/>
          <a:p>
            <a:pPr algn="just">
              <a:lnSpc>
                <a:spcPct val="150000"/>
              </a:lnSpc>
            </a:pPr>
            <a:r>
              <a:rPr lang="en-US" sz="2000" b="1" dirty="0">
                <a:solidFill>
                  <a:srgbClr val="324E89"/>
                </a:solidFill>
                <a:latin typeface="Open Sauce Bold"/>
                <a:ea typeface="Open Sauce Bold"/>
                <a:cs typeface="Open Sauce Bold"/>
                <a:sym typeface="Open Sauce Bold"/>
              </a:rPr>
              <a:t>1. Custom Objects: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The system is designed with interconnected objects that represent various key components of a travel and booking platform.</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Each object encapsulates specific data and functionalities, contributing to a seamless user experience</a:t>
            </a:r>
          </a:p>
          <a:p>
            <a:pPr algn="just">
              <a:lnSpc>
                <a:spcPct val="150000"/>
              </a:lnSpc>
            </a:pPr>
            <a:endParaRPr lang="en-US" sz="2000" dirty="0">
              <a:solidFill>
                <a:srgbClr val="324E89"/>
              </a:solidFill>
              <a:latin typeface="Open Sauce"/>
              <a:ea typeface="Open Sauce"/>
              <a:cs typeface="Open Sauce"/>
              <a:sym typeface="Open Sauce"/>
            </a:endParaRPr>
          </a:p>
          <a:p>
            <a:pPr algn="just">
              <a:lnSpc>
                <a:spcPct val="150000"/>
              </a:lnSpc>
            </a:pPr>
            <a:r>
              <a:rPr lang="en-US" sz="2000" b="1" dirty="0">
                <a:solidFill>
                  <a:srgbClr val="324E89"/>
                </a:solidFill>
                <a:latin typeface="Open Sauce Bold"/>
                <a:ea typeface="Open Sauce Bold"/>
                <a:cs typeface="Open Sauce Bold"/>
                <a:sym typeface="Open Sauce Bold"/>
              </a:rPr>
              <a:t>2.Apex Triggers: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Ensures automatic updating of hotel data whenever food options are added or modified.</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Example: Updating the total count of food options for each hotel.</a:t>
            </a:r>
          </a:p>
          <a:p>
            <a:pPr algn="just">
              <a:lnSpc>
                <a:spcPct val="150000"/>
              </a:lnSpc>
            </a:pPr>
            <a:endParaRPr lang="en-US" sz="2000" dirty="0">
              <a:solidFill>
                <a:srgbClr val="324E89"/>
              </a:solidFill>
              <a:latin typeface="Open Sauce"/>
              <a:ea typeface="Open Sauce"/>
              <a:cs typeface="Open Sauce"/>
              <a:sym typeface="Open Sauce"/>
            </a:endParaRPr>
          </a:p>
          <a:p>
            <a:pPr algn="just">
              <a:lnSpc>
                <a:spcPct val="150000"/>
              </a:lnSpc>
            </a:pPr>
            <a:r>
              <a:rPr lang="en-US" sz="2000" b="1" dirty="0">
                <a:solidFill>
                  <a:srgbClr val="324E89"/>
                </a:solidFill>
                <a:latin typeface="Open Sauce Bold"/>
                <a:ea typeface="Open Sauce Bold"/>
                <a:cs typeface="Open Sauce Bold"/>
                <a:sym typeface="Open Sauce Bold"/>
              </a:rPr>
              <a:t>3.Flows: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Automates customer discount application based on purchase amounts.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Example: Full discounts for purchases exceeding 3000 and partial discounts for purchases between 1500 and 3000.</a:t>
            </a:r>
          </a:p>
          <a:p>
            <a:pPr algn="just">
              <a:lnSpc>
                <a:spcPct val="150000"/>
              </a:lnSpc>
            </a:pPr>
            <a:endParaRPr lang="en-US" sz="2000" dirty="0">
              <a:solidFill>
                <a:srgbClr val="324E89"/>
              </a:solidFill>
              <a:latin typeface="Open Sauce"/>
              <a:ea typeface="Open Sauce"/>
              <a:cs typeface="Open Sauce"/>
              <a:sym typeface="Open Sauce"/>
            </a:endParaRPr>
          </a:p>
          <a:p>
            <a:pPr algn="just">
              <a:lnSpc>
                <a:spcPct val="150000"/>
              </a:lnSpc>
            </a:pPr>
            <a:r>
              <a:rPr lang="en-US" sz="2000" b="1" dirty="0">
                <a:solidFill>
                  <a:srgbClr val="324E89"/>
                </a:solidFill>
                <a:latin typeface="Open Sauce Bold"/>
                <a:ea typeface="Open Sauce Bold"/>
                <a:cs typeface="Open Sauce Bold"/>
                <a:sym typeface="Open Sauce Bold"/>
              </a:rPr>
              <a:t>4.Schedulable Apex Classes: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Handles scheduled email notifications for customers regarding upcoming flights.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Example: Sends email reminders 24 hours before the scheduled departure.</a:t>
            </a:r>
          </a:p>
          <a:p>
            <a:pPr algn="just">
              <a:lnSpc>
                <a:spcPct val="150000"/>
              </a:lnSpc>
            </a:pPr>
            <a:endParaRPr lang="en-US" sz="2000" dirty="0">
              <a:solidFill>
                <a:srgbClr val="324E89"/>
              </a:solidFill>
              <a:latin typeface="Open Sauce"/>
              <a:ea typeface="Open Sauce"/>
              <a:cs typeface="Open Sauce"/>
              <a:sym typeface="Open Sauce"/>
            </a:endParaRPr>
          </a:p>
          <a:p>
            <a:pPr algn="just">
              <a:lnSpc>
                <a:spcPct val="150000"/>
              </a:lnSpc>
            </a:pPr>
            <a:r>
              <a:rPr lang="en-US" sz="2000" b="1" dirty="0">
                <a:solidFill>
                  <a:srgbClr val="324E89"/>
                </a:solidFill>
                <a:latin typeface="Open Sauce Bold"/>
                <a:ea typeface="Open Sauce Bold"/>
                <a:cs typeface="Open Sauce Bold"/>
                <a:sym typeface="Open Sauce Bold"/>
              </a:rPr>
              <a:t>5.Reports and Dashboards:</a:t>
            </a:r>
          </a:p>
          <a:p>
            <a:pPr marL="342900" indent="-342900" algn="just">
              <a:lnSpc>
                <a:spcPct val="150000"/>
              </a:lnSpc>
              <a:buFont typeface="Arial" panose="020B0604020202020204" pitchFamily="34" charset="0"/>
              <a:buChar char="•"/>
            </a:pPr>
            <a:r>
              <a:rPr lang="en-US" sz="2000" dirty="0">
                <a:solidFill>
                  <a:srgbClr val="324E89"/>
                </a:solidFill>
                <a:latin typeface="Open Sauce"/>
                <a:ea typeface="Open Sauce"/>
                <a:cs typeface="Open Sauce"/>
                <a:sym typeface="Open Sauce"/>
              </a:rPr>
              <a:t>Tracks customer discounts, flight bookings, and hotel occupancy rates for operational insights.</a:t>
            </a:r>
          </a:p>
          <a:p>
            <a:pPr algn="just">
              <a:lnSpc>
                <a:spcPts val="3779"/>
              </a:lnSpc>
            </a:pPr>
            <a:endParaRPr lang="en-US" sz="2700" dirty="0">
              <a:solidFill>
                <a:srgbClr val="324E89"/>
              </a:solidFill>
              <a:latin typeface="Open Sauce"/>
              <a:ea typeface="Open Sauce"/>
              <a:cs typeface="Open Sauce"/>
              <a:sym typeface="Open Sauce"/>
            </a:endParaRPr>
          </a:p>
        </p:txBody>
      </p:sp>
      <p:grpSp>
        <p:nvGrpSpPr>
          <p:cNvPr id="4" name="Group 4">
            <a:extLst>
              <a:ext uri="{FF2B5EF4-FFF2-40B4-BE49-F238E27FC236}">
                <a16:creationId xmlns:a16="http://schemas.microsoft.com/office/drawing/2014/main" id="{B9E1FC56-E972-3649-55CE-DC4222337C34}"/>
              </a:ext>
            </a:extLst>
          </p:cNvPr>
          <p:cNvGrpSpPr/>
          <p:nvPr/>
        </p:nvGrpSpPr>
        <p:grpSpPr>
          <a:xfrm>
            <a:off x="12115800" y="77747"/>
            <a:ext cx="11007777" cy="1279296"/>
            <a:chOff x="0" y="-47625"/>
            <a:chExt cx="4215822" cy="509928"/>
          </a:xfrm>
        </p:grpSpPr>
        <p:sp>
          <p:nvSpPr>
            <p:cNvPr id="5" name="Freeform 5">
              <a:extLst>
                <a:ext uri="{FF2B5EF4-FFF2-40B4-BE49-F238E27FC236}">
                  <a16:creationId xmlns:a16="http://schemas.microsoft.com/office/drawing/2014/main" id="{EEF157F0-D693-C9D0-957C-3A4B8EAC3319}"/>
                </a:ext>
              </a:extLst>
            </p:cNvPr>
            <p:cNvSpPr/>
            <p:nvPr/>
          </p:nvSpPr>
          <p:spPr>
            <a:xfrm>
              <a:off x="58367" y="3734"/>
              <a:ext cx="4144060"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6" name="TextBox 6">
              <a:extLst>
                <a:ext uri="{FF2B5EF4-FFF2-40B4-BE49-F238E27FC236}">
                  <a16:creationId xmlns:a16="http://schemas.microsoft.com/office/drawing/2014/main" id="{9CE016FD-6A22-306B-7F22-5AB3B1F043B8}"/>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7100" y="4290430"/>
            <a:ext cx="11772900" cy="5806070"/>
          </a:xfrm>
          <a:custGeom>
            <a:avLst/>
            <a:gdLst/>
            <a:ahLst/>
            <a:cxnLst/>
            <a:rect l="l" t="t" r="r" b="b"/>
            <a:pathLst>
              <a:path w="9996205" h="5635360">
                <a:moveTo>
                  <a:pt x="0" y="0"/>
                </a:moveTo>
                <a:lnTo>
                  <a:pt x="9996205" y="0"/>
                </a:lnTo>
                <a:lnTo>
                  <a:pt x="9996205" y="5635360"/>
                </a:lnTo>
                <a:lnTo>
                  <a:pt x="0" y="5635360"/>
                </a:lnTo>
                <a:lnTo>
                  <a:pt x="0" y="0"/>
                </a:lnTo>
                <a:close/>
              </a:path>
            </a:pathLst>
          </a:custGeom>
          <a:blipFill>
            <a:blip r:embed="rId2"/>
            <a:stretch>
              <a:fillRect t="-18493" b="-5195"/>
            </a:stretch>
          </a:blipFill>
        </p:spPr>
        <p:txBody>
          <a:bodyPr/>
          <a:lstStyle/>
          <a:p>
            <a:endParaRPr lang="en-IN" dirty="0"/>
          </a:p>
        </p:txBody>
      </p:sp>
      <p:sp>
        <p:nvSpPr>
          <p:cNvPr id="3" name="TextBox 3"/>
          <p:cNvSpPr txBox="1"/>
          <p:nvPr/>
        </p:nvSpPr>
        <p:spPr>
          <a:xfrm>
            <a:off x="1028700" y="544736"/>
            <a:ext cx="14668708" cy="1026628"/>
          </a:xfrm>
          <a:prstGeom prst="rect">
            <a:avLst/>
          </a:prstGeom>
        </p:spPr>
        <p:txBody>
          <a:bodyPr lIns="0" tIns="0" rIns="0" bIns="0" rtlCol="0" anchor="t">
            <a:spAutoFit/>
          </a:bodyPr>
          <a:lstStyle/>
          <a:p>
            <a:pPr algn="l">
              <a:lnSpc>
                <a:spcPts val="8504"/>
              </a:lnSpc>
            </a:pPr>
            <a:r>
              <a:rPr lang="en-US" sz="6600" b="1" spc="-518" dirty="0">
                <a:solidFill>
                  <a:srgbClr val="324E89"/>
                </a:solidFill>
                <a:latin typeface="Montserrat Bold"/>
                <a:ea typeface="Montserrat Bold"/>
                <a:cs typeface="Montserrat Bold"/>
                <a:sym typeface="Montserrat Bold"/>
              </a:rPr>
              <a:t>Developer Account Creation</a:t>
            </a:r>
          </a:p>
        </p:txBody>
      </p:sp>
      <p:sp>
        <p:nvSpPr>
          <p:cNvPr id="4" name="TextBox 4"/>
          <p:cNvSpPr txBox="1"/>
          <p:nvPr/>
        </p:nvSpPr>
        <p:spPr>
          <a:xfrm>
            <a:off x="1028700" y="1571364"/>
            <a:ext cx="15931403" cy="2702278"/>
          </a:xfrm>
          <a:prstGeom prst="rect">
            <a:avLst/>
          </a:prstGeom>
        </p:spPr>
        <p:txBody>
          <a:bodyPr lIns="0" tIns="0" rIns="0" bIns="0" rtlCol="0" anchor="t">
            <a:spAutoFit/>
          </a:bodyPr>
          <a:lstStyle/>
          <a:p>
            <a:pPr algn="just">
              <a:lnSpc>
                <a:spcPct val="150000"/>
              </a:lnSpc>
            </a:pPr>
            <a:r>
              <a:rPr lang="en-US" sz="2400" dirty="0">
                <a:solidFill>
                  <a:srgbClr val="324E89"/>
                </a:solidFill>
                <a:latin typeface="Open Sauce"/>
                <a:ea typeface="Open Sauce"/>
                <a:cs typeface="Open Sauce"/>
                <a:sym typeface="Open Sauce"/>
              </a:rPr>
              <a:t>Creating a Salesforce developer account provides access to CRM features and customization tools necessary for the setup.</a:t>
            </a:r>
          </a:p>
          <a:p>
            <a:pPr algn="just">
              <a:lnSpc>
                <a:spcPct val="150000"/>
              </a:lnSpc>
            </a:pPr>
            <a:r>
              <a:rPr lang="en-US" sz="2400" dirty="0">
                <a:solidFill>
                  <a:srgbClr val="324E89"/>
                </a:solidFill>
                <a:latin typeface="Open Sauce"/>
                <a:ea typeface="Open Sauce"/>
                <a:cs typeface="Open Sauce"/>
                <a:sym typeface="Open Sauce"/>
              </a:rPr>
              <a:t>1. </a:t>
            </a:r>
            <a:r>
              <a:rPr lang="en-US" sz="2400" b="1" dirty="0">
                <a:solidFill>
                  <a:srgbClr val="324E89"/>
                </a:solidFill>
                <a:latin typeface="Open Sauce Bold"/>
                <a:ea typeface="Open Sauce Bold"/>
                <a:cs typeface="Open Sauce Bold"/>
                <a:sym typeface="Open Sauce Bold"/>
              </a:rPr>
              <a:t>Sign-Up:</a:t>
            </a:r>
            <a:r>
              <a:rPr lang="en-US" sz="2400" dirty="0">
                <a:solidFill>
                  <a:srgbClr val="324E89"/>
                </a:solidFill>
                <a:latin typeface="Open Sauce"/>
                <a:ea typeface="Open Sauce"/>
                <a:cs typeface="Open Sauce"/>
                <a:sym typeface="Open Sauce"/>
              </a:rPr>
              <a:t> Complete the Salesforce Developer Sign-Up with details such as name, email, role, and company.</a:t>
            </a:r>
          </a:p>
          <a:p>
            <a:pPr algn="just">
              <a:lnSpc>
                <a:spcPct val="150000"/>
              </a:lnSpc>
            </a:pPr>
            <a:r>
              <a:rPr lang="en-US" sz="2400" dirty="0">
                <a:solidFill>
                  <a:srgbClr val="324E89"/>
                </a:solidFill>
                <a:latin typeface="Open Sauce"/>
                <a:ea typeface="Open Sauce"/>
                <a:cs typeface="Open Sauce"/>
                <a:sym typeface="Open Sauce"/>
              </a:rPr>
              <a:t>2. </a:t>
            </a:r>
            <a:r>
              <a:rPr lang="en-US" sz="2400" b="1" dirty="0">
                <a:solidFill>
                  <a:srgbClr val="324E89"/>
                </a:solidFill>
                <a:latin typeface="Open Sauce Bold"/>
                <a:ea typeface="Open Sauce Bold"/>
                <a:cs typeface="Open Sauce Bold"/>
                <a:sym typeface="Open Sauce Bold"/>
              </a:rPr>
              <a:t>Account Activation</a:t>
            </a:r>
            <a:r>
              <a:rPr lang="en-US" sz="2400" dirty="0">
                <a:solidFill>
                  <a:srgbClr val="324E89"/>
                </a:solidFill>
                <a:latin typeface="Open Sauce"/>
                <a:ea typeface="Open Sauce"/>
                <a:cs typeface="Open Sauce"/>
                <a:sym typeface="Open Sauce"/>
              </a:rPr>
              <a:t>: Verify via email, set up a password, and access the Salesforce setup.</a:t>
            </a:r>
          </a:p>
        </p:txBody>
      </p:sp>
      <p:grpSp>
        <p:nvGrpSpPr>
          <p:cNvPr id="5" name="Group 4">
            <a:extLst>
              <a:ext uri="{FF2B5EF4-FFF2-40B4-BE49-F238E27FC236}">
                <a16:creationId xmlns:a16="http://schemas.microsoft.com/office/drawing/2014/main" id="{DA568EB6-A31C-76E9-01FC-B2FA67EF37C4}"/>
              </a:ext>
            </a:extLst>
          </p:cNvPr>
          <p:cNvGrpSpPr/>
          <p:nvPr/>
        </p:nvGrpSpPr>
        <p:grpSpPr>
          <a:xfrm>
            <a:off x="12344400" y="190500"/>
            <a:ext cx="11007777" cy="1279296"/>
            <a:chOff x="0" y="-47625"/>
            <a:chExt cx="4215822" cy="509928"/>
          </a:xfrm>
        </p:grpSpPr>
        <p:sp>
          <p:nvSpPr>
            <p:cNvPr id="6" name="Freeform 5">
              <a:extLst>
                <a:ext uri="{FF2B5EF4-FFF2-40B4-BE49-F238E27FC236}">
                  <a16:creationId xmlns:a16="http://schemas.microsoft.com/office/drawing/2014/main" id="{00930C73-F216-3F6A-B49A-504A99EB42FF}"/>
                </a:ext>
              </a:extLst>
            </p:cNvPr>
            <p:cNvSpPr/>
            <p:nvPr/>
          </p:nvSpPr>
          <p:spPr>
            <a:xfrm>
              <a:off x="58367" y="3734"/>
              <a:ext cx="4144060"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7" name="TextBox 6">
              <a:extLst>
                <a:ext uri="{FF2B5EF4-FFF2-40B4-BE49-F238E27FC236}">
                  <a16:creationId xmlns:a16="http://schemas.microsoft.com/office/drawing/2014/main" id="{C8A42DD2-5725-2E5D-B977-13EC52863243}"/>
                </a:ext>
              </a:extLst>
            </p:cNvPr>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28546" y="1152525"/>
            <a:ext cx="12204620" cy="860025"/>
          </a:xfrm>
          <a:prstGeom prst="rect">
            <a:avLst/>
          </a:prstGeom>
        </p:spPr>
        <p:txBody>
          <a:bodyPr lIns="0" tIns="0" rIns="0" bIns="0" rtlCol="0" anchor="t">
            <a:spAutoFit/>
          </a:bodyPr>
          <a:lstStyle/>
          <a:p>
            <a:pPr algn="just">
              <a:lnSpc>
                <a:spcPts val="6465"/>
              </a:lnSpc>
            </a:pPr>
            <a:r>
              <a:rPr lang="en-US" sz="6465" b="1" spc="-394">
                <a:solidFill>
                  <a:srgbClr val="324E89"/>
                </a:solidFill>
                <a:latin typeface="Montserrat Bold"/>
                <a:ea typeface="Montserrat Bold"/>
                <a:cs typeface="Montserrat Bold"/>
                <a:sym typeface="Montserrat Bold"/>
              </a:rPr>
              <a:t>Creating Objects in Salesforce</a:t>
            </a:r>
          </a:p>
        </p:txBody>
      </p:sp>
      <p:sp>
        <p:nvSpPr>
          <p:cNvPr id="3" name="TextBox 3"/>
          <p:cNvSpPr txBox="1"/>
          <p:nvPr/>
        </p:nvSpPr>
        <p:spPr>
          <a:xfrm>
            <a:off x="2054468" y="3339658"/>
            <a:ext cx="14785731" cy="4311650"/>
          </a:xfrm>
          <a:prstGeom prst="rect">
            <a:avLst/>
          </a:prstGeom>
        </p:spPr>
        <p:txBody>
          <a:bodyPr wrap="square" lIns="0" tIns="0" rIns="0" bIns="0" rtlCol="0" anchor="t">
            <a:spAutoFit/>
          </a:bodyPr>
          <a:lstStyle/>
          <a:p>
            <a:pPr algn="just">
              <a:lnSpc>
                <a:spcPts val="4900"/>
              </a:lnSpc>
            </a:pPr>
            <a:r>
              <a:rPr lang="en-US" sz="3500" dirty="0">
                <a:solidFill>
                  <a:srgbClr val="324E89"/>
                </a:solidFill>
                <a:latin typeface="Open Sauce"/>
                <a:ea typeface="Open Sauce"/>
                <a:cs typeface="Open Sauce"/>
                <a:sym typeface="Open Sauce"/>
              </a:rPr>
              <a:t>Objects are tables within Salesforce for data storage:</a:t>
            </a:r>
          </a:p>
          <a:p>
            <a:pPr algn="just">
              <a:lnSpc>
                <a:spcPts val="4900"/>
              </a:lnSpc>
            </a:pPr>
            <a:endParaRPr lang="en-US" sz="3500" dirty="0">
              <a:solidFill>
                <a:srgbClr val="324E89"/>
              </a:solidFill>
              <a:latin typeface="Open Sauce"/>
              <a:ea typeface="Open Sauce"/>
              <a:cs typeface="Open Sauce"/>
              <a:sym typeface="Open Sauce"/>
            </a:endParaRPr>
          </a:p>
          <a:p>
            <a:pPr marL="457200" indent="-457200" algn="just">
              <a:lnSpc>
                <a:spcPts val="4900"/>
              </a:lnSpc>
              <a:buFont typeface="Arial" panose="020B0604020202020204" pitchFamily="34" charset="0"/>
              <a:buChar char="•"/>
            </a:pPr>
            <a:r>
              <a:rPr lang="en-US" sz="3500" b="1" dirty="0">
                <a:solidFill>
                  <a:srgbClr val="324E89"/>
                </a:solidFill>
                <a:latin typeface="Open Sauce Bold"/>
                <a:ea typeface="Open Sauce Bold"/>
                <a:cs typeface="Open Sauce Bold"/>
                <a:sym typeface="Open Sauce Bold"/>
              </a:rPr>
              <a:t>Standard Objects</a:t>
            </a:r>
            <a:r>
              <a:rPr lang="en-US" sz="3500" dirty="0">
                <a:solidFill>
                  <a:srgbClr val="324E89"/>
                </a:solidFill>
                <a:latin typeface="Open Sauce"/>
                <a:ea typeface="Open Sauce"/>
                <a:cs typeface="Open Sauce"/>
                <a:sym typeface="Open Sauce"/>
              </a:rPr>
              <a:t>: Default Salesforce objects (e.g., Accounts, Contacts).</a:t>
            </a:r>
          </a:p>
          <a:p>
            <a:pPr marL="457200" indent="-457200" algn="just">
              <a:lnSpc>
                <a:spcPts val="4900"/>
              </a:lnSpc>
              <a:buFont typeface="Arial" panose="020B0604020202020204" pitchFamily="34" charset="0"/>
              <a:buChar char="•"/>
            </a:pPr>
            <a:r>
              <a:rPr lang="en-US" sz="3500" b="1" dirty="0">
                <a:solidFill>
                  <a:srgbClr val="324E89"/>
                </a:solidFill>
                <a:latin typeface="Open Sauce Bold"/>
                <a:ea typeface="Open Sauce Bold"/>
                <a:cs typeface="Open Sauce Bold"/>
                <a:sym typeface="Open Sauce Bold"/>
              </a:rPr>
              <a:t>Custom Objects</a:t>
            </a:r>
            <a:r>
              <a:rPr lang="en-US" sz="3500" dirty="0">
                <a:solidFill>
                  <a:srgbClr val="324E89"/>
                </a:solidFill>
                <a:latin typeface="Open Sauce"/>
                <a:ea typeface="Open Sauce"/>
                <a:cs typeface="Open Sauce"/>
                <a:sym typeface="Open Sauce"/>
              </a:rPr>
              <a:t>: User-defined objects for specialized data, like Automobile Information and Invoice.</a:t>
            </a:r>
          </a:p>
          <a:p>
            <a:pPr algn="just">
              <a:lnSpc>
                <a:spcPts val="4900"/>
              </a:lnSpc>
            </a:pPr>
            <a:endParaRPr lang="en-US" sz="3500" dirty="0">
              <a:solidFill>
                <a:srgbClr val="324E89"/>
              </a:solidFill>
              <a:latin typeface="Open Sauce"/>
              <a:ea typeface="Open Sauce"/>
              <a:cs typeface="Open Sauce"/>
              <a:sym typeface="Open Sauce"/>
            </a:endParaRPr>
          </a:p>
        </p:txBody>
      </p:sp>
      <p:grpSp>
        <p:nvGrpSpPr>
          <p:cNvPr id="4" name="Group 4"/>
          <p:cNvGrpSpPr/>
          <p:nvPr/>
        </p:nvGrpSpPr>
        <p:grpSpPr>
          <a:xfrm>
            <a:off x="1140526" y="8559251"/>
            <a:ext cx="16006948" cy="1150448"/>
            <a:chOff x="0" y="0"/>
            <a:chExt cx="4215822" cy="458569"/>
          </a:xfrm>
        </p:grpSpPr>
        <p:sp>
          <p:nvSpPr>
            <p:cNvPr id="5" name="Freeform 5"/>
            <p:cNvSpPr/>
            <p:nvPr/>
          </p:nvSpPr>
          <p:spPr>
            <a:xfrm>
              <a:off x="0" y="0"/>
              <a:ext cx="4215822" cy="458569"/>
            </a:xfrm>
            <a:custGeom>
              <a:avLst/>
              <a:gdLst/>
              <a:ahLst/>
              <a:cxnLst/>
              <a:rect l="l" t="t" r="r" b="b"/>
              <a:pathLst>
                <a:path w="4215822" h="458569">
                  <a:moveTo>
                    <a:pt x="24667" y="0"/>
                  </a:moveTo>
                  <a:lnTo>
                    <a:pt x="4191155" y="0"/>
                  </a:lnTo>
                  <a:cubicBezTo>
                    <a:pt x="4204778" y="0"/>
                    <a:pt x="4215822" y="11044"/>
                    <a:pt x="4215822" y="24667"/>
                  </a:cubicBezTo>
                  <a:lnTo>
                    <a:pt x="4215822" y="433902"/>
                  </a:lnTo>
                  <a:cubicBezTo>
                    <a:pt x="4215822" y="447525"/>
                    <a:pt x="4204778" y="458569"/>
                    <a:pt x="4191155" y="458569"/>
                  </a:cubicBezTo>
                  <a:lnTo>
                    <a:pt x="24667" y="458569"/>
                  </a:lnTo>
                  <a:cubicBezTo>
                    <a:pt x="11044" y="458569"/>
                    <a:pt x="0" y="447525"/>
                    <a:pt x="0" y="433902"/>
                  </a:cubicBezTo>
                  <a:lnTo>
                    <a:pt x="0" y="24667"/>
                  </a:lnTo>
                  <a:cubicBezTo>
                    <a:pt x="0" y="11044"/>
                    <a:pt x="11044" y="0"/>
                    <a:pt x="24667" y="0"/>
                  </a:cubicBezTo>
                  <a:close/>
                </a:path>
              </a:pathLst>
            </a:custGeom>
            <a:gradFill rotWithShape="1">
              <a:gsLst>
                <a:gs pos="0">
                  <a:srgbClr val="30C7D5">
                    <a:alpha val="100000"/>
                  </a:srgbClr>
                </a:gs>
                <a:gs pos="100000">
                  <a:srgbClr val="0047FF">
                    <a:alpha val="100000"/>
                  </a:srgbClr>
                </a:gs>
              </a:gsLst>
              <a:path path="circle">
                <a:fillToRect r="100000" b="100000"/>
              </a:path>
              <a:tileRect l="-100000" t="-100000"/>
            </a:gradFill>
          </p:spPr>
        </p:sp>
        <p:sp>
          <p:nvSpPr>
            <p:cNvPr id="6" name="TextBox 6"/>
            <p:cNvSpPr txBox="1"/>
            <p:nvPr/>
          </p:nvSpPr>
          <p:spPr>
            <a:xfrm>
              <a:off x="0" y="-47625"/>
              <a:ext cx="4215822" cy="506194"/>
            </a:xfrm>
            <a:prstGeom prst="rect">
              <a:avLst/>
            </a:prstGeom>
          </p:spPr>
          <p:txBody>
            <a:bodyPr lIns="50800" tIns="50800" rIns="50800" bIns="50800" rtlCol="0" anchor="ctr"/>
            <a:lstStyle/>
            <a:p>
              <a:pPr algn="ctr">
                <a:lnSpc>
                  <a:spcPts val="3253"/>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93538" y="2038305"/>
            <a:ext cx="16453445" cy="7505700"/>
          </a:xfrm>
          <a:custGeom>
            <a:avLst/>
            <a:gdLst/>
            <a:ahLst/>
            <a:cxnLst/>
            <a:rect l="l" t="t" r="r" b="b"/>
            <a:pathLst>
              <a:path w="15005751" h="7502876">
                <a:moveTo>
                  <a:pt x="0" y="0"/>
                </a:moveTo>
                <a:lnTo>
                  <a:pt x="15005751" y="0"/>
                </a:lnTo>
                <a:lnTo>
                  <a:pt x="15005751" y="7502876"/>
                </a:lnTo>
                <a:lnTo>
                  <a:pt x="0" y="7502876"/>
                </a:lnTo>
                <a:lnTo>
                  <a:pt x="0" y="0"/>
                </a:lnTo>
                <a:close/>
              </a:path>
            </a:pathLst>
          </a:custGeom>
          <a:blipFill>
            <a:blip r:embed="rId2"/>
            <a:stretch>
              <a:fillRect t="-12666" b="-7410"/>
            </a:stretch>
          </a:blipFill>
        </p:spPr>
      </p:sp>
      <p:sp>
        <p:nvSpPr>
          <p:cNvPr id="3" name="TextBox 3"/>
          <p:cNvSpPr txBox="1"/>
          <p:nvPr/>
        </p:nvSpPr>
        <p:spPr>
          <a:xfrm>
            <a:off x="1178298" y="735375"/>
            <a:ext cx="16081002" cy="1028700"/>
          </a:xfrm>
          <a:prstGeom prst="rect">
            <a:avLst/>
          </a:prstGeom>
        </p:spPr>
        <p:txBody>
          <a:bodyPr lIns="0" tIns="0" rIns="0" bIns="0" rtlCol="0" anchor="t">
            <a:spAutoFit/>
          </a:bodyPr>
          <a:lstStyle/>
          <a:p>
            <a:pPr algn="just">
              <a:lnSpc>
                <a:spcPts val="4199"/>
              </a:lnSpc>
            </a:pPr>
            <a:r>
              <a:rPr lang="en-US" sz="2999" b="1" dirty="0">
                <a:solidFill>
                  <a:srgbClr val="324E89"/>
                </a:solidFill>
                <a:latin typeface="Open Sauce Bold"/>
                <a:ea typeface="Open Sauce Bold"/>
                <a:cs typeface="Open Sauce Bold"/>
                <a:sym typeface="Open Sauce Bold"/>
              </a:rPr>
              <a:t>Custom Objects:  </a:t>
            </a:r>
            <a:r>
              <a:rPr lang="en-US" sz="2999" dirty="0">
                <a:solidFill>
                  <a:srgbClr val="324E89"/>
                </a:solidFill>
                <a:latin typeface="Open Sauce"/>
                <a:ea typeface="Open Sauce"/>
                <a:cs typeface="Open Sauce"/>
                <a:sym typeface="Open Sauce"/>
              </a:rPr>
              <a:t>Create object for Hotel, Customer, Flight, Food Option using Object</a:t>
            </a:r>
          </a:p>
          <a:p>
            <a:pPr algn="just">
              <a:lnSpc>
                <a:spcPts val="4199"/>
              </a:lnSpc>
            </a:pPr>
            <a:r>
              <a:rPr lang="en-US" sz="2999" dirty="0">
                <a:solidFill>
                  <a:srgbClr val="324E89"/>
                </a:solidFill>
                <a:latin typeface="Open Sauce"/>
                <a:ea typeface="Open Sauce"/>
                <a:cs typeface="Open Sauce"/>
                <a:sym typeface="Open Sauce"/>
              </a:rPr>
              <a:t>manager and Details Customer Object Information.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1023</Words>
  <Application>Microsoft Office PowerPoint</Application>
  <PresentationFormat>Custom</PresentationFormat>
  <Paragraphs>125</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Montserrat Bold</vt:lpstr>
      <vt:lpstr>Open Sauce</vt:lpstr>
      <vt:lpstr>Montserrat</vt:lpstr>
      <vt:lpstr>Times New Roman</vt:lpstr>
      <vt:lpstr>Arial</vt:lpstr>
      <vt:lpstr>Calibri</vt:lpstr>
      <vt:lpstr>TimesNewRomanPS-BoldMT</vt:lpstr>
      <vt:lpstr>Open Sauce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Modern Human Resources Management Presentation</dc:title>
  <dc:creator>Sriman Yaghav C</dc:creator>
  <cp:lastModifiedBy>Umar Ahmed Khan</cp:lastModifiedBy>
  <cp:revision>8</cp:revision>
  <dcterms:created xsi:type="dcterms:W3CDTF">2006-08-16T00:00:00Z</dcterms:created>
  <dcterms:modified xsi:type="dcterms:W3CDTF">2024-11-28T17:13:52Z</dcterms:modified>
  <dc:identifier>DAGXwIzS5jI</dc:identifier>
</cp:coreProperties>
</file>