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4" r:id="rId6"/>
    <p:sldId id="268" r:id="rId7"/>
    <p:sldId id="263" r:id="rId8"/>
    <p:sldId id="265" r:id="rId9"/>
    <p:sldId id="266" r:id="rId10"/>
    <p:sldId id="269" r:id="rId11"/>
    <p:sldId id="270" r:id="rId12"/>
    <p:sldId id="267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44"/>
    <a:srgbClr val="858019"/>
    <a:srgbClr val="E2E286"/>
    <a:srgbClr val="D1CF85"/>
    <a:srgbClr val="F4F2C2"/>
    <a:srgbClr val="3B3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290E50-D3EA-4329-AA5F-AF5A5C575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12D18-5CEB-46F3-924F-E35464AAA3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5D1AD-E24C-4E82-BC85-28527A42DCE7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FC0ED-2712-4B69-9F16-123F02DBF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BD00C-2269-4424-828A-8D893B5226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B3793-D85E-4082-925C-FAA1A2B272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63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5EA34-3951-4B6D-8DDD-B157CE00471C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3E965-974B-498D-B360-83DD1F9DEB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3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5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4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AB3A824-1A51-4B26-AD58-A6D8E14F6C04}" type="datetimeFigureOut">
              <a:rPr lang="en-US" noProof="0" smtClean="0"/>
              <a:t>12/14/2022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5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12/14/2022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64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12/14/2022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12/14/2022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95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6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BC1C18-307B-4F68-A007-B5B542270E8D}" type="datetimeFigureOut">
              <a:rPr lang="en-US" noProof="0" smtClean="0"/>
              <a:t>12/14/2022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7F9B788-B0F8-BDE9-EC37-E456D11C7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72064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9307" y="408373"/>
            <a:ext cx="2330619" cy="1944374"/>
          </a:xfrm>
          <a:prstGeom prst="rect">
            <a:avLst/>
          </a:prstGeom>
        </p:spPr>
        <p:txBody>
          <a:bodyPr lIns="0" rIns="180000">
            <a:normAutofit/>
          </a:bodyPr>
          <a:lstStyle/>
          <a:p>
            <a:r>
              <a:rPr lang="en-US" sz="7200" b="1" dirty="0">
                <a:solidFill>
                  <a:srgbClr val="00A6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Grab</a:t>
            </a:r>
            <a:br>
              <a:rPr lang="en-US" sz="7200" b="1" dirty="0">
                <a:solidFill>
                  <a:srgbClr val="00A6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7200" b="1" dirty="0">
                <a:solidFill>
                  <a:srgbClr val="00A6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9307" y="2272683"/>
            <a:ext cx="2330619" cy="1944374"/>
          </a:xfrm>
          <a:prstGeom prst="rect">
            <a:avLst/>
          </a:prstGeom>
        </p:spPr>
        <p:txBody>
          <a:bodyPr lIns="0" rIns="0">
            <a:normAutofit/>
          </a:bodyPr>
          <a:lstStyle/>
          <a:p>
            <a:r>
              <a:rPr lang="en-US" sz="2800" dirty="0">
                <a:solidFill>
                  <a:srgbClr val="00A6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UX report</a:t>
            </a:r>
          </a:p>
          <a:p>
            <a:r>
              <a:rPr lang="en-US" sz="2800" dirty="0">
                <a:solidFill>
                  <a:srgbClr val="00A6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Umar Kasan</a:t>
            </a: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1063F05-99EF-4DA3-B595-4E26670F2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bg1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04461-E85A-43E7-AA0B-B7DF596C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  <a:prstGeom prst="rect">
            <a:avLst/>
          </a:prstGeom>
        </p:spPr>
        <p:txBody>
          <a:bodyPr lIns="0" tIns="108000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A835C2-2B9B-4174-AA2C-60A4F13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D39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staurant Open Sign">
            <a:extLst>
              <a:ext uri="{FF2B5EF4-FFF2-40B4-BE49-F238E27FC236}">
                <a16:creationId xmlns:a16="http://schemas.microsoft.com/office/drawing/2014/main" id="{4BB88093-7048-42AA-9AFC-B007B4E797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8548" y="10"/>
            <a:ext cx="6723452" cy="685799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0D5D5-18CA-D709-ED22-CA9833CD1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5704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761B-320C-8DB7-DFC9-51D39E64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 Map (</a:t>
            </a:r>
            <a:r>
              <a:rPr lang="en-US" dirty="0" err="1"/>
              <a:t>Empathise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6BA0E-FBB6-7548-8D20-8B51E1BEE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2176272" cy="1743075"/>
          </a:xfrm>
          <a:gradFill>
            <a:gsLst>
              <a:gs pos="87000">
                <a:srgbClr val="E2E286"/>
              </a:gs>
              <a:gs pos="0">
                <a:srgbClr val="F4F2C2"/>
              </a:gs>
              <a:gs pos="100000">
                <a:srgbClr val="858019"/>
              </a:gs>
            </a:gsLst>
            <a:lin ang="7800000" scaled="0"/>
          </a:gra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Inconvenient way to access the website, too many layers to go through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0B705F-7B83-698F-57AF-FA702939729E}"/>
              </a:ext>
            </a:extLst>
          </p:cNvPr>
          <p:cNvSpPr txBox="1">
            <a:spLocks/>
          </p:cNvSpPr>
          <p:nvPr/>
        </p:nvSpPr>
        <p:spPr>
          <a:xfrm>
            <a:off x="1024128" y="4529709"/>
            <a:ext cx="2176272" cy="1743075"/>
          </a:xfrm>
          <a:prstGeom prst="rect">
            <a:avLst/>
          </a:prstGeom>
          <a:gradFill>
            <a:gsLst>
              <a:gs pos="87000">
                <a:srgbClr val="E2E286"/>
              </a:gs>
              <a:gs pos="0">
                <a:srgbClr val="F4F2C2"/>
              </a:gs>
              <a:gs pos="100000">
                <a:srgbClr val="858019"/>
              </a:gs>
            </a:gsLst>
            <a:lin ang="7800000" scaled="0"/>
          </a:gradFill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Too many words that is not meant for consumer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3C1C44-856E-5CB9-16E6-F719E67CAF54}"/>
              </a:ext>
            </a:extLst>
          </p:cNvPr>
          <p:cNvSpPr txBox="1">
            <a:spLocks/>
          </p:cNvSpPr>
          <p:nvPr/>
        </p:nvSpPr>
        <p:spPr>
          <a:xfrm>
            <a:off x="3548254" y="4529708"/>
            <a:ext cx="2176272" cy="1743075"/>
          </a:xfrm>
          <a:prstGeom prst="rect">
            <a:avLst/>
          </a:prstGeom>
          <a:gradFill>
            <a:gsLst>
              <a:gs pos="87000">
                <a:srgbClr val="E2E286"/>
              </a:gs>
              <a:gs pos="0">
                <a:srgbClr val="F4F2C2"/>
              </a:gs>
              <a:gs pos="100000">
                <a:srgbClr val="858019"/>
              </a:gs>
            </a:gsLst>
            <a:lin ang="7800000" scaled="0"/>
          </a:gradFill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Item do not show details of ingredients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CADD02-AA10-56CE-2CE9-DFBB084B2FF3}"/>
              </a:ext>
            </a:extLst>
          </p:cNvPr>
          <p:cNvSpPr txBox="1">
            <a:spLocks/>
          </p:cNvSpPr>
          <p:nvPr/>
        </p:nvSpPr>
        <p:spPr>
          <a:xfrm>
            <a:off x="3548254" y="2285997"/>
            <a:ext cx="2176272" cy="1743075"/>
          </a:xfrm>
          <a:prstGeom prst="rect">
            <a:avLst/>
          </a:prstGeom>
          <a:gradFill>
            <a:gsLst>
              <a:gs pos="87000">
                <a:srgbClr val="E2E286"/>
              </a:gs>
              <a:gs pos="0">
                <a:srgbClr val="F4F2C2"/>
              </a:gs>
              <a:gs pos="100000">
                <a:srgbClr val="858019"/>
              </a:gs>
            </a:gsLst>
            <a:lin ang="7800000" scaled="0"/>
          </a:gradFill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Not enough description of items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4BB6FE-109C-C5CD-F8B6-FA9CB5DCED93}"/>
              </a:ext>
            </a:extLst>
          </p:cNvPr>
          <p:cNvSpPr txBox="1">
            <a:spLocks/>
          </p:cNvSpPr>
          <p:nvPr/>
        </p:nvSpPr>
        <p:spPr>
          <a:xfrm>
            <a:off x="6072379" y="2285998"/>
            <a:ext cx="2176272" cy="1743075"/>
          </a:xfrm>
          <a:prstGeom prst="rect">
            <a:avLst/>
          </a:prstGeom>
          <a:gradFill>
            <a:gsLst>
              <a:gs pos="87000">
                <a:srgbClr val="E2E286"/>
              </a:gs>
              <a:gs pos="0">
                <a:srgbClr val="F4F2C2"/>
              </a:gs>
              <a:gs pos="100000">
                <a:srgbClr val="858019"/>
              </a:gs>
            </a:gsLst>
            <a:lin ang="7800000" scaled="0"/>
          </a:gradFill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Need to download app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955F62D-0E4D-F485-E320-B8E4959698B0}"/>
              </a:ext>
            </a:extLst>
          </p:cNvPr>
          <p:cNvSpPr txBox="1">
            <a:spLocks/>
          </p:cNvSpPr>
          <p:nvPr/>
        </p:nvSpPr>
        <p:spPr>
          <a:xfrm>
            <a:off x="6072379" y="4499346"/>
            <a:ext cx="2176272" cy="1743075"/>
          </a:xfrm>
          <a:prstGeom prst="rect">
            <a:avLst/>
          </a:prstGeom>
          <a:gradFill>
            <a:gsLst>
              <a:gs pos="87000">
                <a:srgbClr val="E2E286"/>
              </a:gs>
              <a:gs pos="0">
                <a:srgbClr val="F4F2C2"/>
              </a:gs>
              <a:gs pos="100000">
                <a:srgbClr val="858019"/>
              </a:gs>
            </a:gsLst>
            <a:lin ang="7800000" scaled="0"/>
          </a:gradFill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Unable to select schedule to deliver items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8FE2C40-FD4D-292D-C161-E621D661258C}"/>
              </a:ext>
            </a:extLst>
          </p:cNvPr>
          <p:cNvSpPr txBox="1">
            <a:spLocks/>
          </p:cNvSpPr>
          <p:nvPr/>
        </p:nvSpPr>
        <p:spPr>
          <a:xfrm>
            <a:off x="8710527" y="2285996"/>
            <a:ext cx="2176272" cy="1743075"/>
          </a:xfrm>
          <a:prstGeom prst="rect">
            <a:avLst/>
          </a:prstGeom>
          <a:gradFill>
            <a:gsLst>
              <a:gs pos="87000">
                <a:srgbClr val="E2E286"/>
              </a:gs>
              <a:gs pos="0">
                <a:srgbClr val="F4F2C2"/>
              </a:gs>
              <a:gs pos="100000">
                <a:srgbClr val="858019"/>
              </a:gs>
            </a:gsLst>
            <a:lin ang="7800000" scaled="0"/>
          </a:gradFill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Takes too long to navigate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CA5E936-27FB-2BA7-7A08-1A4E3D95AA19}"/>
              </a:ext>
            </a:extLst>
          </p:cNvPr>
          <p:cNvSpPr txBox="1">
            <a:spLocks/>
          </p:cNvSpPr>
          <p:nvPr/>
        </p:nvSpPr>
        <p:spPr>
          <a:xfrm>
            <a:off x="8710527" y="4499345"/>
            <a:ext cx="2176272" cy="1743075"/>
          </a:xfrm>
          <a:prstGeom prst="rect">
            <a:avLst/>
          </a:prstGeom>
          <a:gradFill>
            <a:gsLst>
              <a:gs pos="87000">
                <a:srgbClr val="E2E286"/>
              </a:gs>
              <a:gs pos="0">
                <a:srgbClr val="F4F2C2"/>
              </a:gs>
              <a:gs pos="100000">
                <a:srgbClr val="858019"/>
              </a:gs>
            </a:gsLst>
            <a:lin ang="7800000" scaled="0"/>
          </a:gradFill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Some pictures not shown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14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A838-43CD-DD53-47AF-0A340450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F99CF-BBBE-DE3C-4669-18AF2CE44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your expected time of use in any e-commerce?</a:t>
            </a:r>
          </a:p>
          <a:p>
            <a:r>
              <a:rPr lang="en-US" dirty="0"/>
              <a:t>Response: About 15 minutes.</a:t>
            </a:r>
          </a:p>
          <a:p>
            <a:r>
              <a:rPr lang="en-US" dirty="0"/>
              <a:t>Do you prefer to search in the search bar or click on the categories when looking for your items?</a:t>
            </a:r>
          </a:p>
          <a:p>
            <a:r>
              <a:rPr lang="en-US" dirty="0"/>
              <a:t>Response: Categories</a:t>
            </a:r>
          </a:p>
          <a:p>
            <a:r>
              <a:rPr lang="en-US" dirty="0"/>
              <a:t>Would you like recommended bundle deals that have a slight discount?</a:t>
            </a:r>
          </a:p>
          <a:p>
            <a:r>
              <a:rPr lang="en-US" dirty="0"/>
              <a:t>Response: Yes</a:t>
            </a:r>
          </a:p>
          <a:p>
            <a:r>
              <a:rPr lang="en-SG" dirty="0"/>
              <a:t>Would you prefer to scroll or select the pages</a:t>
            </a:r>
          </a:p>
          <a:p>
            <a:r>
              <a:rPr lang="en-SG" dirty="0"/>
              <a:t>Response: scroll</a:t>
            </a:r>
          </a:p>
        </p:txBody>
      </p:sp>
    </p:spTree>
    <p:extLst>
      <p:ext uri="{BB962C8B-B14F-4D97-AF65-F5344CB8AC3E}">
        <p14:creationId xmlns:p14="http://schemas.microsoft.com/office/powerpoint/2010/main" val="1520140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F7DE-70CF-C3B9-89D2-FC8D6D1D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 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C6603-308B-0A3C-881B-967E13B4E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Name: Rick</a:t>
            </a:r>
          </a:p>
          <a:p>
            <a:r>
              <a:rPr lang="en-US" dirty="0"/>
              <a:t>Occupation: culinary student</a:t>
            </a:r>
          </a:p>
          <a:p>
            <a:r>
              <a:rPr lang="en-US" dirty="0"/>
              <a:t>Marital status: Single</a:t>
            </a:r>
          </a:p>
          <a:p>
            <a:r>
              <a:rPr lang="en-US" dirty="0"/>
              <a:t>Reason for accessing site: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Looking for specific ingredient and nutritional value for her school report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Need to replicate experiment in school kitchen for examination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Has to buy a large variety of ingredients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Unable to carry the ingredients to school and will not look cool in front of his female classmates</a:t>
            </a:r>
            <a:endParaRPr lang="en-SG" dirty="0"/>
          </a:p>
        </p:txBody>
      </p:sp>
      <p:sp>
        <p:nvSpPr>
          <p:cNvPr id="4" name="Rectangle 3" descr="User">
            <a:extLst>
              <a:ext uri="{FF2B5EF4-FFF2-40B4-BE49-F238E27FC236}">
                <a16:creationId xmlns:a16="http://schemas.microsoft.com/office/drawing/2014/main" id="{A3F2FEA5-D5CA-5F84-6A5E-6DD075A12E54}"/>
              </a:ext>
            </a:extLst>
          </p:cNvPr>
          <p:cNvSpPr/>
          <p:nvPr/>
        </p:nvSpPr>
        <p:spPr>
          <a:xfrm>
            <a:off x="8833282" y="303898"/>
            <a:ext cx="1910918" cy="198210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016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F7DE-70CF-C3B9-89D2-FC8D6D1D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 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C6603-308B-0A3C-881B-967E13B4E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Mellissa</a:t>
            </a:r>
          </a:p>
          <a:p>
            <a:r>
              <a:rPr lang="en-US" dirty="0"/>
              <a:t>Occupation: Full time Graphic Designer</a:t>
            </a:r>
          </a:p>
          <a:p>
            <a:r>
              <a:rPr lang="en-US" dirty="0"/>
              <a:t>Marital status: Single Mother of 2 kids</a:t>
            </a:r>
          </a:p>
          <a:p>
            <a:r>
              <a:rPr lang="en-US" dirty="0"/>
              <a:t>Reason for accessing site: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Easy to cook nutritious meals for her kids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Has no time to buy groceries at a cheap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Only available to collect at certain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Has to pick up kids at pre-school</a:t>
            </a:r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4" name="Rectangle 3" descr="User">
            <a:extLst>
              <a:ext uri="{FF2B5EF4-FFF2-40B4-BE49-F238E27FC236}">
                <a16:creationId xmlns:a16="http://schemas.microsoft.com/office/drawing/2014/main" id="{A3F2FEA5-D5CA-5F84-6A5E-6DD075A12E54}"/>
              </a:ext>
            </a:extLst>
          </p:cNvPr>
          <p:cNvSpPr/>
          <p:nvPr/>
        </p:nvSpPr>
        <p:spPr>
          <a:xfrm>
            <a:off x="8833282" y="303898"/>
            <a:ext cx="1910918" cy="198210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526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600FC-92AE-6127-6FC3-BDA32CC7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4AD53-CA64-1E67-6A06-CAD9FF7D1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Common pain point:</a:t>
            </a:r>
          </a:p>
          <a:p>
            <a:pPr marL="0" indent="0">
              <a:buNone/>
            </a:pPr>
            <a:r>
              <a:rPr lang="en-US" dirty="0"/>
              <a:t>Process from web page to grab mart page takes too long</a:t>
            </a:r>
          </a:p>
          <a:p>
            <a:pPr marL="0" indent="0">
              <a:buNone/>
            </a:pPr>
            <a:r>
              <a:rPr lang="en-US" dirty="0"/>
              <a:t>Schedule delivery is difficult to find as well</a:t>
            </a:r>
          </a:p>
          <a:p>
            <a:pPr marL="0" indent="0">
              <a:buNone/>
            </a:pPr>
            <a:r>
              <a:rPr lang="en-US" dirty="0"/>
              <a:t>Address is identified as current location and not where it will be delivered to which may cause issues if the delivery is too far</a:t>
            </a:r>
          </a:p>
          <a:p>
            <a:pPr marL="0" indent="0">
              <a:buNone/>
            </a:pPr>
            <a:r>
              <a:rPr lang="en-US" dirty="0"/>
              <a:t>Cannot use social media to log 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323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5A1B-1DBA-B943-4508-8684F7DE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C72E-65FC-1DF8-4256-52975F5E7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the user to go to Grab Mart website directly, instead of the download the app page.</a:t>
            </a:r>
          </a:p>
          <a:p>
            <a:r>
              <a:rPr lang="en-US" dirty="0"/>
              <a:t>The user is allowed to change the address at any moment of his order instead of prior need to input the address before making an order</a:t>
            </a:r>
          </a:p>
          <a:p>
            <a:r>
              <a:rPr lang="en-US" dirty="0"/>
              <a:t>Additional description is shown in the items tag such as weight to compare similar items</a:t>
            </a:r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62200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22B1-2752-0FAE-CEAC-94ED66DF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CA594-3FB4-2898-8A5C-274F4E22B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selecting items, ask if any item bought have any promotional discount with other items</a:t>
            </a:r>
          </a:p>
          <a:p>
            <a:r>
              <a:rPr lang="en-US" dirty="0"/>
              <a:t>Upon check out, ask for scheduled delivery or immediate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41545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CD9F-E6A0-1AEB-BBB9-AE968F47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41FD53-0A92-6094-6267-BF90DAA90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0115" y="2286000"/>
            <a:ext cx="4007908" cy="4022725"/>
          </a:xfrm>
        </p:spPr>
      </p:pic>
    </p:spTree>
    <p:extLst>
      <p:ext uri="{BB962C8B-B14F-4D97-AF65-F5344CB8AC3E}">
        <p14:creationId xmlns:p14="http://schemas.microsoft.com/office/powerpoint/2010/main" val="2656077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231547-F69E-41A9-93A9-B70B5E3064F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7A7C301-87CC-4EB1-AF40-15075522FC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A402E5-52EF-430B-8CCB-B4AAA8C467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Retail design</Template>
  <TotalTime>164</TotalTime>
  <Words>405</Words>
  <Application>Microsoft Office PowerPoint</Application>
  <PresentationFormat>Widescreen</PresentationFormat>
  <Paragraphs>56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Tw Cen MT</vt:lpstr>
      <vt:lpstr>Tw Cen MT Condensed</vt:lpstr>
      <vt:lpstr>Wingdings 3</vt:lpstr>
      <vt:lpstr>Integral</vt:lpstr>
      <vt:lpstr>Grab mart</vt:lpstr>
      <vt:lpstr>Experience Map (Empathise)</vt:lpstr>
      <vt:lpstr>Survey</vt:lpstr>
      <vt:lpstr>Persona A</vt:lpstr>
      <vt:lpstr>Persona b</vt:lpstr>
      <vt:lpstr>Ideation</vt:lpstr>
      <vt:lpstr>Scenario A</vt:lpstr>
      <vt:lpstr>Scenario b</vt:lpstr>
      <vt:lpstr>Wireframe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 Design</dc:title>
  <dc:creator>Umar Kasan</dc:creator>
  <cp:lastModifiedBy>Umar Kasan</cp:lastModifiedBy>
  <cp:revision>2</cp:revision>
  <dcterms:created xsi:type="dcterms:W3CDTF">2022-12-14T10:56:27Z</dcterms:created>
  <dcterms:modified xsi:type="dcterms:W3CDTF">2022-12-14T13:41:11Z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