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64" r:id="rId7"/>
    <p:sldId id="268" r:id="rId8"/>
    <p:sldId id="263" r:id="rId9"/>
    <p:sldId id="265" r:id="rId10"/>
    <p:sldId id="266" r:id="rId11"/>
    <p:sldId id="269" r:id="rId12"/>
    <p:sldId id="270" r:id="rId13"/>
    <p:sldId id="267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44"/>
    <a:srgbClr val="858019"/>
    <a:srgbClr val="E2E286"/>
    <a:srgbClr val="D1CF85"/>
    <a:srgbClr val="F4F2C2"/>
    <a:srgbClr val="3B3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12/17/2022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12/17/2022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12/17/2022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12/17/2022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12/17/2022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F9B788-B0F8-BDE9-EC37-E456D11C7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7206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9307" y="408373"/>
            <a:ext cx="2330619" cy="1944374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>
                <a:solidFill>
                  <a:srgbClr val="00A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Grab</a:t>
            </a:r>
            <a:br>
              <a:rPr lang="en-US" sz="7200" b="1" dirty="0">
                <a:solidFill>
                  <a:srgbClr val="00A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>
                <a:solidFill>
                  <a:srgbClr val="00A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9307" y="2272683"/>
            <a:ext cx="2330619" cy="1944374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>
                <a:solidFill>
                  <a:srgbClr val="00A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UX report</a:t>
            </a:r>
          </a:p>
          <a:p>
            <a:r>
              <a:rPr lang="en-US" sz="2800" dirty="0">
                <a:solidFill>
                  <a:srgbClr val="00A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Umar Kasan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CD9F-E6A0-1AEB-BBB9-AE968F47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50B85-0066-A4E0-4830-FF3E8258B75E}"/>
              </a:ext>
            </a:extLst>
          </p:cNvPr>
          <p:cNvSpPr txBox="1">
            <a:spLocks/>
          </p:cNvSpPr>
          <p:nvPr/>
        </p:nvSpPr>
        <p:spPr>
          <a:xfrm>
            <a:off x="3425422" y="1228476"/>
            <a:ext cx="1933757" cy="417443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scenario 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CD22F7-C585-4FC3-9D41-C6DBF241B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3396" y="1983922"/>
            <a:ext cx="5565631" cy="438841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1A9CD4-5829-29DE-84ED-2C5850A5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99" y="1983922"/>
            <a:ext cx="5565631" cy="4388412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F5B55EE-9162-174F-D6DF-F6054432E98D}"/>
              </a:ext>
            </a:extLst>
          </p:cNvPr>
          <p:cNvCxnSpPr>
            <a:cxnSpLocks/>
          </p:cNvCxnSpPr>
          <p:nvPr/>
        </p:nvCxnSpPr>
        <p:spPr>
          <a:xfrm flipV="1">
            <a:off x="4278086" y="3282043"/>
            <a:ext cx="1945310" cy="506186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4445E6-D1A8-7D0E-0AE4-821748621133}"/>
              </a:ext>
            </a:extLst>
          </p:cNvPr>
          <p:cNvSpPr/>
          <p:nvPr/>
        </p:nvSpPr>
        <p:spPr>
          <a:xfrm>
            <a:off x="7094764" y="1228476"/>
            <a:ext cx="938893" cy="543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 app option</a:t>
            </a:r>
            <a:endParaRPr lang="en-SG" sz="1200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4D2C2DF-191D-492D-6E8F-759E9DA3D9A6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693964" y="1500062"/>
            <a:ext cx="6400800" cy="914847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6FE223F-7106-CDBA-D7FE-D2B5E8C9F90C}"/>
              </a:ext>
            </a:extLst>
          </p:cNvPr>
          <p:cNvSpPr/>
          <p:nvPr/>
        </p:nvSpPr>
        <p:spPr>
          <a:xfrm>
            <a:off x="4554032" y="3813084"/>
            <a:ext cx="1199080" cy="988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When clicked will go to a detail page of the product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82EC75-88E7-5123-48F7-AD30B1189A85}"/>
              </a:ext>
            </a:extLst>
          </p:cNvPr>
          <p:cNvSpPr/>
          <p:nvPr/>
        </p:nvSpPr>
        <p:spPr>
          <a:xfrm>
            <a:off x="6964670" y="4773169"/>
            <a:ext cx="987344" cy="658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More information of product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B1D8635-BB03-FF7B-3651-69976FD9BCC3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4392300" y="5102217"/>
            <a:ext cx="2572370" cy="65774"/>
          </a:xfrm>
          <a:prstGeom prst="curvedConnector3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7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D5D5-18CA-D709-ED22-CA9833CD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4CAE7-F5CB-ADC5-363C-4B178B7B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site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11E4-817D-8F2F-0010-2FE377A6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3B676-26C7-AE49-F7C9-87BD4DF89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1" y="2373258"/>
            <a:ext cx="6182222" cy="3522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C211C-DBD4-ABE3-FF8A-9ABA6FF6B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05" y="3175101"/>
            <a:ext cx="6292131" cy="3335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08DFDD-330E-0630-4E72-DA266CE581A6}"/>
              </a:ext>
            </a:extLst>
          </p:cNvPr>
          <p:cNvSpPr txBox="1"/>
          <p:nvPr/>
        </p:nvSpPr>
        <p:spPr>
          <a:xfrm>
            <a:off x="1024128" y="3029447"/>
            <a:ext cx="143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Landing Page</a:t>
            </a:r>
            <a:endParaRPr lang="en-S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10094-6CF1-4DC7-EF73-944A3BB2E169}"/>
              </a:ext>
            </a:extLst>
          </p:cNvPr>
          <p:cNvSpPr txBox="1"/>
          <p:nvPr/>
        </p:nvSpPr>
        <p:spPr>
          <a:xfrm>
            <a:off x="5519217" y="3907860"/>
            <a:ext cx="137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Page</a:t>
            </a:r>
            <a:endParaRPr lang="en-S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086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761B-320C-8DB7-DFC9-51D39E64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Map (</a:t>
            </a:r>
            <a:r>
              <a:rPr lang="en-US" dirty="0" err="1"/>
              <a:t>Empathise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6BA0E-FBB6-7548-8D20-8B51E1BEE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176272" cy="1743075"/>
          </a:xfr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Inconvenient way to access the website, too many layers to go through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0B705F-7B83-698F-57AF-FA702939729E}"/>
              </a:ext>
            </a:extLst>
          </p:cNvPr>
          <p:cNvSpPr txBox="1">
            <a:spLocks/>
          </p:cNvSpPr>
          <p:nvPr/>
        </p:nvSpPr>
        <p:spPr>
          <a:xfrm>
            <a:off x="1024128" y="4529709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Too many words that is not meant for consumer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3C1C44-856E-5CB9-16E6-F719E67CAF54}"/>
              </a:ext>
            </a:extLst>
          </p:cNvPr>
          <p:cNvSpPr txBox="1">
            <a:spLocks/>
          </p:cNvSpPr>
          <p:nvPr/>
        </p:nvSpPr>
        <p:spPr>
          <a:xfrm>
            <a:off x="3548254" y="4529708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Item do not show details of ingredients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CADD02-AA10-56CE-2CE9-DFBB084B2FF3}"/>
              </a:ext>
            </a:extLst>
          </p:cNvPr>
          <p:cNvSpPr txBox="1">
            <a:spLocks/>
          </p:cNvSpPr>
          <p:nvPr/>
        </p:nvSpPr>
        <p:spPr>
          <a:xfrm>
            <a:off x="3548254" y="2285997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Not enough description of items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4BB6FE-109C-C5CD-F8B6-FA9CB5DCED93}"/>
              </a:ext>
            </a:extLst>
          </p:cNvPr>
          <p:cNvSpPr txBox="1">
            <a:spLocks/>
          </p:cNvSpPr>
          <p:nvPr/>
        </p:nvSpPr>
        <p:spPr>
          <a:xfrm>
            <a:off x="6072379" y="2285998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Need to download app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55F62D-0E4D-F485-E320-B8E4959698B0}"/>
              </a:ext>
            </a:extLst>
          </p:cNvPr>
          <p:cNvSpPr txBox="1">
            <a:spLocks/>
          </p:cNvSpPr>
          <p:nvPr/>
        </p:nvSpPr>
        <p:spPr>
          <a:xfrm>
            <a:off x="6072379" y="4499346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Unable to select schedule to deliver items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FE2C40-FD4D-292D-C161-E621D661258C}"/>
              </a:ext>
            </a:extLst>
          </p:cNvPr>
          <p:cNvSpPr txBox="1">
            <a:spLocks/>
          </p:cNvSpPr>
          <p:nvPr/>
        </p:nvSpPr>
        <p:spPr>
          <a:xfrm>
            <a:off x="8710527" y="2285996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Takes too long to navigate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A5E936-27FB-2BA7-7A08-1A4E3D95AA19}"/>
              </a:ext>
            </a:extLst>
          </p:cNvPr>
          <p:cNvSpPr txBox="1">
            <a:spLocks/>
          </p:cNvSpPr>
          <p:nvPr/>
        </p:nvSpPr>
        <p:spPr>
          <a:xfrm>
            <a:off x="8710527" y="4499345"/>
            <a:ext cx="2176272" cy="1743075"/>
          </a:xfrm>
          <a:prstGeom prst="rect">
            <a:avLst/>
          </a:prstGeom>
          <a:gradFill>
            <a:gsLst>
              <a:gs pos="87000">
                <a:srgbClr val="E2E286"/>
              </a:gs>
              <a:gs pos="0">
                <a:srgbClr val="F4F2C2"/>
              </a:gs>
              <a:gs pos="100000">
                <a:srgbClr val="858019"/>
              </a:gs>
            </a:gsLst>
            <a:lin ang="7800000" scaled="0"/>
          </a:gradFill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Some pictures not shown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1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A838-43CD-DD53-47AF-0A340450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F99CF-BBBE-DE3C-4669-18AF2CE4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your expected time of use in any e-commerce?</a:t>
            </a:r>
          </a:p>
          <a:p>
            <a:r>
              <a:rPr lang="en-US" dirty="0"/>
              <a:t>Response: About 15 minutes.</a:t>
            </a:r>
          </a:p>
          <a:p>
            <a:r>
              <a:rPr lang="en-US" dirty="0"/>
              <a:t>Do you prefer to search in the search bar or click on the categories when looking for your items?</a:t>
            </a:r>
          </a:p>
          <a:p>
            <a:r>
              <a:rPr lang="en-US" dirty="0"/>
              <a:t>Response: Categories</a:t>
            </a:r>
          </a:p>
          <a:p>
            <a:r>
              <a:rPr lang="en-US" dirty="0"/>
              <a:t>Would you like recommended bundle deals that have a slight discount?</a:t>
            </a:r>
          </a:p>
          <a:p>
            <a:r>
              <a:rPr lang="en-US" dirty="0"/>
              <a:t>Response: Yes</a:t>
            </a:r>
          </a:p>
          <a:p>
            <a:r>
              <a:rPr lang="en-SG" dirty="0"/>
              <a:t>Would you prefer to scroll or select the pages</a:t>
            </a:r>
          </a:p>
          <a:p>
            <a:r>
              <a:rPr lang="en-SG" dirty="0"/>
              <a:t>Response: scroll</a:t>
            </a:r>
          </a:p>
        </p:txBody>
      </p:sp>
    </p:spTree>
    <p:extLst>
      <p:ext uri="{BB962C8B-B14F-4D97-AF65-F5344CB8AC3E}">
        <p14:creationId xmlns:p14="http://schemas.microsoft.com/office/powerpoint/2010/main" val="152014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F7DE-70CF-C3B9-89D2-FC8D6D1D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6603-308B-0A3C-881B-967E13B4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Name: Rick</a:t>
            </a:r>
          </a:p>
          <a:p>
            <a:r>
              <a:rPr lang="en-US" dirty="0"/>
              <a:t>Occupation: culinary student</a:t>
            </a:r>
          </a:p>
          <a:p>
            <a:r>
              <a:rPr lang="en-US" dirty="0"/>
              <a:t>Marital status: Single</a:t>
            </a:r>
          </a:p>
          <a:p>
            <a:r>
              <a:rPr lang="en-US" dirty="0"/>
              <a:t>Reason for accessing site: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Looking for specific ingredient and nutritional value for her school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replicate experiment in school kitchen for examination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to buy a large variety of ingredients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Unable to carry the ingredients to school and will not look cool in front of his female classmates</a:t>
            </a:r>
            <a:endParaRPr lang="en-SG" dirty="0"/>
          </a:p>
        </p:txBody>
      </p:sp>
      <p:sp>
        <p:nvSpPr>
          <p:cNvPr id="4" name="Rectangle 3" descr="User">
            <a:extLst>
              <a:ext uri="{FF2B5EF4-FFF2-40B4-BE49-F238E27FC236}">
                <a16:creationId xmlns:a16="http://schemas.microsoft.com/office/drawing/2014/main" id="{A3F2FEA5-D5CA-5F84-6A5E-6DD075A12E54}"/>
              </a:ext>
            </a:extLst>
          </p:cNvPr>
          <p:cNvSpPr/>
          <p:nvPr/>
        </p:nvSpPr>
        <p:spPr>
          <a:xfrm>
            <a:off x="8833282" y="303898"/>
            <a:ext cx="1910918" cy="198210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01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F7DE-70CF-C3B9-89D2-FC8D6D1D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 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6603-308B-0A3C-881B-967E13B4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Mellissa</a:t>
            </a:r>
          </a:p>
          <a:p>
            <a:r>
              <a:rPr lang="en-US" dirty="0"/>
              <a:t>Occupation: Full time Graphic Designer</a:t>
            </a:r>
          </a:p>
          <a:p>
            <a:r>
              <a:rPr lang="en-US" dirty="0"/>
              <a:t>Marital status: Single Mother of 2 kids</a:t>
            </a:r>
          </a:p>
          <a:p>
            <a:r>
              <a:rPr lang="en-US" dirty="0"/>
              <a:t>Reason for accessing site: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cook nutritious meals for her kids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no time to buy groceries at a cheap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available to collect at certain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to pick up kids at pre-school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4" name="Rectangle 3" descr="User">
            <a:extLst>
              <a:ext uri="{FF2B5EF4-FFF2-40B4-BE49-F238E27FC236}">
                <a16:creationId xmlns:a16="http://schemas.microsoft.com/office/drawing/2014/main" id="{A3F2FEA5-D5CA-5F84-6A5E-6DD075A12E54}"/>
              </a:ext>
            </a:extLst>
          </p:cNvPr>
          <p:cNvSpPr/>
          <p:nvPr/>
        </p:nvSpPr>
        <p:spPr>
          <a:xfrm>
            <a:off x="8833282" y="303898"/>
            <a:ext cx="1910918" cy="198210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526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00FC-92AE-6127-6FC3-BDA32CC7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4AD53-CA64-1E67-6A06-CAD9FF7D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pain point:</a:t>
            </a:r>
          </a:p>
          <a:p>
            <a:pPr marL="0" indent="0">
              <a:buNone/>
            </a:pPr>
            <a:r>
              <a:rPr lang="en-US" dirty="0"/>
              <a:t>Process from web page to grab mart page takes too long</a:t>
            </a:r>
          </a:p>
          <a:p>
            <a:pPr marL="0" indent="0">
              <a:buNone/>
            </a:pPr>
            <a:r>
              <a:rPr lang="en-US" dirty="0"/>
              <a:t>Schedule delivery is difficult to find as well</a:t>
            </a:r>
          </a:p>
          <a:p>
            <a:pPr marL="0" indent="0">
              <a:buNone/>
            </a:pPr>
            <a:r>
              <a:rPr lang="en-US" dirty="0"/>
              <a:t>Address is identified as current location and not where it will be delivered to which may cause issues if the delivery is too far</a:t>
            </a:r>
          </a:p>
          <a:p>
            <a:pPr marL="0" indent="0">
              <a:buNone/>
            </a:pPr>
            <a:r>
              <a:rPr lang="en-US" dirty="0"/>
              <a:t>Cannot use social media to log in</a:t>
            </a:r>
          </a:p>
          <a:p>
            <a:pPr marL="0" indent="0">
              <a:buNone/>
            </a:pPr>
            <a:r>
              <a:rPr lang="en-US" dirty="0"/>
              <a:t>Lack  of better categories that suit niche needs of 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0323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5A1B-1DBA-B943-4508-8684F7DE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C72E-65FC-1DF8-4256-52975F5E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user to go to Grab Mart website directly, instead of the download the app page.</a:t>
            </a:r>
          </a:p>
          <a:p>
            <a:r>
              <a:rPr lang="en-US" dirty="0"/>
              <a:t>The user is allowed to change the address at any moment of his order instead of prior need to input the address before making an order</a:t>
            </a:r>
          </a:p>
          <a:p>
            <a:r>
              <a:rPr lang="en-US" dirty="0"/>
              <a:t>Additional description is shown in the items tag such as weight to compare similar items</a:t>
            </a:r>
          </a:p>
          <a:p>
            <a:r>
              <a:rPr lang="en-US" dirty="0"/>
              <a:t>Search for the order</a:t>
            </a:r>
          </a:p>
          <a:p>
            <a:r>
              <a:rPr lang="en-US" dirty="0"/>
              <a:t>Checks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220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22B1-2752-0FAE-CEAC-94ED66DF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b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A594-3FB4-2898-8A5C-274F4E22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More specific item </a:t>
            </a:r>
            <a:r>
              <a:rPr lang="en-US" dirty="0" err="1"/>
              <a:t>categorising</a:t>
            </a:r>
            <a:endParaRPr lang="en-US" dirty="0"/>
          </a:p>
          <a:p>
            <a:r>
              <a:rPr lang="en-US" dirty="0"/>
              <a:t>After log in, user can select over a myriad of preselectors that will show case below the header</a:t>
            </a:r>
          </a:p>
          <a:p>
            <a:r>
              <a:rPr lang="en-US" dirty="0"/>
              <a:t>Below the header will include categories for promotions and deals that was selected</a:t>
            </a:r>
          </a:p>
          <a:p>
            <a:r>
              <a:rPr lang="en-US" dirty="0"/>
              <a:t>Category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cook meals, differ from instant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BBQ</a:t>
            </a:r>
          </a:p>
          <a:p>
            <a:endParaRPr lang="en-US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41545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634</TotalTime>
  <Words>475</Words>
  <Application>Microsoft Office PowerPoint</Application>
  <PresentationFormat>Widescreen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Grab mart</vt:lpstr>
      <vt:lpstr>Current site</vt:lpstr>
      <vt:lpstr>Experience Map (Empathise)</vt:lpstr>
      <vt:lpstr>Survey</vt:lpstr>
      <vt:lpstr>Persona A</vt:lpstr>
      <vt:lpstr>Persona b</vt:lpstr>
      <vt:lpstr>Ideation</vt:lpstr>
      <vt:lpstr>Scenario A</vt:lpstr>
      <vt:lpstr>Scenario b</vt:lpstr>
      <vt:lpstr>Wireframe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 Design</dc:title>
  <dc:creator>Umar Kasan</dc:creator>
  <cp:lastModifiedBy>UMAR BIN KASAN - PGSE-0922A</cp:lastModifiedBy>
  <cp:revision>4</cp:revision>
  <dcterms:created xsi:type="dcterms:W3CDTF">2022-12-14T10:56:27Z</dcterms:created>
  <dcterms:modified xsi:type="dcterms:W3CDTF">2022-12-17T09:43:30Z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