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28600"/>
            <a:ext cx="8875776" cy="853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789419" y="252984"/>
            <a:ext cx="2081783" cy="790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429005"/>
            <a:ext cx="891641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39" y="1128083"/>
            <a:ext cx="8770721" cy="271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3023616" cy="110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9580" y="1027175"/>
            <a:ext cx="2598420" cy="1033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667000"/>
            <a:ext cx="8915400" cy="762000"/>
          </a:xfrm>
          <a:custGeom>
            <a:avLst/>
            <a:gdLst/>
            <a:ahLst/>
            <a:cxnLst/>
            <a:rect l="l" t="t" r="r" b="b"/>
            <a:pathLst>
              <a:path w="8915400" h="762000">
                <a:moveTo>
                  <a:pt x="0" y="762000"/>
                </a:moveTo>
                <a:lnTo>
                  <a:pt x="8915400" y="762000"/>
                </a:lnTo>
                <a:lnTo>
                  <a:pt x="8915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" y="2808554"/>
            <a:ext cx="651446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Design </a:t>
            </a:r>
            <a:r>
              <a:rPr sz="2700" dirty="0">
                <a:solidFill>
                  <a:srgbClr val="92176C"/>
                </a:solidFill>
                <a:latin typeface="Calibri"/>
                <a:cs typeface="Calibri"/>
              </a:rPr>
              <a:t>&amp; </a:t>
            </a:r>
            <a:r>
              <a:rPr sz="2700" spc="-10" dirty="0">
                <a:solidFill>
                  <a:srgbClr val="92176C"/>
                </a:solidFill>
                <a:latin typeface="Calibri"/>
                <a:cs typeface="Calibri"/>
              </a:rPr>
              <a:t>Develop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Front </a:t>
            </a:r>
            <a:r>
              <a:rPr sz="2700" spc="-5" dirty="0">
                <a:solidFill>
                  <a:srgbClr val="92176C"/>
                </a:solidFill>
                <a:latin typeface="Calibri"/>
                <a:cs typeface="Calibri"/>
              </a:rPr>
              <a:t>End Community</a:t>
            </a:r>
            <a:r>
              <a:rPr sz="2700" spc="-40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92176C"/>
                </a:solidFill>
                <a:latin typeface="Calibri"/>
                <a:cs typeface="Calibri"/>
              </a:rPr>
              <a:t>Portal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36746"/>
            <a:ext cx="12198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2176C"/>
                </a:solidFill>
                <a:latin typeface="Calibri"/>
                <a:cs typeface="Calibri"/>
              </a:rPr>
              <a:t>Module</a:t>
            </a:r>
            <a:r>
              <a:rPr sz="1500" spc="-55" dirty="0">
                <a:solidFill>
                  <a:srgbClr val="92176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92176C"/>
                </a:solidFill>
                <a:latin typeface="Calibri"/>
                <a:cs typeface="Calibri"/>
              </a:rPr>
              <a:t>Project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03" y="4724400"/>
            <a:ext cx="4449067" cy="764953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spc="-5" dirty="0">
                <a:latin typeface="Calibri"/>
                <a:cs typeface="Calibri"/>
              </a:rPr>
              <a:t>Start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Date	</a:t>
            </a:r>
            <a:r>
              <a:rPr sz="1400" b="1" dirty="0">
                <a:latin typeface="Calibri"/>
                <a:cs typeface="Calibri"/>
              </a:rPr>
              <a:t>:</a:t>
            </a:r>
            <a:r>
              <a:rPr lang="en-US" sz="1400" b="1" dirty="0">
                <a:latin typeface="Calibri"/>
                <a:cs typeface="Calibri"/>
              </a:rPr>
              <a:t> 5 Dec 2022</a:t>
            </a:r>
          </a:p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End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e	</a:t>
            </a:r>
            <a:r>
              <a:rPr lang="en-SG" sz="1400" b="1" dirty="0">
                <a:latin typeface="Calibri"/>
                <a:cs typeface="Calibri"/>
              </a:rPr>
              <a:t>: 14 Jan 2023</a:t>
            </a:r>
          </a:p>
          <a:p>
            <a:pPr marL="90805">
              <a:lnSpc>
                <a:spcPct val="100000"/>
              </a:lnSpc>
              <a:spcBef>
                <a:spcPts val="325"/>
              </a:spcBef>
              <a:tabLst>
                <a:tab pos="1462405" algn="l"/>
              </a:tabLst>
            </a:pPr>
            <a:r>
              <a:rPr sz="1400" b="1" dirty="0">
                <a:latin typeface="Calibri"/>
                <a:cs typeface="Calibri"/>
              </a:rPr>
              <a:t>Submiss</a:t>
            </a:r>
            <a:r>
              <a:rPr sz="1400" b="1" spc="5" dirty="0">
                <a:latin typeface="Calibri"/>
                <a:cs typeface="Calibri"/>
              </a:rPr>
              <a:t>i</a:t>
            </a:r>
            <a:r>
              <a:rPr sz="1400" b="1" dirty="0">
                <a:latin typeface="Calibri"/>
                <a:cs typeface="Calibri"/>
              </a:rPr>
              <a:t>on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1400" b="1" spc="-10" dirty="0">
                <a:latin typeface="Calibri"/>
                <a:cs typeface="Calibri"/>
              </a:rPr>
              <a:t>at</a:t>
            </a:r>
            <a:r>
              <a:rPr sz="1400" b="1" dirty="0">
                <a:latin typeface="Calibri"/>
                <a:cs typeface="Calibri"/>
              </a:rPr>
              <a:t>e	:</a:t>
            </a:r>
            <a:r>
              <a:rPr lang="en-US" sz="1400" b="1" dirty="0">
                <a:latin typeface="Calibri"/>
                <a:cs typeface="Calibri"/>
              </a:rPr>
              <a:t> 12 Jan 2023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3" y="3933444"/>
            <a:ext cx="7295515" cy="719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alibri"/>
                <a:cs typeface="Calibri"/>
              </a:rPr>
              <a:t>Module: </a:t>
            </a:r>
            <a:r>
              <a:rPr sz="1400" spc="-5" dirty="0">
                <a:latin typeface="Calibri"/>
                <a:cs typeface="Calibri"/>
              </a:rPr>
              <a:t>NICF-UI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Frameworks</a:t>
            </a:r>
            <a:endParaRPr sz="1400">
              <a:latin typeface="Calibri"/>
              <a:cs typeface="Calibri"/>
            </a:endParaRPr>
          </a:p>
          <a:p>
            <a:pPr marL="41910">
              <a:lnSpc>
                <a:spcPct val="100000"/>
              </a:lnSpc>
              <a:spcBef>
                <a:spcPts val="520"/>
              </a:spcBef>
            </a:pPr>
            <a:r>
              <a:rPr sz="1400" spc="-10" dirty="0">
                <a:latin typeface="Calibri"/>
                <a:cs typeface="Calibri"/>
              </a:rPr>
              <a:t>Course: </a:t>
            </a:r>
            <a:r>
              <a:rPr sz="1400" spc="-5" dirty="0">
                <a:latin typeface="Calibri"/>
                <a:cs typeface="Calibri"/>
              </a:rPr>
              <a:t>NICF-Advanced Certificate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5" dirty="0">
                <a:latin typeface="Calibri"/>
                <a:cs typeface="Calibri"/>
              </a:rPr>
              <a:t>Web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Development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7991" y="4724400"/>
            <a:ext cx="4325620" cy="914400"/>
          </a:xfrm>
          <a:custGeom>
            <a:avLst/>
            <a:gdLst/>
            <a:ahLst/>
            <a:cxnLst/>
            <a:rect l="l" t="t" r="r" b="b"/>
            <a:pathLst>
              <a:path w="4325620" h="1007745">
                <a:moveTo>
                  <a:pt x="0" y="1007363"/>
                </a:moveTo>
                <a:lnTo>
                  <a:pt x="4325112" y="1007363"/>
                </a:lnTo>
                <a:lnTo>
                  <a:pt x="4325112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>
                <a:latin typeface="Calibri"/>
                <a:cs typeface="Calibri"/>
              </a:rPr>
              <a:t>Learner</a:t>
            </a:r>
            <a:r>
              <a:rPr lang="en-SG" sz="1400" b="1" spc="-90" dirty="0">
                <a:latin typeface="Calibri"/>
                <a:cs typeface="Calibri"/>
              </a:rPr>
              <a:t> </a:t>
            </a:r>
            <a:r>
              <a:rPr lang="en-SG" sz="1400" b="1" dirty="0">
                <a:latin typeface="Calibri"/>
                <a:cs typeface="Calibri"/>
              </a:rPr>
              <a:t>Name         : Umar Bin </a:t>
            </a:r>
            <a:r>
              <a:rPr lang="en-SG" sz="1400" b="1" dirty="0" err="1">
                <a:latin typeface="Calibri"/>
                <a:cs typeface="Calibri"/>
              </a:rPr>
              <a:t>Kasan</a:t>
            </a:r>
            <a:endParaRPr lang="en-SG" sz="1400" b="1" dirty="0">
              <a:latin typeface="Calibri"/>
              <a:cs typeface="Calibri"/>
            </a:endParaRP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 err="1">
                <a:latin typeface="Calibri"/>
                <a:cs typeface="Calibri"/>
              </a:rPr>
              <a:t>Enrollment</a:t>
            </a:r>
            <a:r>
              <a:rPr lang="en-SG" sz="1400" b="1" spc="-75" dirty="0">
                <a:latin typeface="Calibri"/>
                <a:cs typeface="Calibri"/>
              </a:rPr>
              <a:t> </a:t>
            </a:r>
            <a:r>
              <a:rPr lang="en-SG" sz="1400" b="1" dirty="0">
                <a:latin typeface="Calibri"/>
                <a:cs typeface="Calibri"/>
              </a:rPr>
              <a:t>ID          : 9022A</a:t>
            </a: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r>
              <a:rPr lang="en-SG" sz="1400" b="1" spc="-5" dirty="0">
                <a:latin typeface="Calibri"/>
                <a:cs typeface="Calibri"/>
              </a:rPr>
              <a:t>Presentation Date</a:t>
            </a:r>
            <a:r>
              <a:rPr lang="en-SG" sz="1400" b="1" spc="-114" dirty="0">
                <a:latin typeface="Calibri"/>
                <a:cs typeface="Calibri"/>
              </a:rPr>
              <a:t>   </a:t>
            </a:r>
            <a:r>
              <a:rPr lang="en-SG" sz="1400" b="1" dirty="0">
                <a:latin typeface="Calibri"/>
                <a:cs typeface="Calibri"/>
              </a:rPr>
              <a:t>: 14 Jan 2022</a:t>
            </a:r>
            <a:endParaRPr lang="en-SG" sz="1400" dirty="0">
              <a:latin typeface="Calibri"/>
              <a:cs typeface="Calibri"/>
            </a:endParaRPr>
          </a:p>
          <a:p>
            <a:pPr marR="5080">
              <a:lnSpc>
                <a:spcPct val="130700"/>
              </a:lnSpc>
              <a:spcBef>
                <a:spcPts val="100"/>
              </a:spcBef>
            </a:pPr>
            <a:endParaRPr lang="en-SG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010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7. Usability</a:t>
            </a:r>
            <a:r>
              <a:rPr spc="-45" dirty="0"/>
              <a:t> </a:t>
            </a:r>
            <a:r>
              <a:rPr dirty="0"/>
              <a:t>Metrics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940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 User </a:t>
            </a:r>
            <a:r>
              <a:rPr dirty="0"/>
              <a:t>Interaction</a:t>
            </a:r>
            <a:r>
              <a:rPr spc="-50" dirty="0"/>
              <a:t> </a:t>
            </a:r>
            <a:r>
              <a:rPr spc="-5" dirty="0"/>
              <a:t>Steps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7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 User </a:t>
            </a:r>
            <a:r>
              <a:rPr dirty="0"/>
              <a:t>Interaction</a:t>
            </a:r>
            <a:r>
              <a:rPr spc="-30" dirty="0"/>
              <a:t> </a:t>
            </a:r>
            <a:r>
              <a:rPr spc="-5" dirty="0"/>
              <a:t>Flowchart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910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10. </a:t>
            </a:r>
            <a:r>
              <a:rPr dirty="0"/>
              <a:t>Current </a:t>
            </a:r>
            <a:r>
              <a:rPr spc="-5" dirty="0"/>
              <a:t>&amp; Desired</a:t>
            </a:r>
            <a:r>
              <a:rPr spc="5" dirty="0"/>
              <a:t> </a:t>
            </a:r>
            <a:r>
              <a:rPr spc="-5" dirty="0"/>
              <a:t>Usability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34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11. </a:t>
            </a:r>
            <a:r>
              <a:rPr spc="-5" dirty="0"/>
              <a:t>Prototype</a:t>
            </a:r>
            <a:r>
              <a:rPr spc="35" dirty="0"/>
              <a:t> </a:t>
            </a:r>
            <a:r>
              <a:rPr spc="-5" dirty="0"/>
              <a:t>Screen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023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12. Prototype</a:t>
            </a:r>
            <a:r>
              <a:rPr spc="-15" dirty="0"/>
              <a:t> </a:t>
            </a:r>
            <a:r>
              <a:rPr spc="-5" dirty="0"/>
              <a:t>Feedback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707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13. Usability</a:t>
            </a:r>
            <a:r>
              <a:rPr spc="-80" dirty="0"/>
              <a:t> </a:t>
            </a:r>
            <a:r>
              <a:rPr spc="-85" dirty="0"/>
              <a:t>Test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860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14. Project Milestones &amp;</a:t>
            </a:r>
            <a:r>
              <a:rPr spc="-30" dirty="0"/>
              <a:t> </a:t>
            </a:r>
            <a:r>
              <a:rPr spc="-70" dirty="0"/>
              <a:t>Tasks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335150"/>
          <a:ext cx="8785224" cy="5292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2677">
                <a:tc>
                  <a:txBody>
                    <a:bodyPr/>
                    <a:lstStyle/>
                    <a:p>
                      <a:pPr marL="206375" marR="197485" indent="-31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 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898014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18440" marR="208279" indent="26670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989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040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02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17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15. </a:t>
            </a:r>
            <a:r>
              <a:rPr dirty="0"/>
              <a:t>Milestone </a:t>
            </a:r>
            <a:r>
              <a:rPr spc="-5" dirty="0"/>
              <a:t>Feedback &amp; Action</a:t>
            </a:r>
            <a:r>
              <a:rPr spc="-150" dirty="0"/>
              <a:t> </a:t>
            </a:r>
            <a:r>
              <a:rPr spc="-5" dirty="0"/>
              <a:t>taken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190625"/>
          <a:ext cx="8784590" cy="5400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6173">
                <a:tc>
                  <a:txBody>
                    <a:bodyPr/>
                    <a:lstStyle/>
                    <a:p>
                      <a:pPr marL="44450" marR="36830" indent="26670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82370" marR="97155" indent="-10763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 from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93165" marR="1040765" indent="-14478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  (Yes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 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7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2069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1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7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1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106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1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80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16. Project Results</a:t>
            </a:r>
            <a:r>
              <a:rPr spc="-20" dirty="0"/>
              <a:t> </a:t>
            </a:r>
            <a:r>
              <a:rPr dirty="0"/>
              <a:t>(1/2)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951976" cy="417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8614410" cy="39998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HTML </a:t>
            </a:r>
            <a:r>
              <a:rPr sz="2000" b="1" spc="-15" dirty="0">
                <a:latin typeface="Calibri"/>
                <a:cs typeface="Calibri"/>
              </a:rPr>
              <a:t>Pages </a:t>
            </a:r>
            <a:r>
              <a:rPr sz="2000" b="1" dirty="0">
                <a:latin typeface="Calibri"/>
                <a:cs typeface="Calibri"/>
              </a:rPr>
              <a:t>being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Produced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&lt;Label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paste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screen </a:t>
            </a:r>
            <a:r>
              <a:rPr sz="1800" spc="-5" dirty="0">
                <a:latin typeface="Calibri"/>
                <a:cs typeface="Calibri"/>
              </a:rPr>
              <a:t>shots of all evidences which show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outcome&gt;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Links </a:t>
            </a:r>
            <a:r>
              <a:rPr sz="2000" b="1" dirty="0">
                <a:latin typeface="Calibri"/>
                <a:cs typeface="Calibri"/>
              </a:rPr>
              <a:t>of 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&lt;&gt;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85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Document</a:t>
            </a:r>
            <a:r>
              <a:rPr spc="-20" dirty="0"/>
              <a:t> </a:t>
            </a:r>
            <a:r>
              <a:rPr spc="-5" dirty="0"/>
              <a:t>History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909826"/>
          <a:ext cx="8641079" cy="4005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28575">
                        <a:lnSpc>
                          <a:spcPct val="100600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Effective Date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Summary of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6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March</a:t>
                      </a:r>
                      <a:r>
                        <a:rPr sz="16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Satya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CVS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April</a:t>
                      </a:r>
                      <a:r>
                        <a:rPr sz="16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Module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575" baseline="26455" dirty="0">
                          <a:latin typeface="Calibri"/>
                          <a:cs typeface="Calibri"/>
                        </a:rPr>
                        <a:t>th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6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Changed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Shrinivas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32"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03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rd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May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Changed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RQF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806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16</a:t>
                      </a:r>
                      <a:r>
                        <a:rPr sz="1575" baseline="26455" dirty="0">
                          <a:latin typeface="Cambria"/>
                          <a:cs typeface="Cambria"/>
                        </a:rPr>
                        <a:t>th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Sep</a:t>
                      </a:r>
                      <a:r>
                        <a:rPr sz="1600" spc="-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2018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5" dirty="0">
                          <a:latin typeface="Cambria"/>
                          <a:cs typeface="Cambria"/>
                        </a:rPr>
                        <a:t>Change 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Java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Track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Shrinivas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K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404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16. Project Results</a:t>
            </a:r>
            <a:r>
              <a:rPr spc="-20" dirty="0"/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6053328" cy="1770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5705475" cy="15913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Pages </a:t>
            </a:r>
            <a:r>
              <a:rPr sz="2000" b="1" dirty="0">
                <a:latin typeface="Calibri"/>
                <a:cs typeface="Calibri"/>
              </a:rPr>
              <a:t>Using </a:t>
            </a:r>
            <a:r>
              <a:rPr sz="2000" b="1" spc="-10" dirty="0">
                <a:latin typeface="Calibri"/>
                <a:cs typeface="Calibri"/>
              </a:rPr>
              <a:t>Bootstrap </a:t>
            </a:r>
            <a:r>
              <a:rPr sz="2000" b="1" dirty="0">
                <a:latin typeface="Calibri"/>
                <a:cs typeface="Calibri"/>
              </a:rPr>
              <a:t>&amp;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Angular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20" dirty="0">
                <a:latin typeface="Calibri"/>
                <a:cs typeface="Calibri"/>
              </a:rPr>
              <a:t>&lt;Paste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Screen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Captures&gt;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17. Proposed Improvements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8336280" cy="2898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7947025" cy="27190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Improvements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&lt;List </a:t>
            </a:r>
            <a:r>
              <a:rPr sz="1800" spc="-5" dirty="0">
                <a:latin typeface="Calibri"/>
                <a:cs typeface="Calibri"/>
              </a:rPr>
              <a:t>areas of </a:t>
            </a:r>
            <a:r>
              <a:rPr sz="1800" spc="-10" dirty="0">
                <a:latin typeface="Calibri"/>
                <a:cs typeface="Calibri"/>
              </a:rPr>
              <a:t>improvement which you </a:t>
            </a:r>
            <a:r>
              <a:rPr sz="1800" spc="-15" dirty="0">
                <a:latin typeface="Calibri"/>
                <a:cs typeface="Calibri"/>
              </a:rPr>
              <a:t>have </a:t>
            </a:r>
            <a:r>
              <a:rPr sz="1800" spc="-10" dirty="0">
                <a:latin typeface="Calibri"/>
                <a:cs typeface="Calibri"/>
              </a:rPr>
              <a:t>identified after completion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project&gt;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1449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037" y="1095375"/>
          <a:ext cx="8705849" cy="5756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Tools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Techniques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Inventory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Design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Forms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HTML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Pages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07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Metrics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Steps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09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Flowchart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Desired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Screen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Prototype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Feedback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9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Usability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Test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14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800"/>
                        </a:lnSpc>
                        <a:spcBef>
                          <a:spcPts val="62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Project Milestones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Tasks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Milestone Feedback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taken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795"/>
                        </a:lnSpc>
                        <a:spcBef>
                          <a:spcPts val="62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Results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08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645"/>
                        </a:lnSpc>
                        <a:spcBef>
                          <a:spcPts val="62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Improvements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441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Development</a:t>
            </a:r>
            <a:r>
              <a:rPr spc="-35" dirty="0"/>
              <a:t> </a:t>
            </a:r>
            <a:r>
              <a:rPr spc="-7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72"/>
            <a:ext cx="4831080" cy="1496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128083"/>
            <a:ext cx="4495165" cy="13169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10" dirty="0">
                <a:latin typeface="Calibri"/>
                <a:cs typeface="Calibri"/>
              </a:rPr>
              <a:t>Development </a:t>
            </a:r>
            <a:r>
              <a:rPr sz="2000" b="1" spc="-35" dirty="0">
                <a:latin typeface="Calibri"/>
                <a:cs typeface="Calibri"/>
              </a:rPr>
              <a:t>Tools </a:t>
            </a: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captures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&lt;List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40" dirty="0">
                <a:latin typeface="Calibri"/>
                <a:cs typeface="Calibri"/>
              </a:rPr>
              <a:t>Tools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5" dirty="0">
                <a:latin typeface="Calibri"/>
                <a:cs typeface="Calibri"/>
              </a:rPr>
              <a:t>Their </a:t>
            </a:r>
            <a:r>
              <a:rPr sz="1800" spc="-10" dirty="0">
                <a:latin typeface="Calibri"/>
                <a:cs typeface="Calibri"/>
              </a:rPr>
              <a:t>Screen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Captures&gt;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5" dirty="0">
                <a:latin typeface="Calibri"/>
                <a:cs typeface="Calibri"/>
              </a:rPr>
              <a:t>……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876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 Feedback</a:t>
            </a:r>
            <a:r>
              <a:rPr spc="-65" dirty="0"/>
              <a:t> </a:t>
            </a:r>
            <a:r>
              <a:rPr spc="-35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934967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3585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Feedback </a:t>
            </a:r>
            <a:r>
              <a:rPr sz="2000" b="1" spc="-10" dirty="0">
                <a:latin typeface="Calibri"/>
                <a:cs typeface="Calibri"/>
              </a:rPr>
              <a:t>gathering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techniques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429005"/>
            <a:ext cx="299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Pages</a:t>
            </a:r>
            <a:r>
              <a:rPr spc="-60" dirty="0"/>
              <a:t> </a:t>
            </a:r>
            <a:r>
              <a:rPr dirty="0"/>
              <a:t>Inventory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5647944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5297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Pages for </a:t>
            </a:r>
            <a:r>
              <a:rPr sz="2000" b="1" spc="-5" dirty="0">
                <a:latin typeface="Calibri"/>
                <a:cs typeface="Calibri"/>
              </a:rPr>
              <a:t>which </a:t>
            </a:r>
            <a:r>
              <a:rPr sz="2000" b="1" dirty="0">
                <a:latin typeface="Calibri"/>
                <a:cs typeface="Calibri"/>
              </a:rPr>
              <a:t>UI need </a:t>
            </a:r>
            <a:r>
              <a:rPr sz="2000" b="1" spc="-10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developed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7500" y="1819275"/>
          <a:ext cx="8352155" cy="741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076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Forms &amp; Pages</a:t>
            </a:r>
            <a:r>
              <a:rPr spc="-1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531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 Forms &amp; Pages Feedback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600" y="1390650"/>
          <a:ext cx="8640443" cy="111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6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Forms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Implemented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2484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</a:t>
            </a:r>
            <a:r>
              <a:rPr spc="-10" dirty="0"/>
              <a:t>HTML</a:t>
            </a:r>
            <a:r>
              <a:rPr spc="-125" dirty="0"/>
              <a:t> </a:t>
            </a:r>
            <a:r>
              <a:rPr spc="-5" dirty="0"/>
              <a:t>Pages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" y="1171955"/>
            <a:ext cx="8945880" cy="563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" y="1147546"/>
            <a:ext cx="3168396" cy="614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1196338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639" y="1213484"/>
            <a:ext cx="28187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 </a:t>
            </a:r>
            <a:r>
              <a:rPr sz="2000" b="1" spc="-10" dirty="0">
                <a:latin typeface="Calibri"/>
                <a:cs typeface="Calibri"/>
              </a:rPr>
              <a:t>capture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454</Words>
  <Application>Microsoft Office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Wingdings</vt:lpstr>
      <vt:lpstr>Office Theme</vt:lpstr>
      <vt:lpstr>Design &amp; Develop Front End Community Portal</vt:lpstr>
      <vt:lpstr>Document History</vt:lpstr>
      <vt:lpstr>Contents</vt:lpstr>
      <vt:lpstr>1. Development Tools</vt:lpstr>
      <vt:lpstr>2. Feedback Techniques</vt:lpstr>
      <vt:lpstr>3. Pages Inventory</vt:lpstr>
      <vt:lpstr>4. Forms &amp; Pages Design</vt:lpstr>
      <vt:lpstr>5. Forms &amp; Pages Feedback</vt:lpstr>
      <vt:lpstr>6. HTML Pages</vt:lpstr>
      <vt:lpstr>7. Usability Metrics</vt:lpstr>
      <vt:lpstr>8. User Interaction Steps</vt:lpstr>
      <vt:lpstr>9. User Interaction Flowchart</vt:lpstr>
      <vt:lpstr>10. Current &amp; Desired Usability</vt:lpstr>
      <vt:lpstr>11. Prototype Screen</vt:lpstr>
      <vt:lpstr>12. Prototype Feedback</vt:lpstr>
      <vt:lpstr>13. Usability Test</vt:lpstr>
      <vt:lpstr>14. Project Milestones &amp; Tasks</vt:lpstr>
      <vt:lpstr>15. Milestone Feedback &amp; Action taken</vt:lpstr>
      <vt:lpstr>16. Project Results (1/2)</vt:lpstr>
      <vt:lpstr>16. Project Results (2/2)</vt:lpstr>
      <vt:lpstr>17. Proposed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UMAR BIN KASAN - PGSE-0922A</cp:lastModifiedBy>
  <cp:revision>1</cp:revision>
  <dcterms:created xsi:type="dcterms:W3CDTF">2019-08-03T07:20:33Z</dcterms:created>
  <dcterms:modified xsi:type="dcterms:W3CDTF">2023-01-11T16:35:10Z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2019-08-03T00:00:00Z</vt:filetime>
  </property>
</Properties>
</file>