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dirty="0" sz="270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dirty="0" sz="2700" spc="-1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dirty="0" sz="2700" spc="-2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dirty="0" sz="2700" spc="-5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dirty="0" sz="2700" spc="-4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dirty="0" sz="1500" spc="-55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323715" cy="1007744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dirty="0" sz="1400" spc="-5" b="1">
                <a:latin typeface="Calibri"/>
                <a:cs typeface="Calibri"/>
              </a:rPr>
              <a:t>Start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Date	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0805" marR="2803525">
              <a:lnSpc>
                <a:spcPct val="130700"/>
              </a:lnSpc>
              <a:tabLst>
                <a:tab pos="1462405" algn="l"/>
              </a:tabLst>
            </a:pPr>
            <a:r>
              <a:rPr dirty="0" sz="1400" b="1">
                <a:latin typeface="Calibri"/>
                <a:cs typeface="Calibri"/>
              </a:rPr>
              <a:t>End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</a:t>
            </a:r>
            <a:r>
              <a:rPr dirty="0" sz="1400" spc="-10" b="1">
                <a:latin typeface="Calibri"/>
                <a:cs typeface="Calibri"/>
              </a:rPr>
              <a:t>at</a:t>
            </a:r>
            <a:r>
              <a:rPr dirty="0" sz="1400" b="1">
                <a:latin typeface="Calibri"/>
                <a:cs typeface="Calibri"/>
              </a:rPr>
              <a:t>e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b="1">
                <a:latin typeface="Calibri"/>
                <a:cs typeface="Calibri"/>
              </a:rPr>
              <a:t>:  Submiss</a:t>
            </a:r>
            <a:r>
              <a:rPr dirty="0" sz="1400" spc="5" b="1">
                <a:latin typeface="Calibri"/>
                <a:cs typeface="Calibri"/>
              </a:rPr>
              <a:t>i</a:t>
            </a:r>
            <a:r>
              <a:rPr dirty="0" sz="1400" b="1">
                <a:latin typeface="Calibri"/>
                <a:cs typeface="Calibri"/>
              </a:rPr>
              <a:t>on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</a:t>
            </a:r>
            <a:r>
              <a:rPr dirty="0" sz="1400" spc="-10" b="1">
                <a:latin typeface="Calibri"/>
                <a:cs typeface="Calibri"/>
              </a:rPr>
              <a:t>at</a:t>
            </a:r>
            <a:r>
              <a:rPr dirty="0" sz="1400" b="1">
                <a:latin typeface="Calibri"/>
                <a:cs typeface="Calibri"/>
              </a:rPr>
              <a:t>e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27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dirty="0" sz="1400" b="1">
                <a:latin typeface="Calibri"/>
                <a:cs typeface="Calibri"/>
              </a:rPr>
              <a:t>Module: </a:t>
            </a:r>
            <a:r>
              <a:rPr dirty="0" sz="1400" spc="-5">
                <a:latin typeface="Calibri"/>
                <a:cs typeface="Calibri"/>
              </a:rPr>
              <a:t>NICF-UI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dirty="0" sz="1400" spc="-10">
                <a:latin typeface="Calibri"/>
                <a:cs typeface="Calibri"/>
              </a:rPr>
              <a:t>Course: </a:t>
            </a:r>
            <a:r>
              <a:rPr dirty="0" sz="1400" spc="-5">
                <a:latin typeface="Calibri"/>
                <a:cs typeface="Calibri"/>
              </a:rPr>
              <a:t>NICF-Advanced Certificate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5">
                <a:latin typeface="Calibri"/>
                <a:cs typeface="Calibri"/>
              </a:rPr>
              <a:t>Web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1007744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00702" y="4687671"/>
            <a:ext cx="105537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Learner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Name  </a:t>
            </a:r>
            <a:r>
              <a:rPr dirty="0" sz="1400" spc="-5" b="1">
                <a:latin typeface="Calibri"/>
                <a:cs typeface="Calibri"/>
              </a:rPr>
              <a:t>Enrollment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555" y="4687671"/>
            <a:ext cx="62230" cy="58356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0702" y="5310378"/>
            <a:ext cx="1433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Presentation Date</a:t>
            </a:r>
            <a:r>
              <a:rPr dirty="0" sz="1400" spc="-114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7. Usability</a:t>
            </a:r>
            <a:r>
              <a:rPr dirty="0" spc="-45"/>
              <a:t> </a:t>
            </a:r>
            <a:r>
              <a:rPr dirty="0"/>
              <a:t>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8. User </a:t>
            </a:r>
            <a:r>
              <a:rPr dirty="0"/>
              <a:t>Interaction</a:t>
            </a:r>
            <a:r>
              <a:rPr dirty="0" spc="-50"/>
              <a:t> </a:t>
            </a:r>
            <a:r>
              <a:rPr dirty="0" spc="-5"/>
              <a:t>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9. User </a:t>
            </a:r>
            <a:r>
              <a:rPr dirty="0"/>
              <a:t>Interaction</a:t>
            </a:r>
            <a:r>
              <a:rPr dirty="0" spc="-30"/>
              <a:t> </a:t>
            </a:r>
            <a:r>
              <a:rPr dirty="0" spc="-5"/>
              <a:t>Flowchart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10. </a:t>
            </a:r>
            <a:r>
              <a:rPr dirty="0"/>
              <a:t>Current </a:t>
            </a:r>
            <a:r>
              <a:rPr dirty="0" spc="-5"/>
              <a:t>&amp; Desired</a:t>
            </a:r>
            <a:r>
              <a:rPr dirty="0" spc="5"/>
              <a:t> </a:t>
            </a:r>
            <a:r>
              <a:rPr dirty="0" spc="-5"/>
              <a:t>Usability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11. </a:t>
            </a:r>
            <a:r>
              <a:rPr dirty="0" spc="-5"/>
              <a:t>Prototype</a:t>
            </a:r>
            <a:r>
              <a:rPr dirty="0" spc="35"/>
              <a:t> </a:t>
            </a:r>
            <a:r>
              <a:rPr dirty="0" spc="-5"/>
              <a:t>Screen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12. Prototype</a:t>
            </a:r>
            <a:r>
              <a:rPr dirty="0" spc="-15"/>
              <a:t> </a:t>
            </a:r>
            <a:r>
              <a:rPr dirty="0" spc="-5"/>
              <a:t>Feedback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13. Usability</a:t>
            </a:r>
            <a:r>
              <a:rPr dirty="0" spc="-80"/>
              <a:t> </a:t>
            </a:r>
            <a:r>
              <a:rPr dirty="0" spc="-85"/>
              <a:t>Test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14. Project Milestones &amp;</a:t>
            </a:r>
            <a:r>
              <a:rPr dirty="0" spc="-30"/>
              <a:t> </a:t>
            </a:r>
            <a:r>
              <a:rPr dirty="0" spc="-7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335150"/>
          <a:ext cx="8804910" cy="530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6064249"/>
                <a:gridCol w="1640840"/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algn="r" marR="44767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4989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5040">
                <a:tc>
                  <a:txBody>
                    <a:bodyPr/>
                    <a:lstStyle/>
                    <a:p>
                      <a:pPr algn="r" marR="44830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5002">
                <a:tc>
                  <a:txBody>
                    <a:bodyPr/>
                    <a:lstStyle/>
                    <a:p>
                      <a:pPr algn="r" marR="4476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15. </a:t>
            </a:r>
            <a:r>
              <a:rPr dirty="0"/>
              <a:t>Milestone </a:t>
            </a:r>
            <a:r>
              <a:rPr dirty="0" spc="-5"/>
              <a:t>Feedback &amp; Action</a:t>
            </a:r>
            <a:r>
              <a:rPr dirty="0" spc="-150"/>
              <a:t> </a:t>
            </a:r>
            <a:r>
              <a:rPr dirty="0" spc="-5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190625"/>
          <a:ext cx="8804910" cy="541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4176395"/>
                <a:gridCol w="3312160"/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0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0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530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52069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81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81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810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810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79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810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80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80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16. Project Results</a:t>
            </a:r>
            <a:r>
              <a:rPr dirty="0" spc="-2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39998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List </a:t>
            </a:r>
            <a:r>
              <a:rPr dirty="0" sz="2000" b="1">
                <a:latin typeface="Calibri"/>
                <a:cs typeface="Calibri"/>
              </a:rPr>
              <a:t>of </a:t>
            </a:r>
            <a:r>
              <a:rPr dirty="0" sz="2000" spc="-5" b="1">
                <a:latin typeface="Calibri"/>
                <a:cs typeface="Calibri"/>
              </a:rPr>
              <a:t>HTML </a:t>
            </a:r>
            <a:r>
              <a:rPr dirty="0" sz="2000" spc="-15" b="1">
                <a:latin typeface="Calibri"/>
                <a:cs typeface="Calibri"/>
              </a:rPr>
              <a:t>Pages </a:t>
            </a:r>
            <a:r>
              <a:rPr dirty="0" sz="2000" b="1">
                <a:latin typeface="Calibri"/>
                <a:cs typeface="Calibri"/>
              </a:rPr>
              <a:t>being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Produced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5">
                <a:latin typeface="Calibri"/>
                <a:cs typeface="Calibri"/>
              </a:rPr>
              <a:t>&lt;Label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paste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screen </a:t>
            </a:r>
            <a:r>
              <a:rPr dirty="0" sz="1800" spc="-5">
                <a:latin typeface="Calibri"/>
                <a:cs typeface="Calibri"/>
              </a:rPr>
              <a:t>shots of all evidences which show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outcome&gt;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Links </a:t>
            </a:r>
            <a:r>
              <a:rPr dirty="0" sz="2000" b="1">
                <a:latin typeface="Calibri"/>
                <a:cs typeface="Calibri"/>
              </a:rPr>
              <a:t>of the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&lt;&gt;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Document</a:t>
            </a:r>
            <a:r>
              <a:rPr dirty="0" spc="-20"/>
              <a:t> </a:t>
            </a:r>
            <a:r>
              <a:rPr dirty="0" spc="-5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60130" cy="401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/>
                <a:gridCol w="2160270"/>
                <a:gridCol w="3197225"/>
                <a:gridCol w="2246629"/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dirty="0" sz="1600" spc="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baseline="26455" sz="1575">
                          <a:latin typeface="Calibri"/>
                          <a:cs typeface="Calibri"/>
                        </a:rPr>
                        <a:t>th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March</a:t>
                      </a:r>
                      <a:r>
                        <a:rPr dirty="0" sz="16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Satya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06932">
                <a:tc>
                  <a:txBody>
                    <a:bodyPr/>
                    <a:lstStyle/>
                    <a:p>
                      <a:pPr algn="ctr" marL="10223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baseline="26455" sz="1575">
                          <a:latin typeface="Calibri"/>
                          <a:cs typeface="Calibri"/>
                        </a:rPr>
                        <a:t>th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April</a:t>
                      </a:r>
                      <a:r>
                        <a:rPr dirty="0" sz="16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10">
                          <a:latin typeface="Cambria"/>
                          <a:cs typeface="Cambria"/>
                        </a:rPr>
                        <a:t>Changed </a:t>
                      </a:r>
                      <a:r>
                        <a:rPr dirty="0" sz="1600" spc="-15">
                          <a:latin typeface="Cambria"/>
                          <a:cs typeface="Cambria"/>
                        </a:rPr>
                        <a:t>for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Module</a:t>
                      </a:r>
                      <a:r>
                        <a:rPr dirty="0" sz="1600" spc="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algn="ctr" marL="10223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14</a:t>
                      </a:r>
                      <a:r>
                        <a:rPr dirty="0" baseline="26455" sz="1575">
                          <a:latin typeface="Calibri"/>
                          <a:cs typeface="Calibri"/>
                        </a:rPr>
                        <a:t>th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16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Changed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Module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06932">
                <a:tc>
                  <a:txBody>
                    <a:bodyPr/>
                    <a:lstStyle/>
                    <a:p>
                      <a:pPr algn="ctr" marL="5715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>
                          <a:latin typeface="Cambria"/>
                          <a:cs typeface="Cambria"/>
                        </a:rPr>
                        <a:t>03</a:t>
                      </a:r>
                      <a:r>
                        <a:rPr dirty="0" baseline="26455" sz="1575">
                          <a:latin typeface="Cambria"/>
                          <a:cs typeface="Cambria"/>
                        </a:rPr>
                        <a:t>rd </a:t>
                      </a:r>
                      <a:r>
                        <a:rPr dirty="0" sz="1600" spc="-20">
                          <a:latin typeface="Cambria"/>
                          <a:cs typeface="Cambria"/>
                        </a:rPr>
                        <a:t>May</a:t>
                      </a:r>
                      <a:r>
                        <a:rPr dirty="0" sz="1600" spc="-1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10">
                          <a:latin typeface="Cambria"/>
                          <a:cs typeface="Cambria"/>
                        </a:rPr>
                        <a:t>Changed </a:t>
                      </a:r>
                      <a:r>
                        <a:rPr dirty="0" sz="1600" spc="-15">
                          <a:latin typeface="Cambria"/>
                          <a:cs typeface="Cambria"/>
                        </a:rPr>
                        <a:t>for</a:t>
                      </a:r>
                      <a:r>
                        <a:rPr dirty="0" sz="1600" spc="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2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15">
                          <a:latin typeface="Cambria"/>
                          <a:cs typeface="Cambria"/>
                        </a:rPr>
                        <a:t>Shrinivas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600" spc="5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06806"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60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600">
                          <a:latin typeface="Cambria"/>
                          <a:cs typeface="Cambria"/>
                        </a:rPr>
                        <a:t>16</a:t>
                      </a:r>
                      <a:r>
                        <a:rPr dirty="0" baseline="26455" sz="1575">
                          <a:latin typeface="Cambria"/>
                          <a:cs typeface="Cambria"/>
                        </a:rPr>
                        <a:t>th </a:t>
                      </a:r>
                      <a:r>
                        <a:rPr dirty="0" sz="1600" spc="-10">
                          <a:latin typeface="Cambria"/>
                          <a:cs typeface="Cambria"/>
                        </a:rPr>
                        <a:t>Sep</a:t>
                      </a:r>
                      <a:r>
                        <a:rPr dirty="0" sz="1600" spc="-1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600" spc="-5">
                          <a:latin typeface="Cambria"/>
                          <a:cs typeface="Cambria"/>
                        </a:rPr>
                        <a:t>Change </a:t>
                      </a:r>
                      <a:r>
                        <a:rPr dirty="0" sz="1600" spc="-15">
                          <a:latin typeface="Cambria"/>
                          <a:cs typeface="Cambria"/>
                        </a:rPr>
                        <a:t>for </a:t>
                      </a:r>
                      <a:r>
                        <a:rPr dirty="0" sz="1600" spc="-25">
                          <a:latin typeface="Cambria"/>
                          <a:cs typeface="Cambria"/>
                        </a:rPr>
                        <a:t>Java</a:t>
                      </a:r>
                      <a:r>
                        <a:rPr dirty="0" sz="1600" spc="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2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600" spc="-15">
                          <a:latin typeface="Cambria"/>
                          <a:cs typeface="Cambria"/>
                        </a:rPr>
                        <a:t>Shrinivas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K</a:t>
                      </a:r>
                      <a:r>
                        <a:rPr dirty="0" sz="1600" spc="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600" spc="-5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B="0" marT="177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16. Project Results</a:t>
            </a:r>
            <a:r>
              <a:rPr dirty="0" spc="-2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72"/>
            <a:ext cx="6053328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5705475" cy="159131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Screen </a:t>
            </a:r>
            <a:r>
              <a:rPr dirty="0" sz="2000" spc="-10" b="1">
                <a:latin typeface="Calibri"/>
                <a:cs typeface="Calibri"/>
              </a:rPr>
              <a:t>Capture </a:t>
            </a:r>
            <a:r>
              <a:rPr dirty="0" sz="2000" b="1">
                <a:latin typeface="Calibri"/>
                <a:cs typeface="Calibri"/>
              </a:rPr>
              <a:t>of </a:t>
            </a:r>
            <a:r>
              <a:rPr dirty="0" sz="2000" spc="-15" b="1">
                <a:latin typeface="Calibri"/>
                <a:cs typeface="Calibri"/>
              </a:rPr>
              <a:t>Pages </a:t>
            </a:r>
            <a:r>
              <a:rPr dirty="0" sz="2000" b="1">
                <a:latin typeface="Calibri"/>
                <a:cs typeface="Calibri"/>
              </a:rPr>
              <a:t>Using </a:t>
            </a:r>
            <a:r>
              <a:rPr dirty="0" sz="2000" spc="-10" b="1">
                <a:latin typeface="Calibri"/>
                <a:cs typeface="Calibri"/>
              </a:rPr>
              <a:t>Bootstrap </a:t>
            </a:r>
            <a:r>
              <a:rPr dirty="0" sz="2000" b="1">
                <a:latin typeface="Calibri"/>
                <a:cs typeface="Calibri"/>
              </a:rPr>
              <a:t>&amp;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Angular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20">
                <a:latin typeface="Calibri"/>
                <a:cs typeface="Calibri"/>
              </a:rPr>
              <a:t>&lt;Paste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Screen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27190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List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Improvements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10">
                <a:latin typeface="Calibri"/>
                <a:cs typeface="Calibri"/>
              </a:rPr>
              <a:t>&lt;List </a:t>
            </a:r>
            <a:r>
              <a:rPr dirty="0" sz="1800" spc="-5">
                <a:latin typeface="Calibri"/>
                <a:cs typeface="Calibri"/>
              </a:rPr>
              <a:t>areas of </a:t>
            </a:r>
            <a:r>
              <a:rPr dirty="0" sz="1800" spc="-10">
                <a:latin typeface="Calibri"/>
                <a:cs typeface="Calibri"/>
              </a:rPr>
              <a:t>improvement which you </a:t>
            </a:r>
            <a:r>
              <a:rPr dirty="0" sz="1800" spc="-15">
                <a:latin typeface="Calibri"/>
                <a:cs typeface="Calibri"/>
              </a:rPr>
              <a:t>have </a:t>
            </a:r>
            <a:r>
              <a:rPr dirty="0" sz="1800" spc="-10">
                <a:latin typeface="Calibri"/>
                <a:cs typeface="Calibri"/>
              </a:rPr>
              <a:t>identified after completion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project&gt;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25535" cy="576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/>
                <a:gridCol w="7493634"/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5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Pages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Forms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Pages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Forms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Pages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HTML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Usability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User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User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Desired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Prototype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Prototype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Usability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4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Project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dirty="0" sz="1500" spc="-5">
                          <a:latin typeface="Calibri"/>
                          <a:cs typeface="Calibri"/>
                        </a:rPr>
                        <a:t>Proposed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Development</a:t>
            </a:r>
            <a:r>
              <a:rPr dirty="0" spc="-35"/>
              <a:t> </a:t>
            </a:r>
            <a:r>
              <a:rPr dirty="0" spc="-7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3169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10" b="1">
                <a:latin typeface="Calibri"/>
                <a:cs typeface="Calibri"/>
              </a:rPr>
              <a:t>Development </a:t>
            </a:r>
            <a:r>
              <a:rPr dirty="0" sz="2000" spc="-35" b="1">
                <a:latin typeface="Calibri"/>
                <a:cs typeface="Calibri"/>
              </a:rPr>
              <a:t>Tools </a:t>
            </a:r>
            <a:r>
              <a:rPr dirty="0" sz="2000" spc="-5" b="1">
                <a:latin typeface="Calibri"/>
                <a:cs typeface="Calibri"/>
              </a:rPr>
              <a:t>Screen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captures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-10">
                <a:latin typeface="Calibri"/>
                <a:cs typeface="Calibri"/>
              </a:rPr>
              <a:t>&lt;List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40">
                <a:latin typeface="Calibri"/>
                <a:cs typeface="Calibri"/>
              </a:rPr>
              <a:t>Tools </a:t>
            </a:r>
            <a:r>
              <a:rPr dirty="0" sz="1800">
                <a:latin typeface="Calibri"/>
                <a:cs typeface="Calibri"/>
              </a:rPr>
              <a:t>&amp; </a:t>
            </a:r>
            <a:r>
              <a:rPr dirty="0" sz="1800" spc="-5">
                <a:latin typeface="Calibri"/>
                <a:cs typeface="Calibri"/>
              </a:rPr>
              <a:t>Their </a:t>
            </a:r>
            <a:r>
              <a:rPr dirty="0" sz="1800" spc="-10">
                <a:latin typeface="Calibri"/>
                <a:cs typeface="Calibri"/>
              </a:rPr>
              <a:t>Screen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1800" spc="5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Feedback</a:t>
            </a:r>
            <a:r>
              <a:rPr dirty="0" spc="-65"/>
              <a:t> </a:t>
            </a:r>
            <a:r>
              <a:rPr dirty="0" spc="-35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Feedback </a:t>
            </a:r>
            <a:r>
              <a:rPr dirty="0" sz="2000" spc="-10" b="1">
                <a:latin typeface="Calibri"/>
                <a:cs typeface="Calibri"/>
              </a:rPr>
              <a:t>gathering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Pages</a:t>
            </a:r>
            <a:r>
              <a:rPr dirty="0" spc="-6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List </a:t>
            </a:r>
            <a:r>
              <a:rPr dirty="0" sz="2000" b="1">
                <a:latin typeface="Calibri"/>
                <a:cs typeface="Calibri"/>
              </a:rPr>
              <a:t>of </a:t>
            </a:r>
            <a:r>
              <a:rPr dirty="0" sz="2000" spc="-15" b="1">
                <a:latin typeface="Calibri"/>
                <a:cs typeface="Calibri"/>
              </a:rPr>
              <a:t>Pages for </a:t>
            </a:r>
            <a:r>
              <a:rPr dirty="0" sz="2000" spc="-5" b="1">
                <a:latin typeface="Calibri"/>
                <a:cs typeface="Calibri"/>
              </a:rPr>
              <a:t>which </a:t>
            </a:r>
            <a:r>
              <a:rPr dirty="0" sz="2000" b="1">
                <a:latin typeface="Calibri"/>
                <a:cs typeface="Calibri"/>
              </a:rPr>
              <a:t>UI need </a:t>
            </a:r>
            <a:r>
              <a:rPr dirty="0" sz="2000" spc="-10" b="1">
                <a:latin typeface="Calibri"/>
                <a:cs typeface="Calibri"/>
              </a:rPr>
              <a:t>to </a:t>
            </a:r>
            <a:r>
              <a:rPr dirty="0" sz="2000" b="1">
                <a:latin typeface="Calibri"/>
                <a:cs typeface="Calibri"/>
              </a:rPr>
              <a:t>be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7500" y="1819275"/>
          <a:ext cx="8371205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7487920"/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Forms &amp; Pages</a:t>
            </a:r>
            <a:r>
              <a:rPr dirty="0" spc="-10"/>
              <a:t> </a:t>
            </a:r>
            <a:r>
              <a:rPr dirty="0" spc="-5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5. Forms &amp; Pages Feedback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00" y="1390650"/>
          <a:ext cx="8660130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2807970"/>
                <a:gridCol w="2807969"/>
                <a:gridCol w="2304414"/>
              </a:tblGrid>
              <a:tr h="3709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Forms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6. </a:t>
            </a:r>
            <a:r>
              <a:rPr dirty="0" spc="-10"/>
              <a:t>HTML</a:t>
            </a:r>
            <a:r>
              <a:rPr dirty="0" spc="-125"/>
              <a:t> </a:t>
            </a:r>
            <a:r>
              <a:rPr dirty="0" spc="-5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Screen </a:t>
            </a:r>
            <a:r>
              <a:rPr dirty="0" sz="2000" spc="-10" b="1">
                <a:latin typeface="Calibri"/>
                <a:cs typeface="Calibri"/>
              </a:rPr>
              <a:t>capture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Joscans</dc:creator>
  <dc:title>Slide 1</dc:title>
  <dcterms:created xsi:type="dcterms:W3CDTF">2019-08-03T07:20:33Z</dcterms:created>
  <dcterms:modified xsi:type="dcterms:W3CDTF">2019-08-03T07:20:33Z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