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28600"/>
            <a:ext cx="8875776" cy="853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789419" y="252984"/>
            <a:ext cx="2081783" cy="7909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429005"/>
            <a:ext cx="891641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6639" y="1128083"/>
            <a:ext cx="8770721" cy="271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0600"/>
            <a:ext cx="3023616" cy="1103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9580" y="1027175"/>
            <a:ext cx="2598420" cy="1033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667000"/>
            <a:ext cx="8915400" cy="762000"/>
          </a:xfrm>
          <a:custGeom>
            <a:avLst/>
            <a:gdLst/>
            <a:ahLst/>
            <a:cxnLst/>
            <a:rect l="l" t="t" r="r" b="b"/>
            <a:pathLst>
              <a:path w="8915400" h="762000">
                <a:moveTo>
                  <a:pt x="0" y="762000"/>
                </a:moveTo>
                <a:lnTo>
                  <a:pt x="8915400" y="762000"/>
                </a:lnTo>
                <a:lnTo>
                  <a:pt x="8915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80" y="2808554"/>
            <a:ext cx="651446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92176C"/>
                </a:solidFill>
                <a:latin typeface="Calibri"/>
                <a:cs typeface="Calibri"/>
              </a:rPr>
              <a:t>Design </a:t>
            </a:r>
            <a:r>
              <a:rPr sz="2700" dirty="0">
                <a:solidFill>
                  <a:srgbClr val="92176C"/>
                </a:solidFill>
                <a:latin typeface="Calibri"/>
                <a:cs typeface="Calibri"/>
              </a:rPr>
              <a:t>&amp; </a:t>
            </a:r>
            <a:r>
              <a:rPr sz="2700" spc="-10" dirty="0">
                <a:solidFill>
                  <a:srgbClr val="92176C"/>
                </a:solidFill>
                <a:latin typeface="Calibri"/>
                <a:cs typeface="Calibri"/>
              </a:rPr>
              <a:t>Develop </a:t>
            </a:r>
            <a:r>
              <a:rPr sz="2700" spc="-20" dirty="0">
                <a:solidFill>
                  <a:srgbClr val="92176C"/>
                </a:solidFill>
                <a:latin typeface="Calibri"/>
                <a:cs typeface="Calibri"/>
              </a:rPr>
              <a:t>Front </a:t>
            </a:r>
            <a:r>
              <a:rPr sz="2700" spc="-5" dirty="0">
                <a:solidFill>
                  <a:srgbClr val="92176C"/>
                </a:solidFill>
                <a:latin typeface="Calibri"/>
                <a:cs typeface="Calibri"/>
              </a:rPr>
              <a:t>End Community</a:t>
            </a:r>
            <a:r>
              <a:rPr sz="2700" spc="-40" dirty="0">
                <a:solidFill>
                  <a:srgbClr val="92176C"/>
                </a:solidFill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92176C"/>
                </a:solidFill>
                <a:latin typeface="Calibri"/>
                <a:cs typeface="Calibri"/>
              </a:rPr>
              <a:t>Portal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436746"/>
            <a:ext cx="12198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92176C"/>
                </a:solidFill>
                <a:latin typeface="Calibri"/>
                <a:cs typeface="Calibri"/>
              </a:rPr>
              <a:t>Module</a:t>
            </a:r>
            <a:r>
              <a:rPr sz="1500" spc="-55" dirty="0">
                <a:solidFill>
                  <a:srgbClr val="92176C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92176C"/>
                </a:solidFill>
                <a:latin typeface="Calibri"/>
                <a:cs typeface="Calibri"/>
              </a:rPr>
              <a:t>Project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03" y="4724400"/>
            <a:ext cx="4449067" cy="764953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12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sz="1400" b="1" spc="-5" dirty="0">
                <a:latin typeface="Calibri"/>
                <a:cs typeface="Calibri"/>
              </a:rPr>
              <a:t>Start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Date	</a:t>
            </a:r>
            <a:r>
              <a:rPr sz="1400" b="1" dirty="0">
                <a:latin typeface="Calibri"/>
                <a:cs typeface="Calibri"/>
              </a:rPr>
              <a:t>:</a:t>
            </a:r>
            <a:r>
              <a:rPr lang="en-US" sz="1400" b="1" dirty="0">
                <a:latin typeface="Calibri"/>
                <a:cs typeface="Calibri"/>
              </a:rPr>
              <a:t> 5 Dec 2022</a:t>
            </a:r>
          </a:p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sz="1400" b="1" dirty="0">
                <a:latin typeface="Calibri"/>
                <a:cs typeface="Calibri"/>
              </a:rPr>
              <a:t>End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</a:t>
            </a:r>
            <a:r>
              <a:rPr sz="1400" b="1" spc="-10" dirty="0">
                <a:latin typeface="Calibri"/>
                <a:cs typeface="Calibri"/>
              </a:rPr>
              <a:t>at</a:t>
            </a:r>
            <a:r>
              <a:rPr sz="1400" b="1" dirty="0">
                <a:latin typeface="Calibri"/>
                <a:cs typeface="Calibri"/>
              </a:rPr>
              <a:t>e	</a:t>
            </a:r>
            <a:r>
              <a:rPr lang="en-SG" sz="1400" b="1" dirty="0">
                <a:latin typeface="Calibri"/>
                <a:cs typeface="Calibri"/>
              </a:rPr>
              <a:t>: 14 Jan 2023</a:t>
            </a:r>
          </a:p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sz="1400" b="1" dirty="0">
                <a:latin typeface="Calibri"/>
                <a:cs typeface="Calibri"/>
              </a:rPr>
              <a:t>Submiss</a:t>
            </a:r>
            <a:r>
              <a:rPr sz="1400" b="1" spc="5" dirty="0">
                <a:latin typeface="Calibri"/>
                <a:cs typeface="Calibri"/>
              </a:rPr>
              <a:t>i</a:t>
            </a:r>
            <a:r>
              <a:rPr sz="1400" b="1" dirty="0">
                <a:latin typeface="Calibri"/>
                <a:cs typeface="Calibri"/>
              </a:rPr>
              <a:t>on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</a:t>
            </a:r>
            <a:r>
              <a:rPr sz="1400" b="1" spc="-10" dirty="0">
                <a:latin typeface="Calibri"/>
                <a:cs typeface="Calibri"/>
              </a:rPr>
              <a:t>at</a:t>
            </a:r>
            <a:r>
              <a:rPr sz="1400" b="1" dirty="0">
                <a:latin typeface="Calibri"/>
                <a:cs typeface="Calibri"/>
              </a:rPr>
              <a:t>e	:</a:t>
            </a:r>
            <a:r>
              <a:rPr lang="en-US" sz="1400" b="1" dirty="0">
                <a:latin typeface="Calibri"/>
                <a:cs typeface="Calibri"/>
              </a:rPr>
              <a:t> 12 Jan 2023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03" y="3933444"/>
            <a:ext cx="7295515" cy="7194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127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25"/>
              </a:spcBef>
            </a:pPr>
            <a:r>
              <a:rPr sz="1400" b="1" dirty="0">
                <a:latin typeface="Calibri"/>
                <a:cs typeface="Calibri"/>
              </a:rPr>
              <a:t>Module: </a:t>
            </a:r>
            <a:r>
              <a:rPr sz="1400" spc="-5" dirty="0">
                <a:latin typeface="Calibri"/>
                <a:cs typeface="Calibri"/>
              </a:rPr>
              <a:t>NICF-UI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Frameworks</a:t>
            </a:r>
            <a:endParaRPr sz="1400">
              <a:latin typeface="Calibri"/>
              <a:cs typeface="Calibri"/>
            </a:endParaRPr>
          </a:p>
          <a:p>
            <a:pPr marL="41910">
              <a:lnSpc>
                <a:spcPct val="100000"/>
              </a:lnSpc>
              <a:spcBef>
                <a:spcPts val="520"/>
              </a:spcBef>
            </a:pPr>
            <a:r>
              <a:rPr sz="1400" spc="-10" dirty="0">
                <a:latin typeface="Calibri"/>
                <a:cs typeface="Calibri"/>
              </a:rPr>
              <a:t>Course: </a:t>
            </a:r>
            <a:r>
              <a:rPr sz="1400" spc="-5" dirty="0">
                <a:latin typeface="Calibri"/>
                <a:cs typeface="Calibri"/>
              </a:rPr>
              <a:t>NICF-Advanced Certificate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15" dirty="0">
                <a:latin typeface="Calibri"/>
                <a:cs typeface="Calibri"/>
              </a:rPr>
              <a:t>Web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Development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07991" y="4724400"/>
            <a:ext cx="4325620" cy="914400"/>
          </a:xfrm>
          <a:custGeom>
            <a:avLst/>
            <a:gdLst/>
            <a:ahLst/>
            <a:cxnLst/>
            <a:rect l="l" t="t" r="r" b="b"/>
            <a:pathLst>
              <a:path w="4325620" h="1007745">
                <a:moveTo>
                  <a:pt x="0" y="1007363"/>
                </a:moveTo>
                <a:lnTo>
                  <a:pt x="4325112" y="1007363"/>
                </a:lnTo>
                <a:lnTo>
                  <a:pt x="4325112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R="5080">
              <a:lnSpc>
                <a:spcPct val="130700"/>
              </a:lnSpc>
              <a:spcBef>
                <a:spcPts val="100"/>
              </a:spcBef>
            </a:pPr>
            <a:r>
              <a:rPr lang="en-SG" sz="1400" b="1" spc="-5" dirty="0">
                <a:latin typeface="Calibri"/>
                <a:cs typeface="Calibri"/>
              </a:rPr>
              <a:t>Learner</a:t>
            </a:r>
            <a:r>
              <a:rPr lang="en-SG" sz="1400" b="1" spc="-90" dirty="0">
                <a:latin typeface="Calibri"/>
                <a:cs typeface="Calibri"/>
              </a:rPr>
              <a:t> </a:t>
            </a:r>
            <a:r>
              <a:rPr lang="en-SG" sz="1400" b="1" dirty="0">
                <a:latin typeface="Calibri"/>
                <a:cs typeface="Calibri"/>
              </a:rPr>
              <a:t>Name         : Umar Bin </a:t>
            </a:r>
            <a:r>
              <a:rPr lang="en-SG" sz="1400" b="1" dirty="0" err="1">
                <a:latin typeface="Calibri"/>
                <a:cs typeface="Calibri"/>
              </a:rPr>
              <a:t>Kasan</a:t>
            </a:r>
            <a:endParaRPr lang="en-SG" sz="1400" b="1" dirty="0">
              <a:latin typeface="Calibri"/>
              <a:cs typeface="Calibri"/>
            </a:endParaRPr>
          </a:p>
          <a:p>
            <a:pPr marR="5080">
              <a:lnSpc>
                <a:spcPct val="130700"/>
              </a:lnSpc>
              <a:spcBef>
                <a:spcPts val="100"/>
              </a:spcBef>
            </a:pPr>
            <a:r>
              <a:rPr lang="en-SG" sz="1400" b="1" spc="-5" dirty="0" err="1">
                <a:latin typeface="Calibri"/>
                <a:cs typeface="Calibri"/>
              </a:rPr>
              <a:t>Enrollment</a:t>
            </a:r>
            <a:r>
              <a:rPr lang="en-SG" sz="1400" b="1" spc="-75" dirty="0">
                <a:latin typeface="Calibri"/>
                <a:cs typeface="Calibri"/>
              </a:rPr>
              <a:t> </a:t>
            </a:r>
            <a:r>
              <a:rPr lang="en-SG" sz="1400" b="1" dirty="0">
                <a:latin typeface="Calibri"/>
                <a:cs typeface="Calibri"/>
              </a:rPr>
              <a:t>ID          : 9022A</a:t>
            </a:r>
          </a:p>
          <a:p>
            <a:pPr marR="5080">
              <a:lnSpc>
                <a:spcPct val="130700"/>
              </a:lnSpc>
              <a:spcBef>
                <a:spcPts val="100"/>
              </a:spcBef>
            </a:pPr>
            <a:r>
              <a:rPr lang="en-SG" sz="1400" b="1" spc="-5" dirty="0">
                <a:latin typeface="Calibri"/>
                <a:cs typeface="Calibri"/>
              </a:rPr>
              <a:t>Presentation Date</a:t>
            </a:r>
            <a:r>
              <a:rPr lang="en-SG" sz="1400" b="1" spc="-114" dirty="0">
                <a:latin typeface="Calibri"/>
                <a:cs typeface="Calibri"/>
              </a:rPr>
              <a:t>   </a:t>
            </a:r>
            <a:r>
              <a:rPr lang="en-SG" sz="1400" b="1" dirty="0">
                <a:latin typeface="Calibri"/>
                <a:cs typeface="Calibri"/>
              </a:rPr>
              <a:t>: 14 Jan 2022</a:t>
            </a:r>
            <a:endParaRPr lang="en-SG" sz="1400" dirty="0">
              <a:latin typeface="Calibri"/>
              <a:cs typeface="Calibri"/>
            </a:endParaRPr>
          </a:p>
          <a:p>
            <a:pPr marR="5080">
              <a:lnSpc>
                <a:spcPct val="130700"/>
              </a:lnSpc>
              <a:spcBef>
                <a:spcPts val="100"/>
              </a:spcBef>
            </a:pPr>
            <a:endParaRPr lang="en-SG"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010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7. Usability</a:t>
            </a:r>
            <a:r>
              <a:rPr spc="-45" dirty="0"/>
              <a:t> </a:t>
            </a:r>
            <a:r>
              <a:rPr dirty="0"/>
              <a:t>Metrics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507E2A-2118-CB2D-9CA6-254A3137DEBC}"/>
              </a:ext>
            </a:extLst>
          </p:cNvPr>
          <p:cNvSpPr txBox="1"/>
          <p:nvPr/>
        </p:nvSpPr>
        <p:spPr>
          <a:xfrm>
            <a:off x="1143000" y="1295400"/>
            <a:ext cx="461856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1.	TSR: Task Success Rate</a:t>
            </a:r>
          </a:p>
          <a:p>
            <a:r>
              <a:rPr lang="en-SG" dirty="0"/>
              <a:t>User 1	User 2	User 3	User 4	User 5</a:t>
            </a:r>
          </a:p>
          <a:p>
            <a:r>
              <a:rPr lang="en-SG" dirty="0"/>
              <a:t>144sec	75sec	105sec	59sec	65sec</a:t>
            </a:r>
          </a:p>
          <a:p>
            <a:r>
              <a:rPr lang="en-SG" dirty="0"/>
              <a:t>Time on task is : 89.6 sec</a:t>
            </a:r>
          </a:p>
          <a:p>
            <a:r>
              <a:rPr lang="en-SG" dirty="0"/>
              <a:t>2.	UER</a:t>
            </a:r>
          </a:p>
          <a:p>
            <a:endParaRPr lang="en-SG" dirty="0"/>
          </a:p>
          <a:p>
            <a:r>
              <a:rPr lang="en-SG" dirty="0"/>
              <a:t>A possible of 3 errors</a:t>
            </a:r>
          </a:p>
          <a:p>
            <a:r>
              <a:rPr lang="en-SG" dirty="0"/>
              <a:t>User 1	User 2	User 3	User 4	User 5</a:t>
            </a:r>
          </a:p>
          <a:p>
            <a:r>
              <a:rPr lang="en-SG" dirty="0"/>
              <a:t>0	0	0	0	0</a:t>
            </a:r>
          </a:p>
          <a:p>
            <a:r>
              <a:rPr lang="en-SG" dirty="0"/>
              <a:t>Error rate is : 0% error rate</a:t>
            </a:r>
          </a:p>
          <a:p>
            <a:endParaRPr lang="en-SG" dirty="0"/>
          </a:p>
          <a:p>
            <a:r>
              <a:rPr lang="en-SG" dirty="0"/>
              <a:t>3.	NPS</a:t>
            </a:r>
          </a:p>
          <a:p>
            <a:r>
              <a:rPr lang="en-SG" dirty="0"/>
              <a:t>From a survey done (1 ~ 3 : detractors, 4: Passive, 5 Promoter)</a:t>
            </a:r>
          </a:p>
          <a:p>
            <a:endParaRPr lang="en-SG" dirty="0"/>
          </a:p>
          <a:p>
            <a:r>
              <a:rPr lang="en-SG" dirty="0"/>
              <a:t>User 1	User 2	User 3	User 4	User 5</a:t>
            </a:r>
          </a:p>
          <a:p>
            <a:r>
              <a:rPr lang="en-SG" dirty="0"/>
              <a:t>3	4	3	5	4</a:t>
            </a:r>
          </a:p>
          <a:p>
            <a:endParaRPr lang="en-SG" dirty="0"/>
          </a:p>
          <a:p>
            <a:r>
              <a:rPr lang="en-SG" dirty="0"/>
              <a:t>Net Promoter score is : -20% score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940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8. User </a:t>
            </a:r>
            <a:r>
              <a:rPr dirty="0"/>
              <a:t>Interaction</a:t>
            </a:r>
            <a:r>
              <a:rPr spc="-50" dirty="0"/>
              <a:t> </a:t>
            </a:r>
            <a:r>
              <a:rPr spc="-5" dirty="0"/>
              <a:t>Steps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C665B-1BB8-1C83-C4BB-12D2A19DF0E1}"/>
              </a:ext>
            </a:extLst>
          </p:cNvPr>
          <p:cNvSpPr txBox="1"/>
          <p:nvPr/>
        </p:nvSpPr>
        <p:spPr>
          <a:xfrm>
            <a:off x="304800" y="1219200"/>
            <a:ext cx="6529916" cy="5442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0385" marR="490855" inden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  <a:t>The questionnaire consists of 3 parts; Pre-Test, trial Test &amp; Post test.</a:t>
            </a:r>
            <a:b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</a:br>
            <a: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  <a:t>The Pre-test checks on the user demography</a:t>
            </a:r>
            <a:b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</a:br>
            <a: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  <a:t>The trial test observes the user time to use the website without the questioner interfering the test. Expectations and goals are explained prior the trial test.</a:t>
            </a:r>
            <a:b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</a:br>
            <a: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  <a:t>Tester are given the following information:</a:t>
            </a:r>
            <a:b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</a:br>
            <a: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  <a:t>Email: user1</a:t>
            </a:r>
            <a:b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</a:br>
            <a: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  <a:t>Password:123</a:t>
            </a:r>
            <a:b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</a:br>
            <a: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  <a:t>Goal:</a:t>
            </a:r>
            <a:b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</a:br>
            <a: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  <a:t>Login -&gt; Key in email and password -&gt; profile page -&gt; edit username -&gt;go main page-&gt;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573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9. User </a:t>
            </a:r>
            <a:r>
              <a:rPr dirty="0"/>
              <a:t>Interaction</a:t>
            </a:r>
            <a:r>
              <a:rPr spc="-30" dirty="0"/>
              <a:t> </a:t>
            </a:r>
            <a:r>
              <a:rPr spc="-5" dirty="0"/>
              <a:t>Flowchart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4F4B98-6F7A-B817-7F15-6DD63A4CC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1828800" cy="5116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7ACB38-00E7-5157-D480-12522EA77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371600"/>
            <a:ext cx="2057400" cy="496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910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10. </a:t>
            </a:r>
            <a:r>
              <a:rPr dirty="0"/>
              <a:t>Current </a:t>
            </a:r>
            <a:r>
              <a:rPr spc="-5" dirty="0"/>
              <a:t>&amp; Desired</a:t>
            </a:r>
            <a:r>
              <a:rPr spc="5" dirty="0"/>
              <a:t> </a:t>
            </a:r>
            <a:r>
              <a:rPr spc="-5" dirty="0"/>
              <a:t>Usability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340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11. </a:t>
            </a:r>
            <a:r>
              <a:rPr spc="-5" dirty="0"/>
              <a:t>Prototype</a:t>
            </a:r>
            <a:r>
              <a:rPr spc="35" dirty="0"/>
              <a:t> </a:t>
            </a:r>
            <a:r>
              <a:rPr spc="-5" dirty="0"/>
              <a:t>Screen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8023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12. Prototype</a:t>
            </a:r>
            <a:r>
              <a:rPr spc="-15" dirty="0"/>
              <a:t> </a:t>
            </a:r>
            <a:r>
              <a:rPr spc="-5" dirty="0"/>
              <a:t>Feedback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2707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13. Usability</a:t>
            </a:r>
            <a:r>
              <a:rPr spc="-80" dirty="0"/>
              <a:t> </a:t>
            </a:r>
            <a:r>
              <a:rPr spc="-85" dirty="0"/>
              <a:t>Test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8609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14. Project Milestones &amp;</a:t>
            </a:r>
            <a:r>
              <a:rPr spc="-30" dirty="0"/>
              <a:t> </a:t>
            </a:r>
            <a:r>
              <a:rPr spc="-70" dirty="0"/>
              <a:t>Tasks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3037" y="1335150"/>
          <a:ext cx="8785224" cy="5292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4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2677">
                <a:tc>
                  <a:txBody>
                    <a:bodyPr/>
                    <a:lstStyle/>
                    <a:p>
                      <a:pPr marL="206375" marR="197485" indent="-317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oj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ct  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898014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 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18440" marR="208279" indent="26670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Milestone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990">
                <a:tc>
                  <a:txBody>
                    <a:bodyPr/>
                    <a:lstStyle/>
                    <a:p>
                      <a:pPr marR="447675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989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989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989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6390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990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4989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5040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5002">
                <a:tc>
                  <a:txBody>
                    <a:bodyPr/>
                    <a:lstStyle/>
                    <a:p>
                      <a:pPr marR="447675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6175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15. </a:t>
            </a:r>
            <a:r>
              <a:rPr dirty="0"/>
              <a:t>Milestone </a:t>
            </a:r>
            <a:r>
              <a:rPr spc="-5" dirty="0"/>
              <a:t>Feedback &amp; Action</a:t>
            </a:r>
            <a:r>
              <a:rPr spc="-150" dirty="0"/>
              <a:t> </a:t>
            </a:r>
            <a:r>
              <a:rPr spc="-5" dirty="0"/>
              <a:t>taken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3037" y="1190625"/>
          <a:ext cx="8784590" cy="5400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6173">
                <a:tc>
                  <a:txBody>
                    <a:bodyPr/>
                    <a:lstStyle/>
                    <a:p>
                      <a:pPr marL="44450" marR="36830" indent="26670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Milestone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182370" marR="97155" indent="-107632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Milestone Feedback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received from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Tutor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Learning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Facilitator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193165" marR="1040765" indent="-14478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Taken  (Yes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 No)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979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52069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1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9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1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979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10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9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9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8106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9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810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80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80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8404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16. Project Results</a:t>
            </a:r>
            <a:r>
              <a:rPr spc="-20" dirty="0"/>
              <a:t> </a:t>
            </a:r>
            <a:r>
              <a:rPr dirty="0"/>
              <a:t>(1/2)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72"/>
            <a:ext cx="8951976" cy="417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128083"/>
            <a:ext cx="8614410" cy="399986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7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List </a:t>
            </a:r>
            <a:r>
              <a:rPr sz="2000" b="1" dirty="0">
                <a:latin typeface="Calibri"/>
                <a:cs typeface="Calibri"/>
              </a:rPr>
              <a:t>of </a:t>
            </a:r>
            <a:r>
              <a:rPr sz="2000" b="1" spc="-5" dirty="0">
                <a:latin typeface="Calibri"/>
                <a:cs typeface="Calibri"/>
              </a:rPr>
              <a:t>HTML </a:t>
            </a:r>
            <a:r>
              <a:rPr sz="2000" b="1" spc="-15" dirty="0">
                <a:latin typeface="Calibri"/>
                <a:cs typeface="Calibri"/>
              </a:rPr>
              <a:t>Pages </a:t>
            </a:r>
            <a:r>
              <a:rPr sz="2000" b="1" dirty="0">
                <a:latin typeface="Calibri"/>
                <a:cs typeface="Calibri"/>
              </a:rPr>
              <a:t>being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Produced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&lt;Label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paste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screen </a:t>
            </a:r>
            <a:r>
              <a:rPr sz="1800" spc="-5" dirty="0">
                <a:latin typeface="Calibri"/>
                <a:cs typeface="Calibri"/>
              </a:rPr>
              <a:t>shots of all evidences which show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outcome&gt;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9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90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Links </a:t>
            </a:r>
            <a:r>
              <a:rPr sz="2000" b="1" dirty="0">
                <a:latin typeface="Calibri"/>
                <a:cs typeface="Calibri"/>
              </a:rPr>
              <a:t>of the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Pages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&lt;&gt;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2853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Document</a:t>
            </a:r>
            <a:r>
              <a:rPr spc="-20" dirty="0"/>
              <a:t> </a:t>
            </a:r>
            <a:r>
              <a:rPr spc="-5" dirty="0"/>
              <a:t>History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3037" y="1909826"/>
          <a:ext cx="8641079" cy="4005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6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09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73355" marR="165735" indent="28575">
                        <a:lnSpc>
                          <a:spcPct val="100600"/>
                        </a:lnSpc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Version 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Effective Date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release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2448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Summary of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Included</a:t>
                      </a:r>
                      <a:r>
                        <a:rPr sz="1600" b="1" spc="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Changes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Author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806"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575" baseline="26455" dirty="0">
                          <a:latin typeface="Calibri"/>
                          <a:cs typeface="Calibri"/>
                        </a:rPr>
                        <a:t>th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March</a:t>
                      </a:r>
                      <a:r>
                        <a:rPr sz="16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2016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First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Edition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Satya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CVS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932">
                <a:tc>
                  <a:txBody>
                    <a:bodyPr/>
                    <a:lstStyle/>
                    <a:p>
                      <a:pPr marL="102235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1575" baseline="26455" dirty="0">
                          <a:latin typeface="Calibri"/>
                          <a:cs typeface="Calibri"/>
                        </a:rPr>
                        <a:t>th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April</a:t>
                      </a:r>
                      <a:r>
                        <a:rPr sz="1600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2017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Changed </a:t>
                      </a:r>
                      <a:r>
                        <a:rPr sz="1600" spc="-15" dirty="0">
                          <a:latin typeface="Cambria"/>
                          <a:cs typeface="Cambria"/>
                        </a:rPr>
                        <a:t>for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Module</a:t>
                      </a:r>
                      <a:r>
                        <a:rPr sz="16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2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Shrinivas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806">
                <a:tc>
                  <a:txBody>
                    <a:bodyPr/>
                    <a:lstStyle/>
                    <a:p>
                      <a:pPr marL="102235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14</a:t>
                      </a:r>
                      <a:r>
                        <a:rPr sz="1575" baseline="26455" dirty="0">
                          <a:latin typeface="Calibri"/>
                          <a:cs typeface="Calibri"/>
                        </a:rPr>
                        <a:t>th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May</a:t>
                      </a:r>
                      <a:r>
                        <a:rPr sz="1600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2017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Changed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Module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Shrinivas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932"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4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03</a:t>
                      </a:r>
                      <a:r>
                        <a:rPr sz="1575" baseline="26455" dirty="0">
                          <a:latin typeface="Cambria"/>
                          <a:cs typeface="Cambria"/>
                        </a:rPr>
                        <a:t>rd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May</a:t>
                      </a:r>
                      <a:r>
                        <a:rPr sz="1600" spc="-1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2018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Changed </a:t>
                      </a:r>
                      <a:r>
                        <a:rPr sz="1600" spc="-15" dirty="0">
                          <a:latin typeface="Cambria"/>
                          <a:cs typeface="Cambria"/>
                        </a:rPr>
                        <a:t>for</a:t>
                      </a:r>
                      <a:r>
                        <a:rPr sz="16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RQF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spc="-15" dirty="0">
                          <a:latin typeface="Cambria"/>
                          <a:cs typeface="Cambria"/>
                        </a:rPr>
                        <a:t>Shrinivas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K</a:t>
                      </a:r>
                      <a:r>
                        <a:rPr sz="1600" spc="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R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806"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5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16</a:t>
                      </a:r>
                      <a:r>
                        <a:rPr sz="1575" baseline="26455" dirty="0">
                          <a:latin typeface="Cambria"/>
                          <a:cs typeface="Cambria"/>
                        </a:rPr>
                        <a:t>th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Sep</a:t>
                      </a:r>
                      <a:r>
                        <a:rPr sz="1600" spc="-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2018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600" spc="-5" dirty="0">
                          <a:latin typeface="Cambria"/>
                          <a:cs typeface="Cambria"/>
                        </a:rPr>
                        <a:t>Change </a:t>
                      </a:r>
                      <a:r>
                        <a:rPr sz="1600" spc="-15" dirty="0">
                          <a:latin typeface="Cambria"/>
                          <a:cs typeface="Cambria"/>
                        </a:rPr>
                        <a:t>for </a:t>
                      </a:r>
                      <a:r>
                        <a:rPr sz="1600" spc="-25" dirty="0">
                          <a:latin typeface="Cambria"/>
                          <a:cs typeface="Cambria"/>
                        </a:rPr>
                        <a:t>Java</a:t>
                      </a:r>
                      <a:r>
                        <a:rPr sz="16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Track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600" spc="-15" dirty="0">
                          <a:latin typeface="Cambria"/>
                          <a:cs typeface="Cambria"/>
                        </a:rPr>
                        <a:t>Shrinivas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K</a:t>
                      </a:r>
                      <a:r>
                        <a:rPr sz="1600" spc="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R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8404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16. Project Results</a:t>
            </a:r>
            <a:r>
              <a:rPr spc="-20" dirty="0"/>
              <a:t> </a:t>
            </a:r>
            <a:r>
              <a:rPr dirty="0"/>
              <a:t>(2/2)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72"/>
            <a:ext cx="6053328" cy="1770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128083"/>
            <a:ext cx="5705475" cy="15913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7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Screen </a:t>
            </a:r>
            <a:r>
              <a:rPr sz="2000" b="1" spc="-10" dirty="0">
                <a:latin typeface="Calibri"/>
                <a:cs typeface="Calibri"/>
              </a:rPr>
              <a:t>Capture </a:t>
            </a:r>
            <a:r>
              <a:rPr sz="2000" b="1" dirty="0">
                <a:latin typeface="Calibri"/>
                <a:cs typeface="Calibri"/>
              </a:rPr>
              <a:t>of </a:t>
            </a:r>
            <a:r>
              <a:rPr sz="2000" b="1" spc="-15" dirty="0">
                <a:latin typeface="Calibri"/>
                <a:cs typeface="Calibri"/>
              </a:rPr>
              <a:t>Pages </a:t>
            </a:r>
            <a:r>
              <a:rPr sz="2000" b="1" dirty="0">
                <a:latin typeface="Calibri"/>
                <a:cs typeface="Calibri"/>
              </a:rPr>
              <a:t>Using </a:t>
            </a:r>
            <a:r>
              <a:rPr sz="2000" b="1" spc="-10" dirty="0">
                <a:latin typeface="Calibri"/>
                <a:cs typeface="Calibri"/>
              </a:rPr>
              <a:t>Bootstrap </a:t>
            </a:r>
            <a:r>
              <a:rPr sz="2000" b="1" dirty="0">
                <a:latin typeface="Calibri"/>
                <a:cs typeface="Calibri"/>
              </a:rPr>
              <a:t>&amp;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Angular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20" dirty="0">
                <a:latin typeface="Calibri"/>
                <a:cs typeface="Calibri"/>
              </a:rPr>
              <a:t>&lt;Paste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Screen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Captures&gt;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493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17. Proposed Improvements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72"/>
            <a:ext cx="8336280" cy="2898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128083"/>
            <a:ext cx="7947025" cy="271907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7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List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Improvements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&lt;List </a:t>
            </a:r>
            <a:r>
              <a:rPr sz="1800" spc="-5" dirty="0">
                <a:latin typeface="Calibri"/>
                <a:cs typeface="Calibri"/>
              </a:rPr>
              <a:t>areas of </a:t>
            </a:r>
            <a:r>
              <a:rPr sz="1800" spc="-10" dirty="0">
                <a:latin typeface="Calibri"/>
                <a:cs typeface="Calibri"/>
              </a:rPr>
              <a:t>improvement which you </a:t>
            </a:r>
            <a:r>
              <a:rPr sz="1800" spc="-15" dirty="0">
                <a:latin typeface="Calibri"/>
                <a:cs typeface="Calibri"/>
              </a:rPr>
              <a:t>have </a:t>
            </a:r>
            <a:r>
              <a:rPr sz="1800" spc="-10" dirty="0">
                <a:latin typeface="Calibri"/>
                <a:cs typeface="Calibri"/>
              </a:rPr>
              <a:t>identified after completion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project&gt;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9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1449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3037" y="1095375"/>
          <a:ext cx="8705849" cy="57562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2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Tools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Feedback</a:t>
                      </a:r>
                      <a:r>
                        <a:rPr sz="15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Techniques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Pages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Inventory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Forms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Pages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Design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9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Forms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Pages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Feedback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HTML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Pages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07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Usability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Metrics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User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Interaction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Steps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9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User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Interaction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Flowchart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800"/>
                        </a:lnSpc>
                        <a:spcBef>
                          <a:spcPts val="6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Current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Desired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Usability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800"/>
                        </a:lnSpc>
                        <a:spcBef>
                          <a:spcPts val="6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Prototype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Screen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Prototype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Feedback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8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Usability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40" dirty="0">
                          <a:latin typeface="Calibri"/>
                          <a:cs typeface="Calibri"/>
                        </a:rPr>
                        <a:t>Test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0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14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800"/>
                        </a:lnSpc>
                        <a:spcBef>
                          <a:spcPts val="6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Project Milestones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Tasks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0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795"/>
                        </a:lnSpc>
                        <a:spcBef>
                          <a:spcPts val="62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Milestone Feedback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Action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taken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0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795"/>
                        </a:lnSpc>
                        <a:spcBef>
                          <a:spcPts val="62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Project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Results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08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45"/>
                        </a:lnSpc>
                        <a:spcBef>
                          <a:spcPts val="62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Proposed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Improvements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441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1. Development</a:t>
            </a:r>
            <a:r>
              <a:rPr spc="-35" dirty="0"/>
              <a:t> </a:t>
            </a:r>
            <a:r>
              <a:rPr spc="-70" dirty="0"/>
              <a:t>Tools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72"/>
            <a:ext cx="4831080" cy="14965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128083"/>
            <a:ext cx="4495165" cy="18229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7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10" dirty="0">
                <a:latin typeface="Calibri"/>
                <a:cs typeface="Calibri"/>
              </a:rPr>
              <a:t>Development </a:t>
            </a:r>
            <a:r>
              <a:rPr sz="2000" b="1" spc="-35" dirty="0">
                <a:latin typeface="Calibri"/>
                <a:cs typeface="Calibri"/>
              </a:rPr>
              <a:t>Tools </a:t>
            </a:r>
            <a:r>
              <a:rPr sz="2000" b="1" spc="-5" dirty="0">
                <a:latin typeface="Calibri"/>
                <a:cs typeface="Calibri"/>
              </a:rPr>
              <a:t>Screen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captures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800" spc="-10" dirty="0">
                <a:latin typeface="Calibri"/>
                <a:cs typeface="Calibri"/>
              </a:rPr>
              <a:t>Axure RP tool</a:t>
            </a: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800" spc="-10" dirty="0">
                <a:latin typeface="Calibri"/>
                <a:cs typeface="Calibri"/>
              </a:rPr>
              <a:t>Word</a:t>
            </a: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800" spc="-10" dirty="0">
                <a:latin typeface="Calibri"/>
                <a:cs typeface="Calibri"/>
              </a:rPr>
              <a:t>Microsoft Excel</a:t>
            </a: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800" spc="-10" dirty="0">
                <a:latin typeface="Calibri"/>
                <a:cs typeface="Calibri"/>
              </a:rPr>
              <a:t>Google Chrome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B65D85-EF84-8E3A-BCA9-265DC1094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41915"/>
            <a:ext cx="6690360" cy="37633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876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 Feedback</a:t>
            </a:r>
            <a:r>
              <a:rPr spc="-65" dirty="0"/>
              <a:t> </a:t>
            </a:r>
            <a:r>
              <a:rPr spc="-35" dirty="0"/>
              <a:t>Techniques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46"/>
            <a:ext cx="3934967" cy="614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213484"/>
            <a:ext cx="3585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Feedback </a:t>
            </a:r>
            <a:r>
              <a:rPr sz="2000" b="1" spc="-10" dirty="0">
                <a:latin typeface="Calibri"/>
                <a:cs typeface="Calibri"/>
              </a:rPr>
              <a:t>gathering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techniques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5ADCC2-BBDC-8F36-FF08-E3F876374B43}"/>
              </a:ext>
            </a:extLst>
          </p:cNvPr>
          <p:cNvSpPr txBox="1"/>
          <p:nvPr/>
        </p:nvSpPr>
        <p:spPr>
          <a:xfrm>
            <a:off x="381000" y="1736343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on 1 interview questions </a:t>
            </a:r>
          </a:p>
          <a:p>
            <a:r>
              <a:rPr lang="en-US" dirty="0"/>
              <a:t>consisting of pre test questions </a:t>
            </a:r>
          </a:p>
          <a:p>
            <a:r>
              <a:rPr lang="en-US" dirty="0"/>
              <a:t>followed by a trial run and post test question</a:t>
            </a:r>
            <a:endParaRPr lang="en-S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429005"/>
            <a:ext cx="2992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 Pages</a:t>
            </a:r>
            <a:r>
              <a:rPr spc="-60" dirty="0"/>
              <a:t> </a:t>
            </a:r>
            <a:r>
              <a:rPr dirty="0"/>
              <a:t>Inventory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46"/>
            <a:ext cx="5647944" cy="614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213484"/>
            <a:ext cx="52978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List </a:t>
            </a:r>
            <a:r>
              <a:rPr sz="2000" b="1" dirty="0">
                <a:latin typeface="Calibri"/>
                <a:cs typeface="Calibri"/>
              </a:rPr>
              <a:t>of </a:t>
            </a:r>
            <a:r>
              <a:rPr sz="2000" b="1" spc="-15" dirty="0">
                <a:latin typeface="Calibri"/>
                <a:cs typeface="Calibri"/>
              </a:rPr>
              <a:t>Pages for </a:t>
            </a:r>
            <a:r>
              <a:rPr sz="2000" b="1" spc="-5" dirty="0">
                <a:latin typeface="Calibri"/>
                <a:cs typeface="Calibri"/>
              </a:rPr>
              <a:t>which </a:t>
            </a:r>
            <a:r>
              <a:rPr sz="2000" b="1" dirty="0">
                <a:latin typeface="Calibri"/>
                <a:cs typeface="Calibri"/>
              </a:rPr>
              <a:t>UI need </a:t>
            </a:r>
            <a:r>
              <a:rPr sz="2000" b="1" spc="-10" dirty="0">
                <a:latin typeface="Calibri"/>
                <a:cs typeface="Calibri"/>
              </a:rPr>
              <a:t>to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developed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131770"/>
              </p:ext>
            </p:extLst>
          </p:nvPr>
        </p:nvGraphicFramePr>
        <p:xfrm>
          <a:off x="317500" y="1819274"/>
          <a:ext cx="8352155" cy="26431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7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Landing Page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Register + Forget Password + Reset Password Page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334601"/>
                  </a:ext>
                </a:extLst>
              </a:tr>
              <a:tr h="332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Item page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255148"/>
                  </a:ext>
                </a:extLst>
              </a:tr>
              <a:tr h="332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Log Out Confirmation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92390"/>
                  </a:ext>
                </a:extLst>
              </a:tr>
              <a:tr h="332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Log out confirmed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497318"/>
                  </a:ext>
                </a:extLst>
              </a:tr>
              <a:tr h="3326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Profile page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305125"/>
                  </a:ext>
                </a:extLst>
              </a:tr>
              <a:tr h="332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Check out page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7204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076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4. Forms &amp; Pages</a:t>
            </a:r>
            <a:r>
              <a:rPr spc="-10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14E291-4457-8E7F-12B5-B470BACA9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52600"/>
            <a:ext cx="2222200" cy="431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A1FC7E-76B8-64BA-F12B-4D5016027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070" y="1752599"/>
            <a:ext cx="2363535" cy="4314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EC585E-FD77-B985-7947-A4B3BE1A3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3510" y="1723087"/>
            <a:ext cx="2363535" cy="4344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531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 Forms &amp; Pages Feedback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664CDB-E5C1-E6CD-E2D4-90C805F10F0C}"/>
              </a:ext>
            </a:extLst>
          </p:cNvPr>
          <p:cNvGraphicFramePr>
            <a:graphicFrameLocks noGrp="1"/>
          </p:cNvGraphicFramePr>
          <p:nvPr/>
        </p:nvGraphicFramePr>
        <p:xfrm>
          <a:off x="187325" y="2468563"/>
          <a:ext cx="8769349" cy="1919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8795">
                  <a:extLst>
                    <a:ext uri="{9D8B030D-6E8A-4147-A177-3AD203B41FA5}">
                      <a16:colId xmlns:a16="http://schemas.microsoft.com/office/drawing/2014/main" val="2879401929"/>
                    </a:ext>
                  </a:extLst>
                </a:gridCol>
                <a:gridCol w="807901">
                  <a:extLst>
                    <a:ext uri="{9D8B030D-6E8A-4147-A177-3AD203B41FA5}">
                      <a16:colId xmlns:a16="http://schemas.microsoft.com/office/drawing/2014/main" val="3992208151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4260992084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2676654768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2312468615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4058379867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3794616575"/>
                    </a:ext>
                  </a:extLst>
                </a:gridCol>
                <a:gridCol w="1965492">
                  <a:extLst>
                    <a:ext uri="{9D8B030D-6E8A-4147-A177-3AD203B41FA5}">
                      <a16:colId xmlns:a16="http://schemas.microsoft.com/office/drawing/2014/main" val="1106248419"/>
                    </a:ext>
                  </a:extLst>
                </a:gridCol>
                <a:gridCol w="1944391">
                  <a:extLst>
                    <a:ext uri="{9D8B030D-6E8A-4147-A177-3AD203B41FA5}">
                      <a16:colId xmlns:a16="http://schemas.microsoft.com/office/drawing/2014/main" val="3745445382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858385855"/>
                    </a:ext>
                  </a:extLst>
                </a:gridCol>
              </a:tblGrid>
              <a:tr h="327494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Users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1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2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6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7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8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9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2640740267"/>
                  </a:ext>
                </a:extLst>
              </a:tr>
              <a:tr h="325684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Wei Ting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Architect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2:24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The flower collection is pretty nice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Finding the profile page took 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147826265"/>
                  </a:ext>
                </a:extLst>
              </a:tr>
              <a:tr h="361872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Sze Yuan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Technical Engineer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1:15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The design is very minimalistic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No delivery option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310410713"/>
                  </a:ext>
                </a:extLst>
              </a:tr>
              <a:tr h="361872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Harith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BIM Modeller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1:45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The website offer ready made bouquet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NIL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4142506814"/>
                  </a:ext>
                </a:extLst>
              </a:tr>
              <a:tr h="361872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Li Qing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Civil Engineer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0:59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purchasing is simple and quick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Prefer to see categories or filters while searching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3246196546"/>
                  </a:ext>
                </a:extLst>
              </a:tr>
              <a:tr h="180936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Samuel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IT Technician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1:05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Design is very intuitive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nil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 dirty="0">
                          <a:effectLst/>
                        </a:rPr>
                        <a:t>4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1641013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2484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6. </a:t>
            </a:r>
            <a:r>
              <a:rPr spc="-10" dirty="0"/>
              <a:t>HTML</a:t>
            </a:r>
            <a:r>
              <a:rPr spc="-125" dirty="0"/>
              <a:t> </a:t>
            </a:r>
            <a:r>
              <a:rPr spc="-5" dirty="0"/>
              <a:t>Pages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46"/>
            <a:ext cx="3168396" cy="614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213484"/>
            <a:ext cx="28187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Screen </a:t>
            </a:r>
            <a:r>
              <a:rPr sz="2000" b="1" spc="-10" dirty="0">
                <a:latin typeface="Calibri"/>
                <a:cs typeface="Calibri"/>
              </a:rPr>
              <a:t>capture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Pages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822</Words>
  <Application>Microsoft Office PowerPoint</Application>
  <PresentationFormat>On-screen Show (4:3)</PresentationFormat>
  <Paragraphs>259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</vt:lpstr>
      <vt:lpstr>Times New Roman</vt:lpstr>
      <vt:lpstr>Wingdings</vt:lpstr>
      <vt:lpstr>Office Theme</vt:lpstr>
      <vt:lpstr>Design &amp; Develop Front End Community Portal</vt:lpstr>
      <vt:lpstr>Document History</vt:lpstr>
      <vt:lpstr>Contents</vt:lpstr>
      <vt:lpstr>1. Development Tools</vt:lpstr>
      <vt:lpstr>2. Feedback Techniques</vt:lpstr>
      <vt:lpstr>3. Pages Inventory</vt:lpstr>
      <vt:lpstr>4. Forms &amp; Pages Design</vt:lpstr>
      <vt:lpstr>5. Forms &amp; Pages Feedback</vt:lpstr>
      <vt:lpstr>6. HTML Pages</vt:lpstr>
      <vt:lpstr>7. Usability Metrics</vt:lpstr>
      <vt:lpstr>8. User Interaction Steps</vt:lpstr>
      <vt:lpstr>9. User Interaction Flowchart</vt:lpstr>
      <vt:lpstr>10. Current &amp; Desired Usability</vt:lpstr>
      <vt:lpstr>11. Prototype Screen</vt:lpstr>
      <vt:lpstr>12. Prototype Feedback</vt:lpstr>
      <vt:lpstr>13. Usability Test</vt:lpstr>
      <vt:lpstr>14. Project Milestones &amp; Tasks</vt:lpstr>
      <vt:lpstr>15. Milestone Feedback &amp; Action taken</vt:lpstr>
      <vt:lpstr>16. Project Results (1/2)</vt:lpstr>
      <vt:lpstr>16. Project Results (2/2)</vt:lpstr>
      <vt:lpstr>17. Proposed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Joscans</dc:creator>
  <cp:lastModifiedBy>UMAR BIN KASAN - PGSE-0922A</cp:lastModifiedBy>
  <cp:revision>2</cp:revision>
  <dcterms:created xsi:type="dcterms:W3CDTF">2019-08-03T07:20:33Z</dcterms:created>
  <dcterms:modified xsi:type="dcterms:W3CDTF">2023-01-17T18:46:35Z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2019-06-17T00:00:00Z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2019-08-03T00:00:00Z</vt:filetime>
  </property>
</Properties>
</file>