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600"/>
            <a:ext cx="887577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789419" y="252984"/>
            <a:ext cx="20817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429005"/>
            <a:ext cx="89164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128083"/>
            <a:ext cx="8770721" cy="271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3023616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580" y="1027175"/>
            <a:ext cx="2598420" cy="103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7000"/>
            <a:ext cx="8915400" cy="762000"/>
          </a:xfrm>
          <a:custGeom>
            <a:avLst/>
            <a:gdLst/>
            <a:ahLst/>
            <a:cxnLst/>
            <a:rect l="l" t="t" r="r" b="b"/>
            <a:pathLst>
              <a:path w="8915400" h="762000">
                <a:moveTo>
                  <a:pt x="0" y="762000"/>
                </a:moveTo>
                <a:lnTo>
                  <a:pt x="8915400" y="762000"/>
                </a:lnTo>
                <a:lnTo>
                  <a:pt x="891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808554"/>
            <a:ext cx="65144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Design </a:t>
            </a:r>
            <a:r>
              <a:rPr sz="2700" dirty="0">
                <a:solidFill>
                  <a:srgbClr val="92176C"/>
                </a:solidFill>
                <a:latin typeface="Calibri"/>
                <a:cs typeface="Calibri"/>
              </a:rPr>
              <a:t>&amp; </a:t>
            </a:r>
            <a:r>
              <a:rPr sz="2700" spc="-10" dirty="0">
                <a:solidFill>
                  <a:srgbClr val="92176C"/>
                </a:solidFill>
                <a:latin typeface="Calibri"/>
                <a:cs typeface="Calibri"/>
              </a:rPr>
              <a:t>Develop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Front </a:t>
            </a: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End Community</a:t>
            </a:r>
            <a:r>
              <a:rPr sz="2700" spc="-40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Portal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449067" cy="76495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spc="-5" dirty="0">
                <a:latin typeface="Calibri"/>
                <a:cs typeface="Calibri"/>
              </a:rPr>
              <a:t>Start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lang="en-US" sz="1400" b="1" dirty="0">
                <a:latin typeface="Calibri"/>
                <a:cs typeface="Calibri"/>
              </a:rPr>
              <a:t> 5 Dec 2022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</a:t>
            </a:r>
            <a:r>
              <a:rPr lang="en-SG" sz="1400" b="1" dirty="0">
                <a:latin typeface="Calibri"/>
                <a:cs typeface="Calibri"/>
              </a:rPr>
              <a:t>: 14 Jan 2023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Submiss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:</a:t>
            </a:r>
            <a:r>
              <a:rPr lang="en-US" sz="1400" b="1" dirty="0">
                <a:latin typeface="Calibri"/>
                <a:cs typeface="Calibri"/>
              </a:rPr>
              <a:t> 12 Jan 2023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 </a:t>
            </a:r>
            <a:r>
              <a:rPr sz="1400" spc="-5" dirty="0">
                <a:latin typeface="Calibri"/>
                <a:cs typeface="Calibri"/>
              </a:rPr>
              <a:t>NICF-UI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Frameworks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sz="1400" spc="-10" dirty="0">
                <a:latin typeface="Calibri"/>
                <a:cs typeface="Calibri"/>
              </a:rPr>
              <a:t>Course: </a:t>
            </a:r>
            <a:r>
              <a:rPr sz="1400" spc="-5" dirty="0">
                <a:latin typeface="Calibri"/>
                <a:cs typeface="Calibri"/>
              </a:rPr>
              <a:t>NICF-Advanced Certificate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5" dirty="0">
                <a:latin typeface="Calibri"/>
                <a:cs typeface="Calibri"/>
              </a:rPr>
              <a:t>Web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914400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0" y="1007363"/>
                </a:moveTo>
                <a:lnTo>
                  <a:pt x="4325112" y="1007363"/>
                </a:lnTo>
                <a:lnTo>
                  <a:pt x="4325112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Learner</a:t>
            </a:r>
            <a:r>
              <a:rPr lang="en-SG" sz="1400" b="1" spc="-90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Name         : Umar Bin </a:t>
            </a:r>
            <a:r>
              <a:rPr lang="en-SG" sz="1400" b="1" dirty="0" err="1">
                <a:latin typeface="Calibri"/>
                <a:cs typeface="Calibri"/>
              </a:rPr>
              <a:t>Kasan</a:t>
            </a:r>
            <a:endParaRPr lang="en-SG" sz="1400" b="1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 err="1">
                <a:latin typeface="Calibri"/>
                <a:cs typeface="Calibri"/>
              </a:rPr>
              <a:t>Enrollment</a:t>
            </a:r>
            <a:r>
              <a:rPr lang="en-SG" sz="1400" b="1" spc="-75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ID          : 9022A</a:t>
            </a: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Presentation Date</a:t>
            </a:r>
            <a:r>
              <a:rPr lang="en-SG" sz="1400" b="1" spc="-114" dirty="0">
                <a:latin typeface="Calibri"/>
                <a:cs typeface="Calibri"/>
              </a:rPr>
              <a:t>   </a:t>
            </a:r>
            <a:r>
              <a:rPr lang="en-SG" sz="1400" b="1" dirty="0">
                <a:latin typeface="Calibri"/>
                <a:cs typeface="Calibri"/>
              </a:rPr>
              <a:t>: 14 Jan 2022</a:t>
            </a:r>
            <a:endParaRPr lang="en-SG" sz="1400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endParaRPr lang="en-SG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01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Usability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DEE73-22C4-C61A-90CE-CB4EC3F2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" y="1447800"/>
            <a:ext cx="8401514" cy="4511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94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User </a:t>
            </a:r>
            <a:r>
              <a:rPr dirty="0"/>
              <a:t>Interaction</a:t>
            </a:r>
            <a:r>
              <a:rPr spc="-50" dirty="0"/>
              <a:t> </a:t>
            </a:r>
            <a:r>
              <a:rPr spc="-5" dirty="0"/>
              <a:t>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C665B-1BB8-1C83-C4BB-12D2A19DF0E1}"/>
              </a:ext>
            </a:extLst>
          </p:cNvPr>
          <p:cNvSpPr txBox="1"/>
          <p:nvPr/>
        </p:nvSpPr>
        <p:spPr>
          <a:xfrm>
            <a:off x="304800" y="1219200"/>
            <a:ext cx="6529916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385" marR="490855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questionnaire consists of 3 parts; Pre-Test, trial Test &amp; Post test.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Pre-test checks on the user demography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The trial test observes the user time to use the website without the questioner interfering the test. Expectations and goals are explained prior the trial test.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Tester are given the following information: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Email: user1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Password:123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Goal:</a:t>
            </a:r>
            <a:b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Login -&gt; Key in email and password -&gt; profile page -&gt; edit username -&gt;go main page-&gt;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7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User </a:t>
            </a:r>
            <a:r>
              <a:rPr dirty="0"/>
              <a:t>Interaction</a:t>
            </a:r>
            <a:r>
              <a:rPr spc="-30" dirty="0"/>
              <a:t> </a:t>
            </a:r>
            <a:r>
              <a:rPr spc="-5" dirty="0"/>
              <a:t>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F4B98-6F7A-B817-7F15-6DD63A4C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828800" cy="511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7ACB38-00E7-5157-D480-12522EA7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2057400" cy="496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91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 </a:t>
            </a:r>
            <a:r>
              <a:rPr dirty="0"/>
              <a:t>Current </a:t>
            </a:r>
            <a:r>
              <a:rPr spc="-5" dirty="0"/>
              <a:t>&amp; Desired</a:t>
            </a:r>
            <a:r>
              <a:rPr spc="5" dirty="0"/>
              <a:t> </a:t>
            </a:r>
            <a:r>
              <a:rPr spc="-5" dirty="0"/>
              <a:t>Usability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E609D-00C8-DB0F-52B7-6F4C2B0C6A3C}"/>
              </a:ext>
            </a:extLst>
          </p:cNvPr>
          <p:cNvSpPr txBox="1"/>
          <p:nvPr/>
        </p:nvSpPr>
        <p:spPr>
          <a:xfrm>
            <a:off x="1143000" y="1295400"/>
            <a:ext cx="46185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1.	TSR: Task Success Rate</a:t>
            </a:r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144sec	75sec	105sec	59sec	65sec</a:t>
            </a:r>
          </a:p>
          <a:p>
            <a:r>
              <a:rPr lang="en-SG" dirty="0"/>
              <a:t>Time on task is : 89.6 sec</a:t>
            </a:r>
          </a:p>
          <a:p>
            <a:r>
              <a:rPr lang="en-SG" dirty="0"/>
              <a:t>2.	UER</a:t>
            </a:r>
          </a:p>
          <a:p>
            <a:endParaRPr lang="en-SG" dirty="0"/>
          </a:p>
          <a:p>
            <a:r>
              <a:rPr lang="en-SG" dirty="0"/>
              <a:t>A possible of 3 errors</a:t>
            </a:r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0	0	0	0	0</a:t>
            </a:r>
          </a:p>
          <a:p>
            <a:r>
              <a:rPr lang="en-SG" dirty="0"/>
              <a:t>Error rate is : 0% error rate</a:t>
            </a:r>
          </a:p>
          <a:p>
            <a:endParaRPr lang="en-SG" dirty="0"/>
          </a:p>
          <a:p>
            <a:r>
              <a:rPr lang="en-SG" dirty="0"/>
              <a:t>3.	NPS</a:t>
            </a:r>
          </a:p>
          <a:p>
            <a:r>
              <a:rPr lang="en-SG" dirty="0"/>
              <a:t>From a survey done (1 ~ 3 : detractors, 4: Passive, 5 Promoter)</a:t>
            </a:r>
          </a:p>
          <a:p>
            <a:endParaRPr lang="en-SG" dirty="0"/>
          </a:p>
          <a:p>
            <a:r>
              <a:rPr lang="en-SG" dirty="0"/>
              <a:t>User 1	User 2	User 3	User 4	User 5</a:t>
            </a:r>
          </a:p>
          <a:p>
            <a:r>
              <a:rPr lang="en-SG" dirty="0"/>
              <a:t>3	4	3	5	4</a:t>
            </a:r>
          </a:p>
          <a:p>
            <a:endParaRPr lang="en-SG" dirty="0"/>
          </a:p>
          <a:p>
            <a:r>
              <a:rPr lang="en-SG" dirty="0"/>
              <a:t>Net Promoter score is : -20% score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AFEC0-9B33-229B-A0CB-0C04132E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2" y="1143000"/>
            <a:ext cx="6619736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12. Prototype</a:t>
            </a:r>
            <a:r>
              <a:rPr spc="-15" dirty="0"/>
              <a:t> </a:t>
            </a:r>
            <a:r>
              <a:rPr spc="-5" dirty="0"/>
              <a:t>Feedback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7A17B0-8FE2-23EC-8D98-899D81638133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2468563"/>
          <a:ext cx="8769349" cy="191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95">
                  <a:extLst>
                    <a:ext uri="{9D8B030D-6E8A-4147-A177-3AD203B41FA5}">
                      <a16:colId xmlns:a16="http://schemas.microsoft.com/office/drawing/2014/main" val="2879401929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3992208151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260992084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676654768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312468615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058379867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3794616575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110624841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3745445382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858385855"/>
                    </a:ext>
                  </a:extLst>
                </a:gridCol>
              </a:tblGrid>
              <a:tr h="32749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Users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2640740267"/>
                  </a:ext>
                </a:extLst>
              </a:tr>
              <a:tr h="32568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Wei Ting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Architect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2:24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flower collection is pretty 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Finding the profile page took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47826265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Sze Yuan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Technical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design is very minimalistic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No delivery option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10410713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Harith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BIM Modeller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1:45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website offer ready made bouquet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4142506814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Li Qing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Civil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0:59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purchasing is simple and quick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Prefer to see categories or filters while searching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246196546"/>
                  </a:ext>
                </a:extLst>
              </a:tr>
              <a:tr h="1809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Samuel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IT Technician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Design is very intuitive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4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64101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EF33D2-DCA9-29F4-3D7E-888689FB68F5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2468563"/>
          <a:ext cx="8769349" cy="191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95">
                  <a:extLst>
                    <a:ext uri="{9D8B030D-6E8A-4147-A177-3AD203B41FA5}">
                      <a16:colId xmlns:a16="http://schemas.microsoft.com/office/drawing/2014/main" val="2879401929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3992208151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260992084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676654768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312468615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058379867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3794616575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110624841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3745445382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858385855"/>
                    </a:ext>
                  </a:extLst>
                </a:gridCol>
              </a:tblGrid>
              <a:tr h="32749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Users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2640740267"/>
                  </a:ext>
                </a:extLst>
              </a:tr>
              <a:tr h="32568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Wei Ting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Architect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2:24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flower collection is pretty 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Finding the profile page took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47826265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Sze Yuan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Technical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design is very minimalistic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No delivery option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10410713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Harith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BIM Modeller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1:45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website offer ready made bouquet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4142506814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Li Qing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Civil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0:59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purchasing is simple and quick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Prefer to see categories or filters while searching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246196546"/>
                  </a:ext>
                </a:extLst>
              </a:tr>
              <a:tr h="1809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Samuel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IT Technician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Design is very intuitive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4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64101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6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14. Project Milestones &amp;</a:t>
            </a:r>
            <a:r>
              <a:rPr spc="-30" dirty="0"/>
              <a:t> </a:t>
            </a:r>
            <a:r>
              <a:rPr spc="-70" dirty="0"/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32232"/>
              </p:ext>
            </p:extLst>
          </p:nvPr>
        </p:nvGraphicFramePr>
        <p:xfrm>
          <a:off x="173037" y="1335150"/>
          <a:ext cx="8785224" cy="529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677">
                <a:tc>
                  <a:txBody>
                    <a:bodyPr/>
                    <a:lstStyle/>
                    <a:p>
                      <a:pPr marL="206375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98014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user feedback and 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Wireframe designs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wireframe design to user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Design Mockups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Develop Prototype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Conduct usability tests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04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feedback and prototype accordingly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2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final prototype for feedback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17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15. </a:t>
            </a:r>
            <a:r>
              <a:rPr dirty="0"/>
              <a:t>Milestone </a:t>
            </a:r>
            <a:r>
              <a:rPr spc="-5" dirty="0"/>
              <a:t>Feedback &amp; Action</a:t>
            </a:r>
            <a:r>
              <a:rPr spc="-150" dirty="0"/>
              <a:t> </a:t>
            </a:r>
            <a:r>
              <a:rPr spc="-5" dirty="0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73761"/>
              </p:ext>
            </p:extLst>
          </p:nvPr>
        </p:nvGraphicFramePr>
        <p:xfrm>
          <a:off x="173037" y="1190625"/>
          <a:ext cx="8784590" cy="6344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173">
                <a:tc>
                  <a:txBody>
                    <a:bodyPr/>
                    <a:lstStyle/>
                    <a:p>
                      <a:pPr marL="44450" marR="3683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user feedback and 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Wireframe designs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wireframe design to user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Design Mockups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Develop Prototype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06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Conduct usability tests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feedback and prototype accordingly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final prototype for feedback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106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Gather user feedback and 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Wireframe designs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106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Present wireframe design to user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043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Design Mockups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043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Develop Prototype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" y="1216554"/>
            <a:ext cx="8856345" cy="16659165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270009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HTML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Produced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spc="-5" dirty="0">
                <a:latin typeface="Calibri"/>
                <a:cs typeface="Calibri"/>
              </a:rPr>
              <a:t>avogado_page.html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spc="5" dirty="0">
                <a:latin typeface="Calibri"/>
                <a:cs typeface="Calibri"/>
              </a:rPr>
              <a:t>check_out_page.html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z="1800" dirty="0">
                <a:latin typeface="Calibri"/>
                <a:cs typeface="Calibri"/>
              </a:rPr>
              <a:t>index.html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pc="5" dirty="0">
                <a:latin typeface="Calibri"/>
                <a:cs typeface="Calibri"/>
              </a:rPr>
              <a:t>landing_page.html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da-DK" spc="5" dirty="0">
                <a:latin typeface="Calibri"/>
                <a:cs typeface="Calibri"/>
              </a:rPr>
              <a:t>landing_page_admin_signed_in.html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da-DK" spc="5" dirty="0">
                <a:latin typeface="Calibri"/>
                <a:cs typeface="Calibri"/>
              </a:rPr>
              <a:t>landing_page_signed_in.html</a:t>
            </a: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SG" spc="5" dirty="0">
                <a:latin typeface="Calibri"/>
                <a:cs typeface="Calibri"/>
              </a:rPr>
              <a:t>log_out_confirmation.html</a:t>
            </a:r>
            <a:endParaRPr lang="da-DK" spc="5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SG" spc="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85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Document</a:t>
            </a:r>
            <a:r>
              <a:rPr spc="-20" dirty="0"/>
              <a:t> </a:t>
            </a:r>
            <a:r>
              <a:rPr spc="-5" dirty="0"/>
              <a:t>History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09826"/>
          <a:ext cx="8641079" cy="400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6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 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6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Satya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April</a:t>
                      </a:r>
                      <a:r>
                        <a:rPr sz="16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Module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6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03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rd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RQF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16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th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Sep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Java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Track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17. Proposed Improvements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336280" cy="289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7947025" cy="111504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Create a search bar that works and can be used to search items in the website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libri"/>
                <a:cs typeface="Calibri"/>
              </a:rPr>
              <a:t>Admin have dynamic database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5375"/>
          <a:ext cx="8705849" cy="5756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Tools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Techniques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Inventory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Design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HTML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07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Metrics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Steps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Flowchart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Screen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Test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Project Milestones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Tasks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taken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Results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8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4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441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Development</a:t>
            </a:r>
            <a:r>
              <a:rPr spc="-35" dirty="0"/>
              <a:t> </a:t>
            </a:r>
            <a:r>
              <a:rPr spc="-7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4831080" cy="149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4495165" cy="18229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Development </a:t>
            </a:r>
            <a:r>
              <a:rPr sz="2000" b="1" spc="-35" dirty="0">
                <a:latin typeface="Calibri"/>
                <a:cs typeface="Calibri"/>
              </a:rPr>
              <a:t>Tools </a:t>
            </a: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captures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Axure RP tool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Word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Microsoft Excel</a:t>
            </a: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-10" dirty="0">
                <a:latin typeface="Calibri"/>
                <a:cs typeface="Calibri"/>
              </a:rPr>
              <a:t>Google Chrome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65D85-EF84-8E3A-BCA9-265DC1094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915"/>
            <a:ext cx="6690360" cy="3763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7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Feedback</a:t>
            </a:r>
            <a:r>
              <a:rPr spc="-65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934967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3585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Feedback </a:t>
            </a:r>
            <a:r>
              <a:rPr sz="2000" b="1" spc="-10" dirty="0">
                <a:latin typeface="Calibri"/>
                <a:cs typeface="Calibri"/>
              </a:rPr>
              <a:t>gathering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techniques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ADCC2-BBDC-8F36-FF08-E3F876374B43}"/>
              </a:ext>
            </a:extLst>
          </p:cNvPr>
          <p:cNvSpPr txBox="1"/>
          <p:nvPr/>
        </p:nvSpPr>
        <p:spPr>
          <a:xfrm>
            <a:off x="381000" y="1736343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on 1 interview questions </a:t>
            </a:r>
          </a:p>
          <a:p>
            <a:r>
              <a:rPr lang="en-US" dirty="0"/>
              <a:t>consisting of pre test questions </a:t>
            </a:r>
          </a:p>
          <a:p>
            <a:r>
              <a:rPr lang="en-US" dirty="0"/>
              <a:t>followed by a trial run and post test question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Pages</a:t>
            </a:r>
            <a:r>
              <a:rPr spc="-60" dirty="0"/>
              <a:t> </a:t>
            </a:r>
            <a:r>
              <a:rPr dirty="0"/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5647944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5297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for </a:t>
            </a:r>
            <a:r>
              <a:rPr sz="2000" b="1" spc="-5" dirty="0">
                <a:latin typeface="Calibri"/>
                <a:cs typeface="Calibri"/>
              </a:rPr>
              <a:t>which </a:t>
            </a:r>
            <a:r>
              <a:rPr sz="2000" b="1" dirty="0">
                <a:latin typeface="Calibri"/>
                <a:cs typeface="Calibri"/>
              </a:rPr>
              <a:t>UI need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31770"/>
              </p:ext>
            </p:extLst>
          </p:nvPr>
        </p:nvGraphicFramePr>
        <p:xfrm>
          <a:off x="317500" y="1819274"/>
          <a:ext cx="8352155" cy="2643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Landing Page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Register + Forget Password + Reset Password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34601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Item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255148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Log Out Confirmation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92390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Log out confirmed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97318"/>
                  </a:ext>
                </a:extLst>
              </a:tr>
              <a:tr h="332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Profile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05125"/>
                  </a:ext>
                </a:extLst>
              </a:tr>
              <a:tr h="332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Check out page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72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4E291-4457-8E7F-12B5-B470BACA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2222200" cy="43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1FC7E-76B8-64BA-F12B-4D5016027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070" y="1752599"/>
            <a:ext cx="2363535" cy="4314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C585E-FD77-B985-7947-A4B3BE1A3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510" y="1723087"/>
            <a:ext cx="2363535" cy="4344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31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Forms &amp; Pages Feedback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664CDB-E5C1-E6CD-E2D4-90C805F10F0C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2468563"/>
          <a:ext cx="8769349" cy="191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95">
                  <a:extLst>
                    <a:ext uri="{9D8B030D-6E8A-4147-A177-3AD203B41FA5}">
                      <a16:colId xmlns:a16="http://schemas.microsoft.com/office/drawing/2014/main" val="2879401929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3992208151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260992084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676654768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2312468615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4058379867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3794616575"/>
                    </a:ext>
                  </a:extLst>
                </a:gridCol>
                <a:gridCol w="1965492">
                  <a:extLst>
                    <a:ext uri="{9D8B030D-6E8A-4147-A177-3AD203B41FA5}">
                      <a16:colId xmlns:a16="http://schemas.microsoft.com/office/drawing/2014/main" val="110624841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3745445382"/>
                    </a:ext>
                  </a:extLst>
                </a:gridCol>
                <a:gridCol w="578795">
                  <a:extLst>
                    <a:ext uri="{9D8B030D-6E8A-4147-A177-3AD203B41FA5}">
                      <a16:colId xmlns:a16="http://schemas.microsoft.com/office/drawing/2014/main" val="858385855"/>
                    </a:ext>
                  </a:extLst>
                </a:gridCol>
              </a:tblGrid>
              <a:tr h="32749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Users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6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8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Question 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2640740267"/>
                  </a:ext>
                </a:extLst>
              </a:tr>
              <a:tr h="325684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Wei Ting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Architect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2:24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flower collection is pretty 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Finding the profile page took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47826265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Sze Yuan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Technical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1:15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design is very minimalistic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No delivery option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10410713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Harith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BIM Modeller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1:45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The website offer ready made bouquet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4142506814"/>
                  </a:ext>
                </a:extLst>
              </a:tr>
              <a:tr h="361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Li Qing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Civil Engineer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0:59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purchasing is simple and quick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Prefer to see categories or filters while searching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3246196546"/>
                  </a:ext>
                </a:extLst>
              </a:tr>
              <a:tr h="1809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Samuel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IT Technician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1:05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>
                          <a:effectLst/>
                        </a:rPr>
                        <a:t>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Design is very intuitive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u="none" strike="noStrike">
                          <a:effectLst/>
                        </a:rPr>
                        <a:t>nil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000" u="none" strike="noStrike" dirty="0">
                          <a:effectLst/>
                        </a:rPr>
                        <a:t>4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47" marR="9047" marT="9047" marB="0" anchor="b"/>
                </a:tc>
                <a:extLst>
                  <a:ext uri="{0D108BD9-81ED-4DB2-BD59-A6C34878D82A}">
                    <a16:rowId xmlns:a16="http://schemas.microsoft.com/office/drawing/2014/main" val="164101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165AC-1C84-5D7F-737D-91A60977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568702"/>
            <a:ext cx="8305800" cy="43024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1133</Words>
  <Application>Microsoft Office PowerPoint</Application>
  <PresentationFormat>On-screen Show (4:3)</PresentationFormat>
  <Paragraphs>400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Times New Roman</vt:lpstr>
      <vt:lpstr>Wingdings</vt:lpstr>
      <vt:lpstr>Office Theme</vt:lpstr>
      <vt:lpstr>Design &amp; Develop Front End Community Portal</vt:lpstr>
      <vt:lpstr>Document History</vt:lpstr>
      <vt:lpstr>Contents</vt:lpstr>
      <vt:lpstr>1. Development Tools</vt:lpstr>
      <vt:lpstr>2. Feedback Techniques</vt:lpstr>
      <vt:lpstr>3. Pages Inventory</vt:lpstr>
      <vt:lpstr>4. Forms &amp; Pages Design</vt:lpstr>
      <vt:lpstr>5. Forms &amp; Pages Feedback</vt:lpstr>
      <vt:lpstr>6. HTML Pages</vt:lpstr>
      <vt:lpstr>7. Usability Metrics</vt:lpstr>
      <vt:lpstr>8. User Interaction Steps</vt:lpstr>
      <vt:lpstr>9. User Interaction Flowchart</vt:lpstr>
      <vt:lpstr>10. Current &amp; Desired Usability</vt:lpstr>
      <vt:lpstr>11. Prototype Screen</vt:lpstr>
      <vt:lpstr>12. Prototype Feedback</vt:lpstr>
      <vt:lpstr>13. Usability Test</vt:lpstr>
      <vt:lpstr>14. Project Milestones &amp; Tasks</vt:lpstr>
      <vt:lpstr>15. Milestone Feedback &amp; Action taken</vt:lpstr>
      <vt:lpstr>16. Project Results (1/2)</vt:lpstr>
      <vt:lpstr>17.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Umar Kasan</cp:lastModifiedBy>
  <cp:revision>4</cp:revision>
  <dcterms:created xsi:type="dcterms:W3CDTF">2019-08-03T07:20:33Z</dcterms:created>
  <dcterms:modified xsi:type="dcterms:W3CDTF">2023-01-18T06:11:21Z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2019-08-03T00:00:00Z</vt:filetime>
  </property>
</Properties>
</file>