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11fd812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11fd812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11fd812f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11fd812f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11fd812f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11fd812f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11fd812f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11fd812f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11fd812f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11fd812f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11fd812f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11fd812f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a9b891d0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a9b891d0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fa53d01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fa53d01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11fd812f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11fd812f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fa53d019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fa53d019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fa53d01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fa53d01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ab95184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ab95184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11fd812f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11fd812f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11fd812f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11fd812f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750725" y="1033925"/>
            <a:ext cx="63039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/>
              <a:t>Understanding Sarcasm from Reddit texts using Supervised Algorithms</a:t>
            </a:r>
            <a:endParaRPr b="1" sz="2400"/>
          </a:p>
        </p:txBody>
      </p:sp>
      <p:sp>
        <p:nvSpPr>
          <p:cNvPr id="135" name="Google Shape;135;p13"/>
          <p:cNvSpPr txBox="1"/>
          <p:nvPr/>
        </p:nvSpPr>
        <p:spPr>
          <a:xfrm>
            <a:off x="3673925" y="2948575"/>
            <a:ext cx="46254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Presented By: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Abdullah Umar Nasib 		19166009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Ashik Adnan 				22166003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Nazifa Khanom 			22166009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Fahim Hasnat 			22166016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Md Mazidul Hasan 			22166018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 M Mahsanul Islam Nirjhor 	22166037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62225" y="872100"/>
            <a:ext cx="70389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Experimental Result</a:t>
            </a:r>
            <a:endParaRPr b="1"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475" y="1676400"/>
            <a:ext cx="62484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05775" y="802975"/>
            <a:ext cx="70389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 Comparison</a:t>
            </a:r>
            <a:endParaRPr b="1"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950" y="1754975"/>
            <a:ext cx="5806725" cy="315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05775" y="865050"/>
            <a:ext cx="70389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F1 Score Comparison</a:t>
            </a:r>
            <a:endParaRPr b="1"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225" y="1696650"/>
            <a:ext cx="6328825" cy="31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711300" y="448425"/>
            <a:ext cx="33519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Conclusion</a:t>
            </a:r>
            <a:endParaRPr b="1" sz="2400"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711300" y="1412375"/>
            <a:ext cx="7224900" cy="16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aven Pro"/>
                <a:ea typeface="Maven Pro"/>
                <a:cs typeface="Maven Pro"/>
                <a:sym typeface="Maven Pro"/>
              </a:rPr>
              <a:t>Achieved Accuracy of :</a:t>
            </a:r>
            <a:endParaRPr sz="1900">
              <a:latin typeface="Maven Pro"/>
              <a:ea typeface="Maven Pro"/>
              <a:cs typeface="Maven Pro"/>
              <a:sym typeface="Maven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en" sz="1900">
                <a:latin typeface="Maven Pro"/>
                <a:ea typeface="Maven Pro"/>
                <a:cs typeface="Maven Pro"/>
                <a:sym typeface="Maven Pro"/>
              </a:rPr>
              <a:t>70% from Logistic Regression</a:t>
            </a:r>
            <a:endParaRPr sz="1900">
              <a:latin typeface="Maven Pro"/>
              <a:ea typeface="Maven Pro"/>
              <a:cs typeface="Maven Pro"/>
              <a:sym typeface="Maven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en" sz="1900">
                <a:latin typeface="Maven Pro"/>
                <a:ea typeface="Maven Pro"/>
                <a:cs typeface="Maven Pro"/>
                <a:sym typeface="Maven Pro"/>
              </a:rPr>
              <a:t>71% from Bidirectional LSTM</a:t>
            </a:r>
            <a:endParaRPr sz="1900">
              <a:latin typeface="Maven Pro"/>
              <a:ea typeface="Maven Pro"/>
              <a:cs typeface="Maven Pro"/>
              <a:sym typeface="Maven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en" sz="1900">
                <a:latin typeface="Maven Pro"/>
                <a:ea typeface="Maven Pro"/>
                <a:cs typeface="Maven Pro"/>
                <a:sym typeface="Maven Pro"/>
              </a:rPr>
              <a:t>76% from CNN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145100" y="850950"/>
            <a:ext cx="70389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 b="1"/>
          </a:p>
        </p:txBody>
      </p:sp>
      <p:sp>
        <p:nvSpPr>
          <p:cNvPr id="213" name="Google Shape;213;p26"/>
          <p:cNvSpPr txBox="1"/>
          <p:nvPr>
            <p:ph idx="4294967295" type="body"/>
          </p:nvPr>
        </p:nvSpPr>
        <p:spPr>
          <a:xfrm>
            <a:off x="1145100" y="1856125"/>
            <a:ext cx="7741200" cy="21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en" sz="1900">
                <a:latin typeface="Maven Pro"/>
                <a:ea typeface="Maven Pro"/>
                <a:cs typeface="Maven Pro"/>
                <a:sym typeface="Maven Pro"/>
              </a:rPr>
              <a:t>Making more enriched dataset</a:t>
            </a:r>
            <a:endParaRPr sz="1900">
              <a:latin typeface="Maven Pro"/>
              <a:ea typeface="Maven Pro"/>
              <a:cs typeface="Maven Pro"/>
              <a:sym typeface="Maven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en" sz="1900">
                <a:latin typeface="Maven Pro"/>
                <a:ea typeface="Maven Pro"/>
                <a:cs typeface="Maven Pro"/>
                <a:sym typeface="Maven Pro"/>
              </a:rPr>
              <a:t>Behavioral Modeling Framework</a:t>
            </a:r>
            <a:endParaRPr sz="1900">
              <a:latin typeface="Maven Pro"/>
              <a:ea typeface="Maven Pro"/>
              <a:cs typeface="Maven Pro"/>
              <a:sym typeface="Maven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aven Pro"/>
              <a:buChar char="●"/>
            </a:pPr>
            <a:r>
              <a:rPr lang="en" sz="1900">
                <a:latin typeface="Maven Pro"/>
                <a:ea typeface="Maven Pro"/>
                <a:cs typeface="Maven Pro"/>
                <a:sym typeface="Maven Pro"/>
              </a:rPr>
              <a:t>Semi - Supervised pattern extraction to extract implicit sentiment and hashtag-based supervision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2007300" y="857350"/>
            <a:ext cx="51294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Thank You !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21825" y="753575"/>
            <a:ext cx="70389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/>
              <a:t>Introduction</a:t>
            </a:r>
            <a:endParaRPr b="1" sz="2420"/>
          </a:p>
        </p:txBody>
      </p:sp>
      <p:sp>
        <p:nvSpPr>
          <p:cNvPr id="141" name="Google Shape;141;p14"/>
          <p:cNvSpPr txBox="1"/>
          <p:nvPr>
            <p:ph idx="4294967295" type="body"/>
          </p:nvPr>
        </p:nvSpPr>
        <p:spPr>
          <a:xfrm>
            <a:off x="1121825" y="1671875"/>
            <a:ext cx="75705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" sz="4800">
                <a:latin typeface="Maven Pro"/>
                <a:ea typeface="Maven Pro"/>
                <a:cs typeface="Maven Pro"/>
                <a:sym typeface="Maven Pro"/>
              </a:rPr>
              <a:t>Sarcasm is an interesting linguistic phenomenon in which a sarcastic individual’s intended meaning is contrary to the way it is communicated.</a:t>
            </a:r>
            <a:endParaRPr sz="48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" sz="4800">
                <a:latin typeface="Maven Pro"/>
                <a:ea typeface="Maven Pro"/>
                <a:cs typeface="Maven Pro"/>
                <a:sym typeface="Maven Pro"/>
              </a:rPr>
              <a:t>Sarcasm is employed to convey a meaning different from the literal one, usually in satirical context.</a:t>
            </a:r>
            <a:endParaRPr sz="48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" sz="4800">
                <a:latin typeface="Maven Pro"/>
                <a:ea typeface="Maven Pro"/>
                <a:cs typeface="Maven Pro"/>
                <a:sym typeface="Maven Pro"/>
              </a:rPr>
              <a:t>Sarcasm is utilized for humor as well as criticism of ideas, people or events</a:t>
            </a:r>
            <a:endParaRPr sz="48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" sz="4800">
                <a:latin typeface="Maven Pro"/>
                <a:ea typeface="Maven Pro"/>
                <a:cs typeface="Maven Pro"/>
                <a:sym typeface="Maven Pro"/>
              </a:rPr>
              <a:t>We want to perform sarcasm detection in text</a:t>
            </a:r>
            <a:endParaRPr sz="48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" sz="4800">
                <a:latin typeface="Maven Pro"/>
                <a:ea typeface="Maven Pro"/>
                <a:cs typeface="Maven Pro"/>
                <a:sym typeface="Maven Pro"/>
              </a:rPr>
              <a:t>No limit for the maximum characters.</a:t>
            </a:r>
            <a:endParaRPr sz="48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" sz="4800">
                <a:latin typeface="Maven Pro"/>
                <a:ea typeface="Maven Pro"/>
                <a:cs typeface="Maven Pro"/>
                <a:sym typeface="Maven Pro"/>
              </a:rPr>
              <a:t>text can be a sentence, a word or even a paragraph</a:t>
            </a:r>
            <a:endParaRPr sz="48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" sz="4800">
                <a:latin typeface="Maven Pro"/>
                <a:ea typeface="Maven Pro"/>
                <a:cs typeface="Maven Pro"/>
                <a:sym typeface="Maven Pro"/>
              </a:rPr>
              <a:t>Our proposed method uses a supervised approach to learn the sarcastic patterns from Reddit texts.</a:t>
            </a:r>
            <a:endParaRPr sz="4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06500" y="795925"/>
            <a:ext cx="70389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/>
              <a:t>Literature Review</a:t>
            </a:r>
            <a:endParaRPr b="1" sz="2420"/>
          </a:p>
        </p:txBody>
      </p:sp>
      <p:sp>
        <p:nvSpPr>
          <p:cNvPr id="147" name="Google Shape;147;p15"/>
          <p:cNvSpPr txBox="1"/>
          <p:nvPr>
            <p:ph idx="4294967295" type="body"/>
          </p:nvPr>
        </p:nvSpPr>
        <p:spPr>
          <a:xfrm>
            <a:off x="1206500" y="1587500"/>
            <a:ext cx="7455900" cy="31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40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Char char="●"/>
            </a:pP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Verma et al. [5] reviews current findings on sarcasm detection, highlighting several solutions and issues. They compared the available models for detecting sarcasm in this study.</a:t>
            </a:r>
            <a:endParaRPr sz="19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00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Char char="●"/>
            </a:pP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By using Sentiwordnet to calculate polarity scores, Adarsh et al. [9] tried to bring out the negativity in good comments while also bringing out the positives in negative phrases. They used the Term Frequency (TF)-Inverse Document Frequency (IDF) approach to transform text files into vector models based on the frequency of words in the text.</a:t>
            </a:r>
            <a:endParaRPr sz="19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006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Maven Pro"/>
              <a:buChar char="●"/>
            </a:pP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Using Reddit and Twitter data, Fiallos et al. [7] suggested a system for automatically categorizing data. A labeled dataset of 42,100 Reddit publications was used to train their model. The researchers next put their trained model to the test. </a:t>
            </a:r>
            <a:r>
              <a:rPr lang="en" sz="1900">
                <a:latin typeface="Maven Pro"/>
                <a:ea typeface="Maven Pro"/>
                <a:cs typeface="Maven Pro"/>
                <a:sym typeface="Maven Pro"/>
              </a:rPr>
              <a:t>For </a:t>
            </a:r>
            <a:r>
              <a:rPr lang="en" sz="1900">
                <a:latin typeface="Maven Pro"/>
                <a:ea typeface="Maven Pro"/>
                <a:cs typeface="Maven Pro"/>
                <a:sym typeface="Maven Pro"/>
              </a:rPr>
              <a:t>testing</a:t>
            </a:r>
            <a:r>
              <a:rPr lang="en" sz="1900">
                <a:latin typeface="Maven Pro"/>
                <a:ea typeface="Maven Pro"/>
                <a:cs typeface="Maven Pro"/>
                <a:sym typeface="Maven Pro"/>
              </a:rPr>
              <a:t> they used</a:t>
            </a:r>
            <a:r>
              <a:rPr lang="en" sz="19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 dataset of tweets from 1,573 profiles, with an average of 100 tweets per user. They have a 75.62% accuracy rate during this process.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682200" y="624400"/>
            <a:ext cx="5857800" cy="3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/>
              <a:t>Models</a:t>
            </a:r>
            <a:endParaRPr b="1" sz="2420"/>
          </a:p>
        </p:txBody>
      </p:sp>
      <p:sp>
        <p:nvSpPr>
          <p:cNvPr id="153" name="Google Shape;153;p16"/>
          <p:cNvSpPr txBox="1"/>
          <p:nvPr>
            <p:ph idx="4294967295" type="body"/>
          </p:nvPr>
        </p:nvSpPr>
        <p:spPr>
          <a:xfrm>
            <a:off x="1337700" y="2053650"/>
            <a:ext cx="7331400" cy="22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Logistic Regression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90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Bidirectional LSTM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908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CNN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51175" y="274400"/>
            <a:ext cx="58578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Proposed Model</a:t>
            </a:r>
            <a:endParaRPr b="1" sz="18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300" y="831850"/>
            <a:ext cx="2157400" cy="401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121100" y="880600"/>
            <a:ext cx="70389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/>
              <a:t>Dataset Detail</a:t>
            </a:r>
            <a:endParaRPr b="1" sz="2420"/>
          </a:p>
        </p:txBody>
      </p:sp>
      <p:sp>
        <p:nvSpPr>
          <p:cNvPr id="165" name="Google Shape;165;p18"/>
          <p:cNvSpPr txBox="1"/>
          <p:nvPr>
            <p:ph idx="4294967295" type="body"/>
          </p:nvPr>
        </p:nvSpPr>
        <p:spPr>
          <a:xfrm>
            <a:off x="1121100" y="1886350"/>
            <a:ext cx="7670100" cy="25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aven Pro"/>
                <a:ea typeface="Maven Pro"/>
                <a:cs typeface="Maven Pro"/>
                <a:sym typeface="Maven Pro"/>
              </a:rPr>
              <a:t>In this paper, we utilize a dataset called “Sarcasm on Reddit” prepared by Dan Ofer from Kaggle. The data was originally gathered by Khodak, M. et al. for their article "A Large Self-Annotated Corpus for Sarcasm". In this data set there are 10,10,828 rows consisting of features including: “comment”, “author”, “subreddit”, “score”, “ups”, “downs”, “date”, “created-utc” and “parent-comment”. The dataset is labeled by a label column representing 1 as “sarcastic” and 0 as “non-sarcastic”.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145475" y="609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22"/>
              <a:t>Dataset Detail</a:t>
            </a:r>
            <a:endParaRPr b="1" sz="2622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7025"/>
            <a:ext cx="8839198" cy="22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69275" y="873525"/>
            <a:ext cx="70389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Natural Length of Comments</a:t>
            </a:r>
            <a:endParaRPr b="1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175" y="1614700"/>
            <a:ext cx="4945926" cy="32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198725" y="866475"/>
            <a:ext cx="70389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/>
              <a:t>Sarcastic Comments Count per Day</a:t>
            </a:r>
            <a:endParaRPr b="1" sz="242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050" y="1738700"/>
            <a:ext cx="5990174" cy="312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