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 Slab"/>
      <p:regular r:id="rId40"/>
      <p:bold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4D40B7-CDAC-40C7-BE51-8DBFC89EE635}">
  <a:tblStyle styleId="{3D4D40B7-CDAC-40C7-BE51-8DBFC89EE6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regular.fntdata"/><Relationship Id="rId42" Type="http://schemas.openxmlformats.org/officeDocument/2006/relationships/font" Target="fonts/Roboto-regular.fntdata"/><Relationship Id="rId41" Type="http://schemas.openxmlformats.org/officeDocument/2006/relationships/font" Target="fonts/RobotoSlab-bold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Lato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5d0bd58a4_0_6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15d0bd58a4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5d0bd58a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5d0bd58a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d0bd58a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5d0bd58a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d0bd58a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15d0bd58a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d0bd58a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15d0bd58a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d0bd58a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15d0bd58a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5d0bd58a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15d0bd58a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5d0bd58a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15d0bd58a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5d0bd58a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15d0bd58a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5d0bd58a4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5d0bd58a4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5d0bd58a4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5d0bd58a4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5d0bd58a4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5d0bd58a4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5d0bd58a4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5d0bd58a4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5d0bd58a4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5d0bd58a4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d0bd58a4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5d0bd58a4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5d0bd58a4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5d0bd58a4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5d0bd58a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5d0bd58a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5d0bd58a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5d0bd58a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5d0bd58a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5d0bd58a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5d0bd58a4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5d0bd58a4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5d0bd58a4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5d0bd58a4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5d0bd58a4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5d0bd58a4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5d0bd58a4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15d0bd58a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5d0bd58a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5d0bd58a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5d0bd58a4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5d0bd58a4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5d0bd58a4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5d0bd58a4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d0bd58a4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15d0bd58a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5d0bd58a4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15d0bd58a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d0bd58a4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15d0bd58a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d0bd58a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d0bd58a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5d0bd58a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5d0bd58a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d0bd58a4_0_1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5d0bd58a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5" name="Google Shape;65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66" name="Google Shape;66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0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812800" y="1583975"/>
            <a:ext cx="35184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200"/>
              <a:buNone/>
            </a:pPr>
            <a:r>
              <a:rPr lang="en" sz="1600"/>
              <a:t>Paper</a:t>
            </a:r>
            <a:r>
              <a:rPr lang="en" sz="1600"/>
              <a:t> Presentation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4200"/>
              <a:buNone/>
            </a:pPr>
            <a:r>
              <a:rPr lang="en" sz="1600"/>
              <a:t>Group - 04</a:t>
            </a:r>
            <a:endParaRPr sz="1600"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1497025" y="2301150"/>
            <a:ext cx="32637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Presented By -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Abdullah Umar Nasib - 19166009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Ashik Adnan - 22166003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Nazifa Khanom - 22166009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Fahim Hasnat - 22166016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Md Mazidul Hasan - 22166018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S M Mahsanul Islam Nirjhor - 22166037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9" name="Google Shape;119;p25"/>
          <p:cNvSpPr txBox="1"/>
          <p:nvPr>
            <p:ph idx="1" type="subTitle"/>
          </p:nvPr>
        </p:nvSpPr>
        <p:spPr>
          <a:xfrm>
            <a:off x="5119825" y="2301150"/>
            <a:ext cx="2868600" cy="1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Presented to -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Annajiat Alim Rasel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Senior Lecturer,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dk1"/>
                </a:solidFill>
              </a:rPr>
              <a:t>Dept of Computer Science and ENgineering, BRAC University.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0" name="Google Shape;120;p25"/>
          <p:cNvSpPr txBox="1"/>
          <p:nvPr/>
        </p:nvSpPr>
        <p:spPr>
          <a:xfrm>
            <a:off x="1617632" y="752365"/>
            <a:ext cx="60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CSE 712 – Symbolic Machine Learning II</a:t>
            </a:r>
            <a:endParaRPr b="1" i="0" sz="2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Labeling</a:t>
            </a:r>
            <a:endParaRPr sz="4000"/>
          </a:p>
        </p:txBody>
      </p:sp>
      <p:sp>
        <p:nvSpPr>
          <p:cNvPr id="175" name="Google Shape;175;p34"/>
          <p:cNvSpPr txBox="1"/>
          <p:nvPr>
            <p:ph idx="2" type="body"/>
          </p:nvPr>
        </p:nvSpPr>
        <p:spPr>
          <a:xfrm>
            <a:off x="4572000" y="182400"/>
            <a:ext cx="4343400" cy="47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→ Collecting data for the open-world entity extraction presents unique challenges since it entails collecting free-form inputs from raters.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→ Designs a widget to let raters highlight spans of text, generating a set of positive mentions per example.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→ Each example is rated by multiple raters and there are different ways to combine mentions from all raters.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Font typeface="Roboto Slab"/>
              <a:buChar char="●"/>
            </a:pPr>
            <a:r>
              <a:rPr b="1" lang="en" sz="1000">
                <a:latin typeface="Roboto Slab"/>
                <a:ea typeface="Roboto Slab"/>
                <a:cs typeface="Roboto Slab"/>
                <a:sym typeface="Roboto Slab"/>
              </a:rPr>
              <a:t>And </a:t>
            </a:r>
            <a:r>
              <a:rPr lang="en" sz="1000">
                <a:latin typeface="Roboto Slab"/>
                <a:ea typeface="Roboto Slab"/>
                <a:cs typeface="Roboto Slab"/>
                <a:sym typeface="Roboto Slab"/>
              </a:rPr>
              <a:t>- Select tokens highlighted by all raters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Slab"/>
              <a:buChar char="●"/>
            </a:pPr>
            <a:r>
              <a:rPr b="1" lang="en" sz="1000">
                <a:latin typeface="Roboto Slab"/>
                <a:ea typeface="Roboto Slab"/>
                <a:cs typeface="Roboto Slab"/>
                <a:sym typeface="Roboto Slab"/>
              </a:rPr>
              <a:t>Or </a:t>
            </a:r>
            <a:r>
              <a:rPr lang="en" sz="1000">
                <a:latin typeface="Roboto Slab"/>
                <a:ea typeface="Roboto Slab"/>
                <a:cs typeface="Roboto Slab"/>
                <a:sym typeface="Roboto Slab"/>
              </a:rPr>
              <a:t>- Select tokens highlighted by any rater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Slab"/>
              <a:buChar char="●"/>
            </a:pPr>
            <a:r>
              <a:rPr b="1" lang="en" sz="1000">
                <a:latin typeface="Roboto Slab"/>
                <a:ea typeface="Roboto Slab"/>
                <a:cs typeface="Roboto Slab"/>
                <a:sym typeface="Roboto Slab"/>
              </a:rPr>
              <a:t>Majority </a:t>
            </a:r>
            <a:r>
              <a:rPr lang="en" sz="1000">
                <a:latin typeface="Roboto Slab"/>
                <a:ea typeface="Roboto Slab"/>
                <a:cs typeface="Roboto Slab"/>
                <a:sym typeface="Roboto Slab"/>
              </a:rPr>
              <a:t>- Select tokens highlighted by the majority of raters.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Labeling</a:t>
            </a:r>
            <a:endParaRPr sz="4000"/>
          </a:p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572000" y="182400"/>
            <a:ext cx="4343400" cy="47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latin typeface="Roboto Slab"/>
                <a:ea typeface="Roboto Slab"/>
                <a:cs typeface="Roboto Slab"/>
                <a:sym typeface="Roboto Slab"/>
              </a:rPr>
              <a:t>Table 1: Exact Match F1 is the F1 score of the aggregated rater labels of extract match compared with the expert labels</a:t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Evaluating these methods by comparing to inhouse experts, the Majority method is chosen, which provides the best label quality, for the label generating.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graphicFrame>
        <p:nvGraphicFramePr>
          <p:cNvPr id="182" name="Google Shape;182;p35"/>
          <p:cNvGraphicFramePr/>
          <p:nvPr/>
        </p:nvGraphicFramePr>
        <p:xfrm>
          <a:off x="4701875" y="461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{3D4D40B7-CDAC-40C7-BE51-8DBFC89EE635}</a:tableStyleId>
              </a:tblPr>
              <a:tblGrid>
                <a:gridCol w="2041825"/>
                <a:gridCol w="2041825"/>
              </a:tblGrid>
              <a:tr h="3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Method</a:t>
                      </a:r>
                      <a:endParaRPr b="1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Exact Match F1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And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0.775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0.706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Majority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0.794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88" name="Google Shape;188;p36"/>
          <p:cNvSpPr txBox="1"/>
          <p:nvPr>
            <p:ph idx="1" type="subTitle"/>
          </p:nvPr>
        </p:nvSpPr>
        <p:spPr>
          <a:xfrm>
            <a:off x="1605450" y="3111750"/>
            <a:ext cx="59331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 M Mahsanul Islam Nirjhor - </a:t>
            </a:r>
            <a:r>
              <a:rPr lang="en"/>
              <a:t>22166037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87900" y="2176100"/>
            <a:ext cx="8368200" cy="23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Extraction Stage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Clustering stage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Tried to find all mentions in a text using a sequence to sequence model.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Extraction model is based on a pre-trained cross-lingual language model</a:t>
            </a:r>
            <a:endParaRPr/>
          </a:p>
        </p:txBody>
      </p:sp>
      <p:sp>
        <p:nvSpPr>
          <p:cNvPr id="200" name="Google Shape;200;p3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Extraction Stage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2" type="body"/>
          </p:nvPr>
        </p:nvSpPr>
        <p:spPr>
          <a:xfrm>
            <a:off x="4939500" y="219200"/>
            <a:ext cx="3837000" cy="4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800"/>
              <a:t>Figure 1: (a) The open-world extraction model, where each sentence piece is classified as B/I/O/E;    </a:t>
            </a:r>
            <a:endParaRPr sz="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 computation efficiency, they choose a multiple layer perception on top of XLM instead of conditional random field layer</a:t>
            </a:r>
            <a:endParaRPr/>
          </a:p>
        </p:txBody>
      </p:sp>
      <p:sp>
        <p:nvSpPr>
          <p:cNvPr id="206" name="Google Shape;206;p3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Extraction Stage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</p:txBody>
      </p:sp>
      <p:pic>
        <p:nvPicPr>
          <p:cNvPr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575" y="304800"/>
            <a:ext cx="3710850" cy="16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Performance was unacceptable.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Embeddings do not follow uniform distribution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Embeddings fail to align with human interpretation. </a:t>
            </a:r>
            <a:endParaRPr sz="1700"/>
          </a:p>
        </p:txBody>
      </p:sp>
      <p:sp>
        <p:nvSpPr>
          <p:cNvPr id="213" name="Google Shape;213;p4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K-Means Algorithm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idx="2" type="body"/>
          </p:nvPr>
        </p:nvSpPr>
        <p:spPr>
          <a:xfrm>
            <a:off x="4731300" y="724200"/>
            <a:ext cx="42954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800"/>
              <a:t>Figure 1: The open world link prediction model, which predicts if two mentions refer to the same entity.</a:t>
            </a:r>
            <a:endParaRPr sz="800"/>
          </a:p>
          <a:p>
            <a:pPr indent="-3238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To predict links between mentions if they represent the same underlying entity.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Siamese neural network to scale for processing .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Louvain community detection algorithm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Finally, result significantly improved.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3600"/>
              <a:t>Semi-Supervised G</a:t>
            </a:r>
            <a:r>
              <a:rPr lang="en" sz="3600"/>
              <a:t>raph-based Approach</a:t>
            </a:r>
            <a:endParaRPr sz="3600"/>
          </a:p>
        </p:txBody>
      </p:sp>
      <p:pic>
        <p:nvPicPr>
          <p:cNvPr id="220" name="Google Shape;22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0" y="95175"/>
            <a:ext cx="4305826" cy="17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Closed-World Entity Extraction</a:t>
            </a:r>
            <a:endParaRPr sz="3300"/>
          </a:p>
        </p:txBody>
      </p:sp>
      <p:sp>
        <p:nvSpPr>
          <p:cNvPr id="226" name="Google Shape;226;p4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Fahim Hasnat - 22166016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idx="2" type="body"/>
          </p:nvPr>
        </p:nvSpPr>
        <p:spPr>
          <a:xfrm>
            <a:off x="4940800" y="3230850"/>
            <a:ext cx="3813300" cy="16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Label</a:t>
            </a:r>
            <a:r>
              <a:rPr lang="en"/>
              <a:t> input text and their </a:t>
            </a:r>
            <a:r>
              <a:rPr lang="en"/>
              <a:t>respective wikipedia entities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Raters chose from given list of possible mentions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80% </a:t>
            </a:r>
            <a:r>
              <a:rPr lang="en"/>
              <a:t>Accuracy</a:t>
            </a:r>
            <a:r>
              <a:rPr lang="en"/>
              <a:t> of labeling correctly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3"/>
          <p:cNvSpPr txBox="1"/>
          <p:nvPr>
            <p:ph type="title"/>
          </p:nvPr>
        </p:nvSpPr>
        <p:spPr>
          <a:xfrm>
            <a:off x="3197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 Labeling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ctrTitle"/>
          </p:nvPr>
        </p:nvSpPr>
        <p:spPr>
          <a:xfrm>
            <a:off x="1537500" y="2933075"/>
            <a:ext cx="60690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3600"/>
              <a:t>A Web Scale Entity Extraction System</a:t>
            </a:r>
            <a:endParaRPr sz="3600"/>
          </a:p>
        </p:txBody>
      </p:sp>
      <p:sp>
        <p:nvSpPr>
          <p:cNvPr id="126" name="Google Shape;126;p26"/>
          <p:cNvSpPr txBox="1"/>
          <p:nvPr/>
        </p:nvSpPr>
        <p:spPr>
          <a:xfrm>
            <a:off x="3077100" y="1333700"/>
            <a:ext cx="298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Paper Title</a:t>
            </a:r>
            <a:endParaRPr b="1" sz="32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idx="2" type="body"/>
          </p:nvPr>
        </p:nvSpPr>
        <p:spPr>
          <a:xfrm>
            <a:off x="4940800" y="3230850"/>
            <a:ext cx="3813300" cy="16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Extraction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Linking Stage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4"/>
          <p:cNvSpPr txBox="1"/>
          <p:nvPr>
            <p:ph type="title"/>
          </p:nvPr>
        </p:nvSpPr>
        <p:spPr>
          <a:xfrm>
            <a:off x="3197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Modeling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23880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Extraction Stage</a:t>
            </a:r>
            <a:endParaRPr/>
          </a:p>
        </p:txBody>
      </p:sp>
      <p:sp>
        <p:nvSpPr>
          <p:cNvPr id="244" name="Google Shape;244;p45"/>
          <p:cNvSpPr txBox="1"/>
          <p:nvPr>
            <p:ph idx="2" type="body"/>
          </p:nvPr>
        </p:nvSpPr>
        <p:spPr>
          <a:xfrm>
            <a:off x="4760850" y="792000"/>
            <a:ext cx="4146900" cy="3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Fuzzy string matching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 based clean up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type="title"/>
          </p:nvPr>
        </p:nvSpPr>
        <p:spPr>
          <a:xfrm>
            <a:off x="23880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Linking Stage</a:t>
            </a:r>
            <a:endParaRPr/>
          </a:p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4760850" y="792000"/>
            <a:ext cx="4146900" cy="3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Computes similarity between mention and its candidate entities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entity side, its Wikipedia texts are summarized offline into embeddings.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 score is generated through a linear projection of embeddings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Challenges</a:t>
            </a:r>
            <a:endParaRPr/>
          </a:p>
        </p:txBody>
      </p:sp>
      <p:sp>
        <p:nvSpPr>
          <p:cNvPr id="256" name="Google Shape;256;p4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 Mazidul Hasan - </a:t>
            </a:r>
            <a:r>
              <a:rPr lang="en"/>
              <a:t>22166018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Language Model and Fine-Tuning</a:t>
            </a:r>
            <a:endParaRPr/>
          </a:p>
        </p:txBody>
      </p:sp>
      <p:sp>
        <p:nvSpPr>
          <p:cNvPr id="262" name="Google Shape;262;p4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 based pretrained language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Cross-lingual pretraining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XLM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Zero-shot (English only)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Fine-tuned(All languages)</a:t>
            </a:r>
            <a:endParaRPr/>
          </a:p>
        </p:txBody>
      </p:sp>
      <p:pic>
        <p:nvPicPr>
          <p:cNvPr id="268" name="Google Shape;26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275" y="1567550"/>
            <a:ext cx="4518774" cy="2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9"/>
          <p:cNvSpPr txBox="1"/>
          <p:nvPr/>
        </p:nvSpPr>
        <p:spPr>
          <a:xfrm>
            <a:off x="4054375" y="4306975"/>
            <a:ext cx="451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 2: Multilingual fine-tuning of product name extraction model. Zero-shot model is trained on English only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467975" y="-186875"/>
            <a:ext cx="8368200" cy="14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Multi-Task Learning For Extraction, Clustering, and Linking</a:t>
            </a:r>
            <a:endParaRPr sz="2700"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Subfield of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Improved data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overfitting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a model for a new entity type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the model for an existing entity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inference costs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hared XLM Encoder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inference time is reduced to 1/7 of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338" y="2610375"/>
            <a:ext cx="6377325" cy="167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1"/>
          <p:cNvSpPr txBox="1"/>
          <p:nvPr/>
        </p:nvSpPr>
        <p:spPr>
          <a:xfrm>
            <a:off x="1761125" y="4336550"/>
            <a:ext cx="604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Table 3: Co-train product name extraction and closed world linking models with a shared XLM encoder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Cross Document Transfer Learning, Conclusion and Future work</a:t>
            </a:r>
            <a:endParaRPr sz="3300"/>
          </a:p>
        </p:txBody>
      </p:sp>
      <p:sp>
        <p:nvSpPr>
          <p:cNvPr id="288" name="Google Shape;288;p5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Ashik Adnan - 22166003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idx="2" type="body"/>
          </p:nvPr>
        </p:nvSpPr>
        <p:spPr>
          <a:xfrm>
            <a:off x="4787550" y="542825"/>
            <a:ext cx="4146900" cy="3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 aims at improving the performance of target models on target domains by transferring the knowledge contained in different but related source domains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the transfer learning framework in their system to solve cross document types challenge</a:t>
            </a:r>
            <a:endParaRPr/>
          </a:p>
        </p:txBody>
      </p:sp>
      <p:sp>
        <p:nvSpPr>
          <p:cNvPr id="294" name="Google Shape;294;p5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Cross Document Transfer Learning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ctrTitle"/>
          </p:nvPr>
        </p:nvSpPr>
        <p:spPr>
          <a:xfrm>
            <a:off x="1252800" y="1662750"/>
            <a:ext cx="6638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Abstract and Introduction</a:t>
            </a:r>
            <a:endParaRPr sz="3300"/>
          </a:p>
        </p:txBody>
      </p:sp>
      <p:sp>
        <p:nvSpPr>
          <p:cNvPr id="132" name="Google Shape;132;p27"/>
          <p:cNvSpPr txBox="1"/>
          <p:nvPr>
            <p:ph idx="1" type="subTitle"/>
          </p:nvPr>
        </p:nvSpPr>
        <p:spPr>
          <a:xfrm>
            <a:off x="1680302" y="31028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Nazifa Khanom - 22166009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>
            <p:ph idx="1" type="body"/>
          </p:nvPr>
        </p:nvSpPr>
        <p:spPr>
          <a:xfrm>
            <a:off x="462725" y="324100"/>
            <a:ext cx="83382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run experiments on zero-shot transfer learning and few-shot transfer learning</a:t>
            </a:r>
            <a:endParaRPr/>
          </a:p>
        </p:txBody>
      </p:sp>
      <p:pic>
        <p:nvPicPr>
          <p:cNvPr id="300" name="Google Shape;30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63" y="1422875"/>
            <a:ext cx="6534075" cy="18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4"/>
          <p:cNvSpPr txBox="1"/>
          <p:nvPr>
            <p:ph idx="1" type="body"/>
          </p:nvPr>
        </p:nvSpPr>
        <p:spPr>
          <a:xfrm>
            <a:off x="462725" y="3510975"/>
            <a:ext cx="83382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Transfer learning between product name extraction and closed-world linking models between ads and web pages data. The first model is trained on ads only; the second is trained on both ads and web pages. The sample sizes of ads and web pages are the same.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/>
          <p:nvPr>
            <p:ph type="title"/>
          </p:nvPr>
        </p:nvSpPr>
        <p:spPr>
          <a:xfrm>
            <a:off x="238800" y="18186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Conclusion And Future Work</a:t>
            </a:r>
            <a:endParaRPr/>
          </a:p>
        </p:txBody>
      </p:sp>
      <p:sp>
        <p:nvSpPr>
          <p:cNvPr id="307" name="Google Shape;307;p55"/>
          <p:cNvSpPr txBox="1"/>
          <p:nvPr>
            <p:ph idx="2" type="body"/>
          </p:nvPr>
        </p:nvSpPr>
        <p:spPr>
          <a:xfrm>
            <a:off x="4760850" y="792000"/>
            <a:ext cx="4146900" cy="35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presented the platform of the entity extraction at giant internet company’s scale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In the future, they want to improve the efficiency of Transformer related language model.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>
            <p:ph type="title"/>
          </p:nvPr>
        </p:nvSpPr>
        <p:spPr>
          <a:xfrm>
            <a:off x="2363250" y="2228700"/>
            <a:ext cx="4417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 !</a:t>
            </a:r>
            <a:endParaRPr sz="4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4787550" y="542825"/>
            <a:ext cx="41469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 the effectiveness of multi- lingual, multi-task and cross-document type learning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the label collection schemes that help to minimize the amount of noise in the collected data</a:t>
            </a:r>
            <a:endParaRPr/>
          </a:p>
        </p:txBody>
      </p:sp>
      <p:sp>
        <p:nvSpPr>
          <p:cNvPr id="138" name="Google Shape;138;p2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462725" y="324099"/>
            <a:ext cx="83382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Content understanding finds myriad applications in large scale recommendation system. For example: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1. Ranking content with sparse data.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2. Explaining the working theory of the recommendation system to users and regulators.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51183" y="3677478"/>
            <a:ext cx="84498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This paper presents an overview of the entity extraction platform build for the   recommendation system.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idx="2" type="body"/>
          </p:nvPr>
        </p:nvSpPr>
        <p:spPr>
          <a:xfrm>
            <a:off x="4787550" y="542825"/>
            <a:ext cx="41469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Languages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Entity Types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Document Types</a:t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Challenges: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 and Setup</a:t>
            </a:r>
            <a:endParaRPr/>
          </a:p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 Umar Nasib - </a:t>
            </a:r>
            <a:r>
              <a:rPr lang="en"/>
              <a:t>19166009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87900" y="321025"/>
            <a:ext cx="83682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Notation and Setup</a:t>
            </a:r>
            <a:endParaRPr sz="4000"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452325" y="1466450"/>
            <a:ext cx="8303700" cy="3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Entity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</a:t>
            </a: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 human interpretable concept that is grounded in a real world notion.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Mention 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A word or a phrase in the text that refers to an entity.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Entity Extraction 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The task of extracting mentions from a given text and linking them to entities.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Structured Document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○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Each instance of this problem consists of a structured document with text attributes.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Closed-Word Task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Open-Word Task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idx="4294967295" type="title"/>
          </p:nvPr>
        </p:nvSpPr>
        <p:spPr>
          <a:xfrm>
            <a:off x="311700" y="474625"/>
            <a:ext cx="8520600" cy="11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Open - Word Entity Extraction</a:t>
            </a:r>
            <a:endParaRPr sz="4000"/>
          </a:p>
        </p:txBody>
      </p:sp>
      <p:sp>
        <p:nvSpPr>
          <p:cNvPr id="168" name="Google Shape;168;p33"/>
          <p:cNvSpPr txBox="1"/>
          <p:nvPr>
            <p:ph idx="4294967295" type="body"/>
          </p:nvPr>
        </p:nvSpPr>
        <p:spPr>
          <a:xfrm>
            <a:off x="1466450" y="2794275"/>
            <a:ext cx="72156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Char char="❏"/>
            </a:pPr>
            <a:r>
              <a:rPr lang="en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The Data Labeling</a:t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Char char="❏"/>
            </a:pPr>
            <a:r>
              <a:rPr lang="en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The Model Architecture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69" name="Google Shape;169;p33"/>
          <p:cNvCxnSpPr/>
          <p:nvPr/>
        </p:nvCxnSpPr>
        <p:spPr>
          <a:xfrm>
            <a:off x="3771475" y="2141608"/>
            <a:ext cx="814200" cy="75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