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embeddedFontLst>
    <p:embeddedFont>
      <p:font typeface="Roboto Slab"/>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35" roundtripDataSignature="AMtx7miVYVeaVnBys+RCUJ1jk5VxSrb3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Slab-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obotoSlab-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a6520cf1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gfa6520cf1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46dfa9dd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1146dfa9dda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46dfa9dda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1146dfa9dda_0_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46a47b14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g1146a47b14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146a47b14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g1146a47b14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46a47b143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g1146a47b143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146a47b143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g1146a47b143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146a47b143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1146a47b143_0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46a47b143_0_3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g1146a47b143_0_3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148ffd4e2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148ffd4e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48ffd4e2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48ffd4e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48ffd4e2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48ffd4e2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48ffd4e2b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48ffd4e2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48ffd4e2b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48ffd4e2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55d838d65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g1155d838d65_1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3c44e0280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4" name="Google Shape;274;g113c44e0280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5ff756597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5" name="Google Shape;285;g115ff756597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5ff756597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115ff756597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55d838d6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55d838d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487fd9e9b_1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g11487fd9e9b_1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1487fd9e9b_1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g11487fd9e9b_1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48c44ed5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1148c44ed5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46dfa9dd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g1146dfa9dda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gfa6520cf1a_0_8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gfa6520cf1a_0_8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gfa6520cf1a_0_8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gfa6520cf1a_0_8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gfa6520cf1a_0_8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p:nvPr>
            <p:ph idx="2" type="pic"/>
          </p:nvPr>
        </p:nvSpPr>
        <p:spPr>
          <a:xfrm>
            <a:off x="5183188" y="987425"/>
            <a:ext cx="6172200" cy="4873625"/>
          </a:xfrm>
          <a:prstGeom prst="rect">
            <a:avLst/>
          </a:prstGeom>
          <a:noFill/>
          <a:ln>
            <a:noFill/>
          </a:ln>
        </p:spPr>
      </p:sp>
      <p:sp>
        <p:nvSpPr>
          <p:cNvPr id="65" name="Google Shape;65;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4"/>
          <p:cNvPicPr preferRelativeResize="0"/>
          <p:nvPr/>
        </p:nvPicPr>
        <p:blipFill rotWithShape="1">
          <a:blip r:embed="rId1">
            <a:alphaModFix/>
          </a:blip>
          <a:srcRect b="0" l="0" r="0" t="0"/>
          <a:stretch/>
        </p:blipFill>
        <p:spPr>
          <a:xfrm>
            <a:off x="10857053" y="5891425"/>
            <a:ext cx="817944" cy="75046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7.png"/><Relationship Id="rId6"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fa6520cf1a_0_0"/>
          <p:cNvSpPr txBox="1"/>
          <p:nvPr>
            <p:ph type="ctrTitle"/>
          </p:nvPr>
        </p:nvSpPr>
        <p:spPr>
          <a:xfrm>
            <a:off x="733121" y="1413165"/>
            <a:ext cx="10587300" cy="15126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1000"/>
              </a:spcBef>
              <a:spcAft>
                <a:spcPts val="0"/>
              </a:spcAft>
              <a:buClr>
                <a:schemeClr val="dk1"/>
              </a:buClr>
              <a:buSzPts val="6000"/>
              <a:buFont typeface="Calibri"/>
              <a:buNone/>
            </a:pPr>
            <a:r>
              <a:rPr b="1" lang="en-US" sz="4800">
                <a:latin typeface="Times New Roman"/>
                <a:ea typeface="Times New Roman"/>
                <a:cs typeface="Times New Roman"/>
                <a:sym typeface="Times New Roman"/>
              </a:rPr>
              <a:t>Paper Review </a:t>
            </a:r>
            <a:r>
              <a:rPr b="1" lang="en-US" sz="4800">
                <a:latin typeface="Times New Roman"/>
                <a:ea typeface="Times New Roman"/>
                <a:cs typeface="Times New Roman"/>
                <a:sym typeface="Times New Roman"/>
              </a:rPr>
              <a:t>Presentation</a:t>
            </a:r>
            <a:br>
              <a:rPr b="1" lang="en-US" sz="4800">
                <a:latin typeface="Times New Roman"/>
                <a:ea typeface="Times New Roman"/>
                <a:cs typeface="Times New Roman"/>
                <a:sym typeface="Times New Roman"/>
              </a:rPr>
            </a:br>
            <a:r>
              <a:rPr lang="en-US" sz="3000">
                <a:latin typeface="Times New Roman"/>
                <a:ea typeface="Times New Roman"/>
                <a:cs typeface="Times New Roman"/>
                <a:sym typeface="Times New Roman"/>
              </a:rPr>
              <a:t>Group No: 08</a:t>
            </a:r>
            <a:endParaRPr sz="3000">
              <a:latin typeface="Times New Roman"/>
              <a:ea typeface="Times New Roman"/>
              <a:cs typeface="Times New Roman"/>
              <a:sym typeface="Times New Roman"/>
            </a:endParaRPr>
          </a:p>
        </p:txBody>
      </p:sp>
      <p:sp>
        <p:nvSpPr>
          <p:cNvPr id="86" name="Google Shape;86;gfa6520cf1a_0_0"/>
          <p:cNvSpPr/>
          <p:nvPr/>
        </p:nvSpPr>
        <p:spPr>
          <a:xfrm>
            <a:off x="0" y="5557839"/>
            <a:ext cx="1743000" cy="1300200"/>
          </a:xfrm>
          <a:prstGeom prst="rtTriangle">
            <a:avLst/>
          </a:prstGeom>
          <a:blipFill rotWithShape="1">
            <a:blip r:embed="rId3">
              <a:alphaModFix/>
            </a:blip>
            <a:tile algn="tl" flip="none" tx="0" sx="99995" ty="0" sy="99995"/>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gfa6520cf1a_0_0"/>
          <p:cNvSpPr/>
          <p:nvPr/>
        </p:nvSpPr>
        <p:spPr>
          <a:xfrm rot="10800000">
            <a:off x="10449000" y="-38"/>
            <a:ext cx="1743000" cy="1300200"/>
          </a:xfrm>
          <a:prstGeom prst="rtTriangle">
            <a:avLst/>
          </a:prstGeom>
          <a:blipFill rotWithShape="1">
            <a:blip r:embed="rId4">
              <a:alphaModFix/>
            </a:blip>
            <a:tile algn="tl" flip="none" tx="0" sx="99995" ty="0" sy="99995"/>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gfa6520cf1a_0_0"/>
          <p:cNvSpPr txBox="1"/>
          <p:nvPr/>
        </p:nvSpPr>
        <p:spPr>
          <a:xfrm>
            <a:off x="660871" y="3404508"/>
            <a:ext cx="5801100" cy="258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i="0" lang="en-US" sz="1800" u="none" cap="none" strike="noStrike">
                <a:solidFill>
                  <a:schemeClr val="dk1"/>
                </a:solidFill>
                <a:latin typeface="Times New Roman"/>
                <a:ea typeface="Times New Roman"/>
                <a:cs typeface="Times New Roman"/>
                <a:sym typeface="Times New Roman"/>
              </a:rPr>
              <a:t>Submitted By-</a:t>
            </a:r>
            <a:endParaRPr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lang="en-US" sz="1800">
                <a:solidFill>
                  <a:schemeClr val="dk1"/>
                </a:solidFill>
              </a:rPr>
              <a:t>19166009	ABDULLAH UMAR NASIB</a:t>
            </a:r>
            <a:endParaRPr sz="18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chemeClr val="dk1"/>
                </a:solidFill>
              </a:rPr>
              <a:t>21266007	SAMIHA KHAN</a:t>
            </a:r>
            <a:endParaRPr sz="18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chemeClr val="dk1"/>
                </a:solidFill>
              </a:rPr>
              <a:t>22166007	SUMAIYA MIM </a:t>
            </a:r>
            <a:endParaRPr sz="18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chemeClr val="dk1"/>
                </a:solidFill>
              </a:rPr>
              <a:t>22166016	FAHIM HASNAT</a:t>
            </a:r>
            <a:endParaRPr sz="18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chemeClr val="dk1"/>
                </a:solidFill>
              </a:rPr>
              <a:t>22166018	MD MAZIDUL HASAN</a:t>
            </a:r>
            <a:endParaRPr sz="18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chemeClr val="dk1"/>
                </a:solidFill>
              </a:rPr>
              <a:t>22166037	S M MAHSANUL ISLAM</a:t>
            </a:r>
            <a:endParaRPr sz="1800">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chemeClr val="dk1"/>
                </a:solidFill>
              </a:rPr>
              <a:t>21341025	JAWAD BIN SAYED</a:t>
            </a:r>
            <a:endParaRPr sz="1800">
              <a:solidFill>
                <a:schemeClr val="dk1"/>
              </a:solidFill>
            </a:endParaRPr>
          </a:p>
        </p:txBody>
      </p:sp>
      <p:sp>
        <p:nvSpPr>
          <p:cNvPr id="89" name="Google Shape;89;gfa6520cf1a_0_0"/>
          <p:cNvSpPr txBox="1"/>
          <p:nvPr/>
        </p:nvSpPr>
        <p:spPr>
          <a:xfrm>
            <a:off x="6969070" y="3389895"/>
            <a:ext cx="49026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1800" u="none" cap="none" strike="noStrike">
                <a:solidFill>
                  <a:schemeClr val="dk1"/>
                </a:solidFill>
                <a:latin typeface="Times New Roman"/>
                <a:ea typeface="Times New Roman"/>
                <a:cs typeface="Times New Roman"/>
                <a:sym typeface="Times New Roman"/>
              </a:rPr>
              <a:t>Submitted </a:t>
            </a:r>
            <a:r>
              <a:rPr lang="en-US" sz="1800">
                <a:solidFill>
                  <a:schemeClr val="dk1"/>
                </a:solidFill>
                <a:latin typeface="Times New Roman"/>
                <a:ea typeface="Times New Roman"/>
                <a:cs typeface="Times New Roman"/>
                <a:sym typeface="Times New Roman"/>
              </a:rPr>
              <a:t>T</a:t>
            </a:r>
            <a:r>
              <a:rPr b="0" i="0" lang="en-US" sz="1800" u="none" cap="none" strike="noStrike">
                <a:solidFill>
                  <a:schemeClr val="dk1"/>
                </a:solidFill>
                <a:latin typeface="Times New Roman"/>
                <a:ea typeface="Times New Roman"/>
                <a:cs typeface="Times New Roman"/>
                <a:sym typeface="Times New Roman"/>
              </a:rPr>
              <a:t>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800" u="none" cap="none" strike="noStrike">
                <a:solidFill>
                  <a:schemeClr val="dk1"/>
                </a:solidFill>
                <a:latin typeface="Times New Roman"/>
                <a:ea typeface="Times New Roman"/>
                <a:cs typeface="Times New Roman"/>
                <a:sym typeface="Times New Roman"/>
              </a:rPr>
              <a:t>Annajiat Alim Rasel</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1" i="0" lang="en-US" sz="1800" u="none" cap="none" strike="noStrike">
                <a:solidFill>
                  <a:schemeClr val="dk1"/>
                </a:solidFill>
                <a:latin typeface="Times New Roman"/>
                <a:ea typeface="Times New Roman"/>
                <a:cs typeface="Times New Roman"/>
                <a:sym typeface="Times New Roman"/>
              </a:rPr>
              <a:t>Senior Lecturer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chemeClr val="dk1"/>
                </a:solidFill>
                <a:latin typeface="Times New Roman"/>
                <a:ea typeface="Times New Roman"/>
                <a:cs typeface="Times New Roman"/>
                <a:sym typeface="Times New Roman"/>
              </a:rPr>
              <a:t>Department of Computer Science and Engineering</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chemeClr val="dk1"/>
                </a:solidFill>
                <a:latin typeface="Times New Roman"/>
                <a:ea typeface="Times New Roman"/>
                <a:cs typeface="Times New Roman"/>
                <a:sym typeface="Times New Roman"/>
              </a:rPr>
              <a:t>BRAC University</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chemeClr val="dk1"/>
                </a:solidFill>
                <a:latin typeface="Times New Roman"/>
                <a:ea typeface="Times New Roman"/>
                <a:cs typeface="Times New Roman"/>
                <a:sym typeface="Times New Roman"/>
              </a:rPr>
              <a:t>Dhaka, Bangladesh</a:t>
            </a:r>
            <a:endParaRPr b="0" i="0" sz="1800" u="none" cap="none" strike="noStrike">
              <a:solidFill>
                <a:srgbClr val="000000"/>
              </a:solidFill>
              <a:latin typeface="Times New Roman"/>
              <a:ea typeface="Times New Roman"/>
              <a:cs typeface="Times New Roman"/>
              <a:sym typeface="Times New Roman"/>
            </a:endParaRPr>
          </a:p>
        </p:txBody>
      </p:sp>
      <p:sp>
        <p:nvSpPr>
          <p:cNvPr id="90" name="Google Shape;90;gfa6520cf1a_0_0"/>
          <p:cNvSpPr txBox="1"/>
          <p:nvPr/>
        </p:nvSpPr>
        <p:spPr>
          <a:xfrm>
            <a:off x="1108950" y="838450"/>
            <a:ext cx="9610800" cy="46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CSE 7</a:t>
            </a:r>
            <a:r>
              <a:rPr b="1" lang="en-US" sz="2400">
                <a:solidFill>
                  <a:schemeClr val="dk1"/>
                </a:solidFill>
                <a:latin typeface="Times New Roman"/>
                <a:ea typeface="Times New Roman"/>
                <a:cs typeface="Times New Roman"/>
                <a:sym typeface="Times New Roman"/>
              </a:rPr>
              <a:t>13</a:t>
            </a:r>
            <a:r>
              <a:rPr b="1" i="0" lang="en-US" sz="2400" u="none" cap="none" strike="noStrike">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a:t>
            </a:r>
            <a:r>
              <a:rPr b="1" i="0" lang="en-US" sz="2400" u="none" cap="none" strike="noStrike">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ADVANCED SYNTACTIC PATTERN RECOGNITION</a:t>
            </a:r>
            <a:r>
              <a:rPr b="1" i="0" lang="en-US" sz="2400" u="none" cap="none" strike="noStrike">
                <a:solidFill>
                  <a:schemeClr val="dk1"/>
                </a:solidFill>
                <a:latin typeface="Times New Roman"/>
                <a:ea typeface="Times New Roman"/>
                <a:cs typeface="Times New Roman"/>
                <a:sym typeface="Times New Roman"/>
              </a:rPr>
              <a:t>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1146dfa9dda_0_24"/>
          <p:cNvSpPr txBox="1"/>
          <p:nvPr>
            <p:ph type="title"/>
          </p:nvPr>
        </p:nvSpPr>
        <p:spPr>
          <a:xfrm>
            <a:off x="871537" y="65008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RELATED WORK </a:t>
            </a:r>
            <a:r>
              <a:rPr lang="en-US">
                <a:latin typeface="Times New Roman"/>
                <a:ea typeface="Times New Roman"/>
                <a:cs typeface="Times New Roman"/>
                <a:sym typeface="Times New Roman"/>
              </a:rPr>
              <a:t>(3)</a:t>
            </a:r>
            <a:endParaRPr>
              <a:latin typeface="Times New Roman"/>
              <a:ea typeface="Times New Roman"/>
              <a:cs typeface="Times New Roman"/>
              <a:sym typeface="Times New Roman"/>
            </a:endParaRPr>
          </a:p>
        </p:txBody>
      </p:sp>
      <p:sp>
        <p:nvSpPr>
          <p:cNvPr id="159" name="Google Shape;159;g1146dfa9dda_0_24"/>
          <p:cNvSpPr txBox="1"/>
          <p:nvPr>
            <p:ph idx="1" type="body"/>
          </p:nvPr>
        </p:nvSpPr>
        <p:spPr>
          <a:xfrm>
            <a:off x="871525" y="1896900"/>
            <a:ext cx="10850400" cy="4570800"/>
          </a:xfrm>
          <a:prstGeom prst="rect">
            <a:avLst/>
          </a:prstGeom>
          <a:noFill/>
          <a:ln>
            <a:noFill/>
          </a:ln>
        </p:spPr>
        <p:txBody>
          <a:bodyPr anchorCtr="0" anchor="ctr" bIns="45700" lIns="91425" spcFirstLastPara="1" rIns="91425" wrap="square" tIns="45700">
            <a:normAutofit/>
          </a:bodyPr>
          <a:lstStyle/>
          <a:p>
            <a:pPr indent="457200" lvl="0" marL="0" rtl="0" algn="just">
              <a:lnSpc>
                <a:spcPct val="90000"/>
              </a:lnSpc>
              <a:spcBef>
                <a:spcPts val="1000"/>
              </a:spcBef>
              <a:spcAft>
                <a:spcPts val="0"/>
              </a:spcAft>
              <a:buNone/>
            </a:pPr>
            <a:r>
              <a:rPr lang="en-US">
                <a:latin typeface="Times New Roman"/>
                <a:ea typeface="Times New Roman"/>
                <a:cs typeface="Times New Roman"/>
                <a:sym typeface="Times New Roman"/>
              </a:rPr>
              <a:t>In </a:t>
            </a:r>
            <a:r>
              <a:rPr i="1" lang="en-US">
                <a:latin typeface="Times New Roman"/>
                <a:ea typeface="Times New Roman"/>
                <a:cs typeface="Times New Roman"/>
                <a:sym typeface="Times New Roman"/>
              </a:rPr>
              <a:t>A Comparative Study on Handwriting Digit Recognition Classifier Using Neural Network, Support Vector Machine and K-Nearest Neighbor</a:t>
            </a:r>
            <a:r>
              <a:rPr lang="en-US">
                <a:latin typeface="Times New Roman"/>
                <a:ea typeface="Times New Roman"/>
                <a:cs typeface="Times New Roman"/>
                <a:sym typeface="Times New Roman"/>
              </a:rPr>
              <a:t>, Chayaporn Kaensar conducted a study on digit recognition using different classifiers.</a:t>
            </a:r>
            <a:endParaRPr>
              <a:latin typeface="Times New Roman"/>
              <a:ea typeface="Times New Roman"/>
              <a:cs typeface="Times New Roman"/>
              <a:sym typeface="Times New Roman"/>
            </a:endParaRPr>
          </a:p>
          <a:p>
            <a:pPr indent="457200" lvl="0" marL="0" rtl="0" algn="just">
              <a:lnSpc>
                <a:spcPct val="90000"/>
              </a:lnSpc>
              <a:spcBef>
                <a:spcPts val="1000"/>
              </a:spcBef>
              <a:spcAft>
                <a:spcPts val="1000"/>
              </a:spcAft>
              <a:buNone/>
            </a:pPr>
            <a:r>
              <a:rPr lang="en-US">
                <a:latin typeface="Times New Roman"/>
                <a:ea typeface="Times New Roman"/>
                <a:cs typeface="Times New Roman"/>
                <a:sym typeface="Times New Roman"/>
              </a:rPr>
              <a:t>The work considered dataset from UCI repository and used WEKA tool kit to train and test the dataset. The results showed that Support Vector Machine (SVM) classified </a:t>
            </a:r>
            <a:r>
              <a:rPr b="1" lang="en-US">
                <a:latin typeface="Times New Roman"/>
                <a:ea typeface="Times New Roman"/>
                <a:cs typeface="Times New Roman"/>
                <a:sym typeface="Times New Roman"/>
              </a:rPr>
              <a:t>accurately</a:t>
            </a:r>
            <a:r>
              <a:rPr lang="en-US">
                <a:latin typeface="Times New Roman"/>
                <a:ea typeface="Times New Roman"/>
                <a:cs typeface="Times New Roman"/>
                <a:sym typeface="Times New Roman"/>
              </a:rPr>
              <a:t> than other classifiers, but SVM consumed lot of </a:t>
            </a:r>
            <a:r>
              <a:rPr b="1" lang="en-US">
                <a:latin typeface="Times New Roman"/>
                <a:ea typeface="Times New Roman"/>
                <a:cs typeface="Times New Roman"/>
                <a:sym typeface="Times New Roman"/>
              </a:rPr>
              <a:t>training time</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160" name="Google Shape;160;g1146dfa9dda_0_24"/>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1" name="Google Shape;161;g1146dfa9dda_0_24"/>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146dfa9dda_0_34"/>
          <p:cNvSpPr txBox="1"/>
          <p:nvPr>
            <p:ph type="title"/>
          </p:nvPr>
        </p:nvSpPr>
        <p:spPr>
          <a:xfrm>
            <a:off x="871537" y="65008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RELATED WORK </a:t>
            </a: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p:txBody>
      </p:sp>
      <p:sp>
        <p:nvSpPr>
          <p:cNvPr id="167" name="Google Shape;167;g1146dfa9dda_0_34"/>
          <p:cNvSpPr txBox="1"/>
          <p:nvPr>
            <p:ph idx="1" type="body"/>
          </p:nvPr>
        </p:nvSpPr>
        <p:spPr>
          <a:xfrm>
            <a:off x="871525" y="1760700"/>
            <a:ext cx="10850400" cy="4707000"/>
          </a:xfrm>
          <a:prstGeom prst="rect">
            <a:avLst/>
          </a:prstGeom>
          <a:noFill/>
          <a:ln>
            <a:noFill/>
          </a:ln>
        </p:spPr>
        <p:txBody>
          <a:bodyPr anchorCtr="0" anchor="ctr" bIns="45700" lIns="91425" spcFirstLastPara="1" rIns="91425" wrap="square" tIns="45700">
            <a:normAutofit/>
          </a:bodyPr>
          <a:lstStyle/>
          <a:p>
            <a:pPr indent="457200" lvl="0" marL="0" rtl="0" algn="just">
              <a:lnSpc>
                <a:spcPct val="90000"/>
              </a:lnSpc>
              <a:spcBef>
                <a:spcPts val="1000"/>
              </a:spcBef>
              <a:spcAft>
                <a:spcPts val="0"/>
              </a:spcAft>
              <a:buNone/>
            </a:pPr>
            <a:r>
              <a:rPr lang="en-US">
                <a:latin typeface="Times New Roman"/>
                <a:ea typeface="Times New Roman"/>
                <a:cs typeface="Times New Roman"/>
                <a:sym typeface="Times New Roman"/>
              </a:rPr>
              <a:t>Faizan Farooq, Siddhant Tandon, Pankaj Parashar and Prateek Sengar applied </a:t>
            </a:r>
            <a:r>
              <a:rPr b="1" lang="en-US">
                <a:latin typeface="Times New Roman"/>
                <a:ea typeface="Times New Roman"/>
                <a:cs typeface="Times New Roman"/>
                <a:sym typeface="Times New Roman"/>
              </a:rPr>
              <a:t>artificial neural networks</a:t>
            </a:r>
            <a:r>
              <a:rPr lang="en-US">
                <a:latin typeface="Times New Roman"/>
                <a:ea typeface="Times New Roman"/>
                <a:cs typeface="Times New Roman"/>
                <a:sym typeface="Times New Roman"/>
              </a:rPr>
              <a:t> and </a:t>
            </a:r>
            <a:r>
              <a:rPr b="1" lang="en-US">
                <a:latin typeface="Times New Roman"/>
                <a:ea typeface="Times New Roman"/>
                <a:cs typeface="Times New Roman"/>
                <a:sym typeface="Times New Roman"/>
              </a:rPr>
              <a:t>logistic regression</a:t>
            </a:r>
            <a:r>
              <a:rPr lang="en-US">
                <a:latin typeface="Times New Roman"/>
                <a:ea typeface="Times New Roman"/>
                <a:cs typeface="Times New Roman"/>
                <a:sym typeface="Times New Roman"/>
              </a:rPr>
              <a:t> to recognize handwritten digits from 0 to 9. </a:t>
            </a:r>
            <a:endParaRPr>
              <a:latin typeface="Times New Roman"/>
              <a:ea typeface="Times New Roman"/>
              <a:cs typeface="Times New Roman"/>
              <a:sym typeface="Times New Roman"/>
            </a:endParaRPr>
          </a:p>
          <a:p>
            <a:pPr indent="457200" lvl="0" marL="0" rtl="0" algn="just">
              <a:lnSpc>
                <a:spcPct val="90000"/>
              </a:lnSpc>
              <a:spcBef>
                <a:spcPts val="1000"/>
              </a:spcBef>
              <a:spcAft>
                <a:spcPts val="0"/>
              </a:spcAft>
              <a:buNone/>
            </a:pPr>
            <a:r>
              <a:rPr lang="en-US">
                <a:latin typeface="Times New Roman"/>
                <a:ea typeface="Times New Roman"/>
                <a:cs typeface="Times New Roman"/>
                <a:sym typeface="Times New Roman"/>
              </a:rPr>
              <a:t>To perform multiclass classification, they used artificial neural networks and One-vs-All logistic regression. This work applied </a:t>
            </a:r>
            <a:r>
              <a:rPr b="1" lang="en-US">
                <a:latin typeface="Times New Roman"/>
                <a:ea typeface="Times New Roman"/>
                <a:cs typeface="Times New Roman"/>
                <a:sym typeface="Times New Roman"/>
              </a:rPr>
              <a:t>vectorization</a:t>
            </a:r>
            <a:r>
              <a:rPr lang="en-US">
                <a:latin typeface="Times New Roman"/>
                <a:ea typeface="Times New Roman"/>
                <a:cs typeface="Times New Roman"/>
                <a:sym typeface="Times New Roman"/>
              </a:rPr>
              <a:t> which is an advanced optimization algorithm to make the performance faster. </a:t>
            </a:r>
            <a:endParaRPr>
              <a:latin typeface="Times New Roman"/>
              <a:ea typeface="Times New Roman"/>
              <a:cs typeface="Times New Roman"/>
              <a:sym typeface="Times New Roman"/>
            </a:endParaRPr>
          </a:p>
          <a:p>
            <a:pPr indent="457200" lvl="0" marL="0" rtl="0" algn="just">
              <a:lnSpc>
                <a:spcPct val="90000"/>
              </a:lnSpc>
              <a:spcBef>
                <a:spcPts val="1000"/>
              </a:spcBef>
              <a:spcAft>
                <a:spcPts val="1000"/>
              </a:spcAft>
              <a:buNone/>
            </a:pPr>
            <a:r>
              <a:rPr lang="en-US">
                <a:latin typeface="Times New Roman"/>
                <a:ea typeface="Times New Roman"/>
                <a:cs typeface="Times New Roman"/>
                <a:sym typeface="Times New Roman"/>
              </a:rPr>
              <a:t>They considered a database of </a:t>
            </a:r>
            <a:r>
              <a:rPr b="1" lang="en-US">
                <a:latin typeface="Times New Roman"/>
                <a:ea typeface="Times New Roman"/>
                <a:cs typeface="Times New Roman"/>
                <a:sym typeface="Times New Roman"/>
              </a:rPr>
              <a:t>five thousand handwritten digits</a:t>
            </a:r>
            <a:r>
              <a:rPr lang="en-US">
                <a:latin typeface="Times New Roman"/>
                <a:ea typeface="Times New Roman"/>
                <a:cs typeface="Times New Roman"/>
                <a:sym typeface="Times New Roman"/>
              </a:rPr>
              <a:t> and reported that the system is very effective in recognizing the digit.</a:t>
            </a:r>
            <a:endParaRPr>
              <a:latin typeface="Times New Roman"/>
              <a:ea typeface="Times New Roman"/>
              <a:cs typeface="Times New Roman"/>
              <a:sym typeface="Times New Roman"/>
            </a:endParaRPr>
          </a:p>
        </p:txBody>
      </p:sp>
      <p:sp>
        <p:nvSpPr>
          <p:cNvPr id="168" name="Google Shape;168;g1146dfa9dda_0_34"/>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69" name="Google Shape;169;g1146dfa9dda_0_34"/>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146a47b143_0_0"/>
          <p:cNvSpPr txBox="1"/>
          <p:nvPr>
            <p:ph type="title"/>
          </p:nvPr>
        </p:nvSpPr>
        <p:spPr>
          <a:xfrm>
            <a:off x="871537" y="650080"/>
            <a:ext cx="105156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None/>
            </a:pPr>
            <a:r>
              <a:rPr lang="en-US">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p:txBody>
      </p:sp>
      <p:sp>
        <p:nvSpPr>
          <p:cNvPr id="175" name="Google Shape;175;g1146a47b143_0_0"/>
          <p:cNvSpPr txBox="1"/>
          <p:nvPr>
            <p:ph idx="1" type="body"/>
          </p:nvPr>
        </p:nvSpPr>
        <p:spPr>
          <a:xfrm>
            <a:off x="871525" y="1760700"/>
            <a:ext cx="10850400" cy="4707000"/>
          </a:xfrm>
          <a:prstGeom prst="rect">
            <a:avLst/>
          </a:prstGeom>
          <a:noFill/>
          <a:ln>
            <a:noFill/>
          </a:ln>
        </p:spPr>
        <p:txBody>
          <a:bodyPr anchorCtr="0" anchor="ctr" bIns="45700" lIns="91425" spcFirstLastPara="1" rIns="91425" wrap="square" tIns="45700">
            <a:normAutofit/>
          </a:bodyPr>
          <a:lstStyle/>
          <a:p>
            <a:pPr indent="0" lvl="0" marL="0" rtl="0" algn="just">
              <a:spcBef>
                <a:spcPts val="1000"/>
              </a:spcBef>
              <a:spcAft>
                <a:spcPts val="0"/>
              </a:spcAft>
              <a:buClr>
                <a:schemeClr val="dk1"/>
              </a:buClr>
              <a:buSzPts val="1800"/>
              <a:buFont typeface="Arial"/>
              <a:buNone/>
            </a:pPr>
            <a:r>
              <a:rPr lang="en-US">
                <a:latin typeface="Times New Roman"/>
                <a:ea typeface="Times New Roman"/>
                <a:cs typeface="Times New Roman"/>
                <a:sym typeface="Times New Roman"/>
              </a:rPr>
              <a:t>In order to accurately recognize digits from handwritten images algorithms like:</a:t>
            </a:r>
            <a:endParaRPr>
              <a:latin typeface="Times New Roman"/>
              <a:ea typeface="Times New Roman"/>
              <a:cs typeface="Times New Roman"/>
              <a:sym typeface="Times New Roman"/>
            </a:endParaRPr>
          </a:p>
          <a:p>
            <a:pPr indent="-342900" lvl="0" marL="457200" rtl="0" algn="just">
              <a:spcBef>
                <a:spcPts val="1000"/>
              </a:spcBef>
              <a:spcAft>
                <a:spcPts val="0"/>
              </a:spcAft>
              <a:buSzPts val="1800"/>
              <a:buFont typeface="Times New Roman"/>
              <a:buAutoNum type="arabicPeriod"/>
            </a:pPr>
            <a:r>
              <a:rPr lang="en-US">
                <a:latin typeface="Times New Roman"/>
                <a:ea typeface="Times New Roman"/>
                <a:cs typeface="Times New Roman"/>
                <a:sym typeface="Times New Roman"/>
              </a:rPr>
              <a:t>Multiclass decision forest,</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Multiclass decision jungle,</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Multiclass Neural Network and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AutoNum type="arabicPeriod"/>
            </a:pPr>
            <a:r>
              <a:rPr lang="en-US">
                <a:latin typeface="Times New Roman"/>
                <a:ea typeface="Times New Roman"/>
                <a:cs typeface="Times New Roman"/>
                <a:sym typeface="Times New Roman"/>
              </a:rPr>
              <a:t>Multiclass Logistic Regression.</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Then, tried to identify the model with highest accuracy. </a:t>
            </a:r>
            <a:endParaRPr>
              <a:latin typeface="Times New Roman"/>
              <a:ea typeface="Times New Roman"/>
              <a:cs typeface="Times New Roman"/>
              <a:sym typeface="Times New Roman"/>
            </a:endParaRPr>
          </a:p>
          <a:p>
            <a:pPr indent="0" lvl="0" marL="0" rtl="0" algn="just">
              <a:spcBef>
                <a:spcPts val="1000"/>
              </a:spcBef>
              <a:spcAft>
                <a:spcPts val="0"/>
              </a:spcAft>
              <a:buClr>
                <a:schemeClr val="dk1"/>
              </a:buClr>
              <a:buSzPts val="1800"/>
              <a:buFont typeface="Arial"/>
              <a:buNone/>
            </a:pPr>
            <a:r>
              <a:t/>
            </a:r>
            <a:endParaRPr>
              <a:latin typeface="Times New Roman"/>
              <a:ea typeface="Times New Roman"/>
              <a:cs typeface="Times New Roman"/>
              <a:sym typeface="Times New Roman"/>
            </a:endParaRPr>
          </a:p>
          <a:p>
            <a:pPr indent="457200" lvl="0" marL="0" rtl="0" algn="just">
              <a:lnSpc>
                <a:spcPct val="90000"/>
              </a:lnSpc>
              <a:spcBef>
                <a:spcPts val="1000"/>
              </a:spcBef>
              <a:spcAft>
                <a:spcPts val="1000"/>
              </a:spcAft>
              <a:buNone/>
            </a:pPr>
            <a:r>
              <a:t/>
            </a:r>
            <a:endParaRPr>
              <a:latin typeface="Times New Roman"/>
              <a:ea typeface="Times New Roman"/>
              <a:cs typeface="Times New Roman"/>
              <a:sym typeface="Times New Roman"/>
            </a:endParaRPr>
          </a:p>
        </p:txBody>
      </p:sp>
      <p:sp>
        <p:nvSpPr>
          <p:cNvPr id="176" name="Google Shape;176;g1146a47b143_0_0"/>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77" name="Google Shape;177;g1146a47b143_0_0"/>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1146a47b143_0_7"/>
          <p:cNvSpPr txBox="1"/>
          <p:nvPr>
            <p:ph type="title"/>
          </p:nvPr>
        </p:nvSpPr>
        <p:spPr>
          <a:xfrm>
            <a:off x="871537" y="65008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p:txBody>
      </p:sp>
      <p:sp>
        <p:nvSpPr>
          <p:cNvPr id="183" name="Google Shape;183;g1146a47b143_0_7"/>
          <p:cNvSpPr txBox="1"/>
          <p:nvPr>
            <p:ph idx="1" type="body"/>
          </p:nvPr>
        </p:nvSpPr>
        <p:spPr>
          <a:xfrm>
            <a:off x="871525" y="1760700"/>
            <a:ext cx="10850400" cy="47070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a:latin typeface="Times New Roman"/>
                <a:ea typeface="Times New Roman"/>
                <a:cs typeface="Times New Roman"/>
                <a:sym typeface="Times New Roman"/>
              </a:rPr>
              <a:t>A. Classification algorithms description:</a:t>
            </a:r>
            <a:endParaRPr>
              <a:latin typeface="Times New Roman"/>
              <a:ea typeface="Times New Roman"/>
              <a:cs typeface="Times New Roman"/>
              <a:sym typeface="Times New Roman"/>
            </a:endParaRPr>
          </a:p>
          <a:p>
            <a:pPr indent="-368300" lvl="0" marL="457200" rtl="0" algn="just">
              <a:lnSpc>
                <a:spcPct val="9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Multiclass Decision Forest: Multiclass Decision Forest uses the decision forest algorithm to build multiple decision trees and applies voting approach to identify the most accepted output class.</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200">
              <a:latin typeface="Times New Roman"/>
              <a:ea typeface="Times New Roman"/>
              <a:cs typeface="Times New Roman"/>
              <a:sym typeface="Times New Roman"/>
            </a:endParaRPr>
          </a:p>
          <a:p>
            <a:pPr indent="-368300" lvl="0" marL="457200" rtl="0" algn="just">
              <a:lnSpc>
                <a:spcPct val="9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Multiclass Decision Jungle: Multiclass Decision Jungle is the extension to decision forest which uses a decision jungle algorithm to create a Directed Acyclic Graphs (DAGs)-based multiclass classification model.</a:t>
            </a:r>
            <a:endParaRPr sz="2200">
              <a:latin typeface="Times New Roman"/>
              <a:ea typeface="Times New Roman"/>
              <a:cs typeface="Times New Roman"/>
              <a:sym typeface="Times New Roman"/>
            </a:endParaRPr>
          </a:p>
          <a:p>
            <a:pPr indent="0" lvl="0" marL="457200" rtl="0" algn="just">
              <a:lnSpc>
                <a:spcPct val="90000"/>
              </a:lnSpc>
              <a:spcBef>
                <a:spcPts val="1000"/>
              </a:spcBef>
              <a:spcAft>
                <a:spcPts val="1000"/>
              </a:spcAft>
              <a:buNone/>
            </a:pPr>
            <a:r>
              <a:t/>
            </a:r>
            <a:endParaRPr>
              <a:latin typeface="Times New Roman"/>
              <a:ea typeface="Times New Roman"/>
              <a:cs typeface="Times New Roman"/>
              <a:sym typeface="Times New Roman"/>
            </a:endParaRPr>
          </a:p>
        </p:txBody>
      </p:sp>
      <p:sp>
        <p:nvSpPr>
          <p:cNvPr id="184" name="Google Shape;184;g1146a47b143_0_7"/>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5" name="Google Shape;185;g1146a47b143_0_7"/>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146a47b143_0_90"/>
          <p:cNvSpPr txBox="1"/>
          <p:nvPr>
            <p:ph type="title"/>
          </p:nvPr>
        </p:nvSpPr>
        <p:spPr>
          <a:xfrm>
            <a:off x="871537" y="65008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p:txBody>
      </p:sp>
      <p:sp>
        <p:nvSpPr>
          <p:cNvPr id="191" name="Google Shape;191;g1146a47b143_0_90"/>
          <p:cNvSpPr txBox="1"/>
          <p:nvPr>
            <p:ph idx="1" type="body"/>
          </p:nvPr>
        </p:nvSpPr>
        <p:spPr>
          <a:xfrm>
            <a:off x="871525" y="1760700"/>
            <a:ext cx="10850400" cy="47070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a:latin typeface="Times New Roman"/>
                <a:ea typeface="Times New Roman"/>
                <a:cs typeface="Times New Roman"/>
                <a:sym typeface="Times New Roman"/>
              </a:rPr>
              <a:t>A. Classification algorithms description:</a:t>
            </a:r>
            <a:endParaRPr>
              <a:latin typeface="Times New Roman"/>
              <a:ea typeface="Times New Roman"/>
              <a:cs typeface="Times New Roman"/>
              <a:sym typeface="Times New Roman"/>
            </a:endParaRPr>
          </a:p>
          <a:p>
            <a:pPr indent="-368300" lvl="0" marL="457200" rtl="0" algn="just">
              <a:lnSpc>
                <a:spcPct val="9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Multiclass Neural Network: Multiclass Neural Network uses neural network algorithm to create a multiclass classification model which predicts a target with multiple values.</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200">
              <a:latin typeface="Times New Roman"/>
              <a:ea typeface="Times New Roman"/>
              <a:cs typeface="Times New Roman"/>
              <a:sym typeface="Times New Roman"/>
            </a:endParaRPr>
          </a:p>
          <a:p>
            <a:pPr indent="-368300" lvl="0" marL="457200" rtl="0" algn="just">
              <a:lnSpc>
                <a:spcPct val="9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Multiclass Logistic Regression: Multiclass Logistic Regression fits data to a logistic function and predicts target with multiple values.</a:t>
            </a:r>
            <a:endParaRPr sz="2200">
              <a:latin typeface="Times New Roman"/>
              <a:ea typeface="Times New Roman"/>
              <a:cs typeface="Times New Roman"/>
              <a:sym typeface="Times New Roman"/>
            </a:endParaRPr>
          </a:p>
          <a:p>
            <a:pPr indent="0" lvl="0" marL="457200" rtl="0" algn="just">
              <a:lnSpc>
                <a:spcPct val="90000"/>
              </a:lnSpc>
              <a:spcBef>
                <a:spcPts val="1000"/>
              </a:spcBef>
              <a:spcAft>
                <a:spcPts val="1000"/>
              </a:spcAft>
              <a:buNone/>
            </a:pPr>
            <a:r>
              <a:t/>
            </a:r>
            <a:endParaRPr>
              <a:latin typeface="Times New Roman"/>
              <a:ea typeface="Times New Roman"/>
              <a:cs typeface="Times New Roman"/>
              <a:sym typeface="Times New Roman"/>
            </a:endParaRPr>
          </a:p>
        </p:txBody>
      </p:sp>
      <p:sp>
        <p:nvSpPr>
          <p:cNvPr id="192" name="Google Shape;192;g1146a47b143_0_90"/>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93" name="Google Shape;193;g1146a47b143_0_90"/>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146a47b143_0_173"/>
          <p:cNvSpPr txBox="1"/>
          <p:nvPr>
            <p:ph type="title"/>
          </p:nvPr>
        </p:nvSpPr>
        <p:spPr>
          <a:xfrm>
            <a:off x="871537" y="650080"/>
            <a:ext cx="105156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None/>
            </a:pPr>
            <a:r>
              <a:rPr lang="en-US">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p:txBody>
      </p:sp>
      <p:sp>
        <p:nvSpPr>
          <p:cNvPr id="199" name="Google Shape;199;g1146a47b143_0_173"/>
          <p:cNvSpPr txBox="1"/>
          <p:nvPr>
            <p:ph idx="1" type="body"/>
          </p:nvPr>
        </p:nvSpPr>
        <p:spPr>
          <a:xfrm>
            <a:off x="871525" y="1760700"/>
            <a:ext cx="10850400" cy="47070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a:latin typeface="Times New Roman"/>
                <a:ea typeface="Times New Roman"/>
                <a:cs typeface="Times New Roman"/>
                <a:sym typeface="Times New Roman"/>
              </a:rPr>
              <a:t>B. Experimental Platform </a:t>
            </a:r>
            <a:endParaRPr>
              <a:latin typeface="Times New Roman"/>
              <a:ea typeface="Times New Roman"/>
              <a:cs typeface="Times New Roman"/>
              <a:sym typeface="Times New Roman"/>
            </a:endParaRPr>
          </a:p>
          <a:p>
            <a:pPr indent="-368300" lvl="0" marL="457200" rtl="0" algn="just">
              <a:lnSpc>
                <a:spcPct val="9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Microsoft Azure Machine Learning Studio (MLS) </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200">
              <a:latin typeface="Times New Roman"/>
              <a:ea typeface="Times New Roman"/>
              <a:cs typeface="Times New Roman"/>
              <a:sym typeface="Times New Roman"/>
            </a:endParaRPr>
          </a:p>
          <a:p>
            <a:pPr indent="-368300" lvl="1" marL="914400" rtl="0" algn="just">
              <a:lnSpc>
                <a:spcPct val="9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Cloud-based machine learning as a service</a:t>
            </a:r>
            <a:endParaRPr sz="22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200">
              <a:latin typeface="Times New Roman"/>
              <a:ea typeface="Times New Roman"/>
              <a:cs typeface="Times New Roman"/>
              <a:sym typeface="Times New Roman"/>
            </a:endParaRPr>
          </a:p>
          <a:p>
            <a:pPr indent="-368300" lvl="1" marL="914400" rtl="0" algn="just">
              <a:lnSpc>
                <a:spcPct val="9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By default built-in classification models</a:t>
            </a:r>
            <a:endParaRPr sz="2200">
              <a:latin typeface="Times New Roman"/>
              <a:ea typeface="Times New Roman"/>
              <a:cs typeface="Times New Roman"/>
              <a:sym typeface="Times New Roman"/>
            </a:endParaRPr>
          </a:p>
          <a:p>
            <a:pPr indent="457200" lvl="0" marL="0" rtl="0" algn="just">
              <a:lnSpc>
                <a:spcPct val="90000"/>
              </a:lnSpc>
              <a:spcBef>
                <a:spcPts val="1000"/>
              </a:spcBef>
              <a:spcAft>
                <a:spcPts val="0"/>
              </a:spcAft>
              <a:buSzPts val="1100"/>
              <a:buNone/>
            </a:pPr>
            <a:r>
              <a:t/>
            </a:r>
            <a:endParaRPr>
              <a:latin typeface="Times New Roman"/>
              <a:ea typeface="Times New Roman"/>
              <a:cs typeface="Times New Roman"/>
              <a:sym typeface="Times New Roman"/>
            </a:endParaRPr>
          </a:p>
          <a:p>
            <a:pPr indent="457200" lvl="0" marL="0" rtl="0" algn="just">
              <a:lnSpc>
                <a:spcPct val="90000"/>
              </a:lnSpc>
              <a:spcBef>
                <a:spcPts val="1000"/>
              </a:spcBef>
              <a:spcAft>
                <a:spcPts val="1000"/>
              </a:spcAft>
              <a:buSzPts val="1800"/>
              <a:buNone/>
            </a:pPr>
            <a:r>
              <a:t/>
            </a:r>
            <a:endParaRPr>
              <a:latin typeface="Times New Roman"/>
              <a:ea typeface="Times New Roman"/>
              <a:cs typeface="Times New Roman"/>
              <a:sym typeface="Times New Roman"/>
            </a:endParaRPr>
          </a:p>
        </p:txBody>
      </p:sp>
      <p:sp>
        <p:nvSpPr>
          <p:cNvPr id="200" name="Google Shape;200;g1146a47b143_0_173"/>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1" name="Google Shape;201;g1146a47b143_0_173"/>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146a47b143_0_256"/>
          <p:cNvSpPr txBox="1"/>
          <p:nvPr>
            <p:ph type="title"/>
          </p:nvPr>
        </p:nvSpPr>
        <p:spPr>
          <a:xfrm>
            <a:off x="871537" y="650080"/>
            <a:ext cx="105156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None/>
            </a:pPr>
            <a:r>
              <a:rPr lang="en-US">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p:txBody>
      </p:sp>
      <p:sp>
        <p:nvSpPr>
          <p:cNvPr id="207" name="Google Shape;207;g1146a47b143_0_256"/>
          <p:cNvSpPr txBox="1"/>
          <p:nvPr>
            <p:ph idx="1" type="body"/>
          </p:nvPr>
        </p:nvSpPr>
        <p:spPr>
          <a:xfrm>
            <a:off x="871525" y="1760700"/>
            <a:ext cx="10850400" cy="47070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SzPts val="1800"/>
              <a:buNone/>
            </a:pPr>
            <a:r>
              <a:rPr lang="en-US" sz="2700">
                <a:latin typeface="Times New Roman"/>
                <a:ea typeface="Times New Roman"/>
                <a:cs typeface="Times New Roman"/>
                <a:sym typeface="Times New Roman"/>
              </a:rPr>
              <a:t>Confusion Matrix was used to evaluate the models.</a:t>
            </a:r>
            <a:endParaRPr sz="2700">
              <a:latin typeface="Times New Roman"/>
              <a:ea typeface="Times New Roman"/>
              <a:cs typeface="Times New Roman"/>
              <a:sym typeface="Times New Roman"/>
            </a:endParaRPr>
          </a:p>
          <a:p>
            <a:pPr indent="0" lvl="0" marL="0" rtl="0" algn="just">
              <a:lnSpc>
                <a:spcPct val="90000"/>
              </a:lnSpc>
              <a:spcBef>
                <a:spcPts val="1000"/>
              </a:spcBef>
              <a:spcAft>
                <a:spcPts val="0"/>
              </a:spcAft>
              <a:buSzPts val="1800"/>
              <a:buNone/>
            </a:pPr>
            <a:r>
              <a:t/>
            </a:r>
            <a:endParaRPr sz="2700">
              <a:latin typeface="Times New Roman"/>
              <a:ea typeface="Times New Roman"/>
              <a:cs typeface="Times New Roman"/>
              <a:sym typeface="Times New Roman"/>
            </a:endParaRPr>
          </a:p>
          <a:p>
            <a:pPr indent="-336550" lvl="0" marL="457200" rtl="0" algn="just">
              <a:lnSpc>
                <a:spcPct val="90000"/>
              </a:lnSpc>
              <a:spcBef>
                <a:spcPts val="1000"/>
              </a:spcBef>
              <a:spcAft>
                <a:spcPts val="0"/>
              </a:spcAft>
              <a:buSzPts val="1700"/>
              <a:buFont typeface="Times New Roman"/>
              <a:buChar char="➢"/>
            </a:pPr>
            <a:r>
              <a:rPr lang="en-US" sz="2700">
                <a:latin typeface="Times New Roman"/>
                <a:ea typeface="Times New Roman"/>
                <a:cs typeface="Times New Roman"/>
                <a:sym typeface="Times New Roman"/>
              </a:rPr>
              <a:t>Accuracy: It is the ratio of correct results to total cases.</a:t>
            </a:r>
            <a:endParaRPr sz="27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700">
              <a:latin typeface="Times New Roman"/>
              <a:ea typeface="Times New Roman"/>
              <a:cs typeface="Times New Roman"/>
              <a:sym typeface="Times New Roman"/>
            </a:endParaRPr>
          </a:p>
          <a:p>
            <a:pPr indent="-336550" lvl="0" marL="457200" rtl="0" algn="just">
              <a:lnSpc>
                <a:spcPct val="90000"/>
              </a:lnSpc>
              <a:spcBef>
                <a:spcPts val="1000"/>
              </a:spcBef>
              <a:spcAft>
                <a:spcPts val="0"/>
              </a:spcAft>
              <a:buSzPts val="1700"/>
              <a:buFont typeface="Times New Roman"/>
              <a:buChar char="➢"/>
            </a:pPr>
            <a:r>
              <a:rPr lang="en-US" sz="2700">
                <a:latin typeface="Times New Roman"/>
                <a:ea typeface="Times New Roman"/>
                <a:cs typeface="Times New Roman"/>
                <a:sym typeface="Times New Roman"/>
              </a:rPr>
              <a:t>Precision: It is the ratio of correct results over all positive results.</a:t>
            </a:r>
            <a:endParaRPr sz="27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700">
              <a:latin typeface="Times New Roman"/>
              <a:ea typeface="Times New Roman"/>
              <a:cs typeface="Times New Roman"/>
              <a:sym typeface="Times New Roman"/>
            </a:endParaRPr>
          </a:p>
          <a:p>
            <a:pPr indent="-336550" lvl="0" marL="457200" rtl="0" algn="just">
              <a:lnSpc>
                <a:spcPct val="90000"/>
              </a:lnSpc>
              <a:spcBef>
                <a:spcPts val="1000"/>
              </a:spcBef>
              <a:spcAft>
                <a:spcPts val="0"/>
              </a:spcAft>
              <a:buSzPts val="1700"/>
              <a:buFont typeface="Times New Roman"/>
              <a:buChar char="➢"/>
            </a:pPr>
            <a:r>
              <a:rPr lang="en-US" sz="2700">
                <a:latin typeface="Times New Roman"/>
                <a:ea typeface="Times New Roman"/>
                <a:cs typeface="Times New Roman"/>
                <a:sym typeface="Times New Roman"/>
              </a:rPr>
              <a:t>Recall is the part of all true results returned.</a:t>
            </a:r>
            <a:endParaRPr sz="27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700">
              <a:latin typeface="Times New Roman"/>
              <a:ea typeface="Times New Roman"/>
              <a:cs typeface="Times New Roman"/>
              <a:sym typeface="Times New Roman"/>
            </a:endParaRPr>
          </a:p>
          <a:p>
            <a:pPr indent="0" lvl="0" marL="0" rtl="0" algn="just">
              <a:lnSpc>
                <a:spcPct val="90000"/>
              </a:lnSpc>
              <a:spcBef>
                <a:spcPts val="1000"/>
              </a:spcBef>
              <a:spcAft>
                <a:spcPts val="1000"/>
              </a:spcAft>
              <a:buNone/>
            </a:pPr>
            <a:r>
              <a:t/>
            </a:r>
            <a:endParaRPr sz="2700">
              <a:latin typeface="Times New Roman"/>
              <a:ea typeface="Times New Roman"/>
              <a:cs typeface="Times New Roman"/>
              <a:sym typeface="Times New Roman"/>
            </a:endParaRPr>
          </a:p>
        </p:txBody>
      </p:sp>
      <p:sp>
        <p:nvSpPr>
          <p:cNvPr id="208" name="Google Shape;208;g1146a47b143_0_256"/>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9" name="Google Shape;209;g1146a47b143_0_256"/>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46a47b143_0_339"/>
          <p:cNvSpPr txBox="1"/>
          <p:nvPr>
            <p:ph type="title"/>
          </p:nvPr>
        </p:nvSpPr>
        <p:spPr>
          <a:xfrm>
            <a:off x="871537" y="650080"/>
            <a:ext cx="105156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None/>
            </a:pPr>
            <a:r>
              <a:rPr lang="en-US">
                <a:latin typeface="Times New Roman"/>
                <a:ea typeface="Times New Roman"/>
                <a:cs typeface="Times New Roman"/>
                <a:sym typeface="Times New Roman"/>
              </a:rPr>
              <a:t>PROPOSED WORK</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p:txBody>
      </p:sp>
      <p:sp>
        <p:nvSpPr>
          <p:cNvPr id="215" name="Google Shape;215;g1146a47b143_0_339"/>
          <p:cNvSpPr txBox="1"/>
          <p:nvPr>
            <p:ph idx="1" type="body"/>
          </p:nvPr>
        </p:nvSpPr>
        <p:spPr>
          <a:xfrm>
            <a:off x="871525" y="1760700"/>
            <a:ext cx="10850400" cy="4707000"/>
          </a:xfrm>
          <a:prstGeom prst="rect">
            <a:avLst/>
          </a:prstGeom>
          <a:noFill/>
          <a:ln>
            <a:noFill/>
          </a:ln>
        </p:spPr>
        <p:txBody>
          <a:bodyPr anchorCtr="0" anchor="ctr" bIns="45700" lIns="91425" spcFirstLastPara="1" rIns="91425" wrap="square" tIns="45700">
            <a:normAutofit/>
          </a:bodyPr>
          <a:lstStyle/>
          <a:p>
            <a:pPr indent="0" lvl="0" marL="0" rtl="0" algn="just">
              <a:lnSpc>
                <a:spcPct val="90000"/>
              </a:lnSpc>
              <a:spcBef>
                <a:spcPts val="1000"/>
              </a:spcBef>
              <a:spcAft>
                <a:spcPts val="0"/>
              </a:spcAft>
              <a:buNone/>
            </a:pPr>
            <a:r>
              <a:rPr lang="en-US" sz="2300">
                <a:latin typeface="Times New Roman"/>
                <a:ea typeface="Times New Roman"/>
                <a:cs typeface="Times New Roman"/>
                <a:sym typeface="Times New Roman"/>
              </a:rPr>
              <a:t>Micro-average on precision and recall.</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300">
              <a:latin typeface="Times New Roman"/>
              <a:ea typeface="Times New Roman"/>
              <a:cs typeface="Times New Roman"/>
              <a:sym typeface="Times New Roman"/>
            </a:endParaRPr>
          </a:p>
          <a:p>
            <a:pPr indent="-374650" lvl="0" marL="457200" rtl="0" algn="just">
              <a:lnSpc>
                <a:spcPct val="90000"/>
              </a:lnSpc>
              <a:spcBef>
                <a:spcPts val="1000"/>
              </a:spcBef>
              <a:spcAft>
                <a:spcPts val="0"/>
              </a:spcAft>
              <a:buSzPts val="2300"/>
              <a:buFont typeface="Times New Roman"/>
              <a:buAutoNum type="arabicPeriod"/>
            </a:pPr>
            <a:r>
              <a:rPr lang="en-US" sz="2300">
                <a:latin typeface="Times New Roman"/>
                <a:ea typeface="Times New Roman"/>
                <a:cs typeface="Times New Roman"/>
                <a:sym typeface="Times New Roman"/>
              </a:rPr>
              <a:t>Micro-average of precision =(TP)/(TP + FP)</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300">
              <a:latin typeface="Times New Roman"/>
              <a:ea typeface="Times New Roman"/>
              <a:cs typeface="Times New Roman"/>
              <a:sym typeface="Times New Roman"/>
            </a:endParaRPr>
          </a:p>
          <a:p>
            <a:pPr indent="-374650" lvl="0" marL="457200" rtl="0" algn="just">
              <a:lnSpc>
                <a:spcPct val="90000"/>
              </a:lnSpc>
              <a:spcBef>
                <a:spcPts val="1000"/>
              </a:spcBef>
              <a:spcAft>
                <a:spcPts val="0"/>
              </a:spcAft>
              <a:buSzPts val="2300"/>
              <a:buFont typeface="Times New Roman"/>
              <a:buAutoNum type="arabicPeriod"/>
            </a:pPr>
            <a:r>
              <a:rPr lang="en-US" sz="2300">
                <a:latin typeface="Times New Roman"/>
                <a:ea typeface="Times New Roman"/>
                <a:cs typeface="Times New Roman"/>
                <a:sym typeface="Times New Roman"/>
              </a:rPr>
              <a:t>Micro-average of recall = (TP)/(TP + FN)</a:t>
            </a:r>
            <a:endParaRPr sz="2300">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sz="2300">
              <a:latin typeface="Times New Roman"/>
              <a:ea typeface="Times New Roman"/>
              <a:cs typeface="Times New Roman"/>
              <a:sym typeface="Times New Roman"/>
            </a:endParaRPr>
          </a:p>
          <a:p>
            <a:pPr indent="0" lvl="0" marL="0" rtl="0" algn="just">
              <a:lnSpc>
                <a:spcPct val="90000"/>
              </a:lnSpc>
              <a:spcBef>
                <a:spcPts val="1000"/>
              </a:spcBef>
              <a:spcAft>
                <a:spcPts val="1000"/>
              </a:spcAft>
              <a:buNone/>
            </a:pPr>
            <a:r>
              <a:rPr lang="en-US" sz="2300">
                <a:latin typeface="Times New Roman"/>
                <a:ea typeface="Times New Roman"/>
                <a:cs typeface="Times New Roman"/>
                <a:sym typeface="Times New Roman"/>
              </a:rPr>
              <a:t>Here, TP = True Positive, FP = False Positive, FN = False Negative </a:t>
            </a:r>
            <a:endParaRPr sz="2300">
              <a:latin typeface="Times New Roman"/>
              <a:ea typeface="Times New Roman"/>
              <a:cs typeface="Times New Roman"/>
              <a:sym typeface="Times New Roman"/>
            </a:endParaRPr>
          </a:p>
        </p:txBody>
      </p:sp>
      <p:sp>
        <p:nvSpPr>
          <p:cNvPr id="216" name="Google Shape;216;g1146a47b143_0_339"/>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7" name="Google Shape;217;g1146a47b143_0_339"/>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148ffd4e2b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Roboto Slab"/>
                <a:ea typeface="Roboto Slab"/>
                <a:cs typeface="Roboto Slab"/>
                <a:sym typeface="Roboto Slab"/>
              </a:rPr>
              <a:t>Dataset Description</a:t>
            </a:r>
            <a:endParaRPr>
              <a:latin typeface="Roboto Slab"/>
              <a:ea typeface="Roboto Slab"/>
              <a:cs typeface="Roboto Slab"/>
              <a:sym typeface="Roboto Slab"/>
            </a:endParaRPr>
          </a:p>
        </p:txBody>
      </p:sp>
      <p:sp>
        <p:nvSpPr>
          <p:cNvPr id="223" name="Google Shape;223;g1148ffd4e2b_0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The </a:t>
            </a:r>
            <a:r>
              <a:rPr lang="en-US"/>
              <a:t>dataset is considered from MNIST</a:t>
            </a:r>
            <a:endParaRPr/>
          </a:p>
          <a:p>
            <a:pPr indent="-342900" lvl="0" marL="457200" rtl="0" algn="l">
              <a:spcBef>
                <a:spcPts val="0"/>
              </a:spcBef>
              <a:spcAft>
                <a:spcPts val="0"/>
              </a:spcAft>
              <a:buSzPts val="1800"/>
              <a:buChar char="•"/>
            </a:pPr>
            <a:r>
              <a:rPr lang="en-US"/>
              <a:t>It contains digit from zero to nine</a:t>
            </a:r>
            <a:endParaRPr/>
          </a:p>
          <a:p>
            <a:pPr indent="-342900" lvl="0" marL="457200" rtl="0" algn="l">
              <a:spcBef>
                <a:spcPts val="0"/>
              </a:spcBef>
              <a:spcAft>
                <a:spcPts val="0"/>
              </a:spcAft>
              <a:buSzPts val="1800"/>
              <a:buChar char="•"/>
            </a:pPr>
            <a:r>
              <a:rPr lang="en-US"/>
              <a:t>Each image is of size 28*28 pixels</a:t>
            </a:r>
            <a:endParaRPr/>
          </a:p>
          <a:p>
            <a:pPr indent="-342900" lvl="0" marL="457200" rtl="0" algn="l">
              <a:spcBef>
                <a:spcPts val="0"/>
              </a:spcBef>
              <a:spcAft>
                <a:spcPts val="0"/>
              </a:spcAft>
              <a:buSzPts val="1800"/>
              <a:buChar char="•"/>
            </a:pPr>
            <a:r>
              <a:rPr lang="en-US"/>
              <a:t>Each pixel value indicates the lightness or darkness</a:t>
            </a:r>
            <a:endParaRPr/>
          </a:p>
          <a:p>
            <a:pPr indent="-342900" lvl="0" marL="457200" rtl="0" algn="l">
              <a:spcBef>
                <a:spcPts val="0"/>
              </a:spcBef>
              <a:spcAft>
                <a:spcPts val="0"/>
              </a:spcAft>
              <a:buSzPts val="1800"/>
              <a:buChar char="•"/>
            </a:pPr>
            <a:r>
              <a:rPr lang="en-US"/>
              <a:t>Total 785 columns</a:t>
            </a:r>
            <a:endParaRPr/>
          </a:p>
          <a:p>
            <a:pPr indent="-342900" lvl="0" marL="457200" rtl="0" algn="l">
              <a:spcBef>
                <a:spcPts val="0"/>
              </a:spcBef>
              <a:spcAft>
                <a:spcPts val="0"/>
              </a:spcAft>
              <a:buSzPts val="1800"/>
              <a:buChar char="•"/>
            </a:pPr>
            <a:r>
              <a:rPr lang="en-US"/>
              <a:t>Total number of rows is 4,200</a:t>
            </a:r>
            <a:endParaRPr/>
          </a:p>
          <a:p>
            <a:pPr indent="-342900" lvl="0" marL="457200" rtl="0" algn="l">
              <a:spcBef>
                <a:spcPts val="0"/>
              </a:spcBef>
              <a:spcAft>
                <a:spcPts val="0"/>
              </a:spcAft>
              <a:buSzPts val="1800"/>
              <a:buChar char="•"/>
            </a:pPr>
            <a:r>
              <a:rPr lang="en-US"/>
              <a:t>Dataset is </a:t>
            </a:r>
            <a:r>
              <a:rPr lang="en-US"/>
              <a:t>divide</a:t>
            </a:r>
            <a:r>
              <a:rPr lang="en-US"/>
              <a:t> into two part </a:t>
            </a:r>
            <a:endParaRPr/>
          </a:p>
          <a:p>
            <a:pPr indent="-342900" lvl="1" marL="914400" rtl="0" algn="l">
              <a:spcBef>
                <a:spcPts val="0"/>
              </a:spcBef>
              <a:spcAft>
                <a:spcPts val="0"/>
              </a:spcAft>
              <a:buSzPts val="1800"/>
              <a:buChar char="•"/>
            </a:pPr>
            <a:r>
              <a:rPr lang="en-US"/>
              <a:t>60% for training</a:t>
            </a:r>
            <a:endParaRPr/>
          </a:p>
          <a:p>
            <a:pPr indent="-342900" lvl="1" marL="914400" rtl="0" algn="l">
              <a:spcBef>
                <a:spcPts val="0"/>
              </a:spcBef>
              <a:spcAft>
                <a:spcPts val="0"/>
              </a:spcAft>
              <a:buSzPts val="1800"/>
              <a:buChar char="•"/>
            </a:pPr>
            <a:r>
              <a:rPr lang="en-US"/>
              <a:t>40% for testing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148ffd4e2b_0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Experiment-1: Multi Class Decision Forest</a:t>
            </a:r>
            <a:endParaRPr/>
          </a:p>
        </p:txBody>
      </p:sp>
      <p:sp>
        <p:nvSpPr>
          <p:cNvPr id="229" name="Google Shape;229;g1148ffd4e2b_0_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30" name="Google Shape;230;g1148ffd4e2b_0_14"/>
          <p:cNvPicPr preferRelativeResize="0"/>
          <p:nvPr/>
        </p:nvPicPr>
        <p:blipFill>
          <a:blip r:embed="rId3">
            <a:alphaModFix/>
          </a:blip>
          <a:stretch>
            <a:fillRect/>
          </a:stretch>
        </p:blipFill>
        <p:spPr>
          <a:xfrm>
            <a:off x="1284625" y="1706425"/>
            <a:ext cx="3768575" cy="3919925"/>
          </a:xfrm>
          <a:prstGeom prst="rect">
            <a:avLst/>
          </a:prstGeom>
          <a:noFill/>
          <a:ln>
            <a:noFill/>
          </a:ln>
        </p:spPr>
      </p:pic>
      <p:pic>
        <p:nvPicPr>
          <p:cNvPr id="231" name="Google Shape;231;g1148ffd4e2b_0_14"/>
          <p:cNvPicPr preferRelativeResize="0"/>
          <p:nvPr/>
        </p:nvPicPr>
        <p:blipFill>
          <a:blip r:embed="rId4">
            <a:alphaModFix/>
          </a:blip>
          <a:stretch>
            <a:fillRect/>
          </a:stretch>
        </p:blipFill>
        <p:spPr>
          <a:xfrm>
            <a:off x="6306674" y="1706425"/>
            <a:ext cx="3836216" cy="3919925"/>
          </a:xfrm>
          <a:prstGeom prst="rect">
            <a:avLst/>
          </a:prstGeom>
          <a:noFill/>
          <a:ln>
            <a:noFill/>
          </a:ln>
        </p:spPr>
      </p:pic>
      <p:sp>
        <p:nvSpPr>
          <p:cNvPr id="232" name="Google Shape;232;g1148ffd4e2b_0_14"/>
          <p:cNvSpPr txBox="1"/>
          <p:nvPr/>
        </p:nvSpPr>
        <p:spPr>
          <a:xfrm>
            <a:off x="1368975" y="5618550"/>
            <a:ext cx="515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Fig 1 Visual interface for multiclass decision forest experiment</a:t>
            </a:r>
            <a:endParaRPr sz="1000">
              <a:latin typeface="Calibri"/>
              <a:ea typeface="Calibri"/>
              <a:cs typeface="Calibri"/>
              <a:sym typeface="Calibri"/>
            </a:endParaRPr>
          </a:p>
        </p:txBody>
      </p:sp>
      <p:sp>
        <p:nvSpPr>
          <p:cNvPr id="233" name="Google Shape;233;g1148ffd4e2b_0_14"/>
          <p:cNvSpPr txBox="1"/>
          <p:nvPr/>
        </p:nvSpPr>
        <p:spPr>
          <a:xfrm>
            <a:off x="6946575" y="5641950"/>
            <a:ext cx="5150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Calibri"/>
                <a:ea typeface="Calibri"/>
                <a:cs typeface="Calibri"/>
                <a:sym typeface="Calibri"/>
              </a:rPr>
              <a:t>Fig 2 Confusion matrix for multiclass decision forest</a:t>
            </a:r>
            <a:endParaRPr sz="9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288099" y="2267211"/>
            <a:ext cx="11640855" cy="15908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100"/>
              <a:buFont typeface="Arial"/>
              <a:buNone/>
            </a:pPr>
            <a:r>
              <a:rPr lang="en-US" sz="4000">
                <a:latin typeface="Times New Roman"/>
                <a:ea typeface="Times New Roman"/>
                <a:cs typeface="Times New Roman"/>
                <a:sym typeface="Times New Roman"/>
              </a:rPr>
              <a:t>A Comparative Study on Handwritten Digit</a:t>
            </a:r>
            <a:endParaRPr sz="4000">
              <a:latin typeface="Times New Roman"/>
              <a:ea typeface="Times New Roman"/>
              <a:cs typeface="Times New Roman"/>
              <a:sym typeface="Times New Roman"/>
            </a:endParaRPr>
          </a:p>
          <a:p>
            <a:pPr indent="0" lvl="0" marL="0" rtl="0" algn="ctr">
              <a:lnSpc>
                <a:spcPct val="90000"/>
              </a:lnSpc>
              <a:spcBef>
                <a:spcPts val="0"/>
              </a:spcBef>
              <a:spcAft>
                <a:spcPts val="0"/>
              </a:spcAft>
              <a:buSzPts val="1100"/>
              <a:buNone/>
            </a:pPr>
            <a:r>
              <a:rPr lang="en-US" sz="4000">
                <a:latin typeface="Times New Roman"/>
                <a:ea typeface="Times New Roman"/>
                <a:cs typeface="Times New Roman"/>
                <a:sym typeface="Times New Roman"/>
              </a:rPr>
              <a:t>Recognizer using Machine Learning Technique</a:t>
            </a:r>
            <a:endParaRPr sz="4000">
              <a:latin typeface="Times New Roman"/>
              <a:ea typeface="Times New Roman"/>
              <a:cs typeface="Times New Roman"/>
              <a:sym typeface="Times New Roman"/>
            </a:endParaRPr>
          </a:p>
        </p:txBody>
      </p:sp>
      <p:sp>
        <p:nvSpPr>
          <p:cNvPr id="96" name="Google Shape;96;p7"/>
          <p:cNvSpPr/>
          <p:nvPr/>
        </p:nvSpPr>
        <p:spPr>
          <a:xfrm>
            <a:off x="0" y="5557839"/>
            <a:ext cx="1743075" cy="1300162"/>
          </a:xfrm>
          <a:prstGeom prst="rtTriangle">
            <a:avLst/>
          </a:prstGeom>
          <a:blipFill rotWithShape="1">
            <a:blip r:embed="rId3">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7" name="Google Shape;97;p7"/>
          <p:cNvSpPr/>
          <p:nvPr/>
        </p:nvSpPr>
        <p:spPr>
          <a:xfrm rot="10800000">
            <a:off x="10448925" y="0"/>
            <a:ext cx="1743075" cy="1300162"/>
          </a:xfrm>
          <a:prstGeom prst="rtTriangle">
            <a:avLst/>
          </a:prstGeom>
          <a:blipFill rotWithShape="1">
            <a:blip r:embed="rId4">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148ffd4e2b_0_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Experiment-2: </a:t>
            </a:r>
            <a:r>
              <a:rPr lang="en-US"/>
              <a:t>Multi Class Decision Jungle</a:t>
            </a:r>
            <a:endParaRPr/>
          </a:p>
        </p:txBody>
      </p:sp>
      <p:sp>
        <p:nvSpPr>
          <p:cNvPr id="239" name="Google Shape;239;g1148ffd4e2b_0_2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40" name="Google Shape;240;g1148ffd4e2b_0_27"/>
          <p:cNvSpPr txBox="1"/>
          <p:nvPr/>
        </p:nvSpPr>
        <p:spPr>
          <a:xfrm>
            <a:off x="1368975" y="5618550"/>
            <a:ext cx="515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Fig 3 Visual interface for multiclass decision jungle experiment </a:t>
            </a:r>
            <a:endParaRPr sz="1000">
              <a:latin typeface="Calibri"/>
              <a:ea typeface="Calibri"/>
              <a:cs typeface="Calibri"/>
              <a:sym typeface="Calibri"/>
            </a:endParaRPr>
          </a:p>
        </p:txBody>
      </p:sp>
      <p:sp>
        <p:nvSpPr>
          <p:cNvPr id="241" name="Google Shape;241;g1148ffd4e2b_0_27"/>
          <p:cNvSpPr txBox="1"/>
          <p:nvPr/>
        </p:nvSpPr>
        <p:spPr>
          <a:xfrm>
            <a:off x="6946575" y="5641950"/>
            <a:ext cx="5150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Calibri"/>
                <a:ea typeface="Calibri"/>
                <a:cs typeface="Calibri"/>
                <a:sym typeface="Calibri"/>
              </a:rPr>
              <a:t>Fig 4 Confusion matrix for multiclass decision jungle</a:t>
            </a:r>
            <a:endParaRPr sz="900">
              <a:latin typeface="Calibri"/>
              <a:ea typeface="Calibri"/>
              <a:cs typeface="Calibri"/>
              <a:sym typeface="Calibri"/>
            </a:endParaRPr>
          </a:p>
        </p:txBody>
      </p:sp>
      <p:pic>
        <p:nvPicPr>
          <p:cNvPr id="242" name="Google Shape;242;g1148ffd4e2b_0_27"/>
          <p:cNvPicPr preferRelativeResize="0"/>
          <p:nvPr/>
        </p:nvPicPr>
        <p:blipFill>
          <a:blip r:embed="rId3">
            <a:alphaModFix/>
          </a:blip>
          <a:stretch>
            <a:fillRect/>
          </a:stretch>
        </p:blipFill>
        <p:spPr>
          <a:xfrm>
            <a:off x="1440698" y="1706425"/>
            <a:ext cx="3973975" cy="3919925"/>
          </a:xfrm>
          <a:prstGeom prst="rect">
            <a:avLst/>
          </a:prstGeom>
          <a:noFill/>
          <a:ln>
            <a:noFill/>
          </a:ln>
        </p:spPr>
      </p:pic>
      <p:pic>
        <p:nvPicPr>
          <p:cNvPr id="243" name="Google Shape;243;g1148ffd4e2b_0_27"/>
          <p:cNvPicPr preferRelativeResize="0"/>
          <p:nvPr/>
        </p:nvPicPr>
        <p:blipFill>
          <a:blip r:embed="rId4">
            <a:alphaModFix/>
          </a:blip>
          <a:stretch>
            <a:fillRect/>
          </a:stretch>
        </p:blipFill>
        <p:spPr>
          <a:xfrm>
            <a:off x="6481625" y="1690825"/>
            <a:ext cx="3881575" cy="3919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148ffd4e2b_0_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Experiment-3: </a:t>
            </a:r>
            <a:r>
              <a:rPr lang="en-US"/>
              <a:t>Multi Class Neural Network</a:t>
            </a:r>
            <a:endParaRPr/>
          </a:p>
        </p:txBody>
      </p:sp>
      <p:sp>
        <p:nvSpPr>
          <p:cNvPr id="249" name="Google Shape;249;g1148ffd4e2b_0_4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50" name="Google Shape;250;g1148ffd4e2b_0_41"/>
          <p:cNvSpPr txBox="1"/>
          <p:nvPr/>
        </p:nvSpPr>
        <p:spPr>
          <a:xfrm>
            <a:off x="1368975" y="5618550"/>
            <a:ext cx="515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Fig 5 Visual interface for multiclass neural network experiment</a:t>
            </a:r>
            <a:endParaRPr sz="1000">
              <a:latin typeface="Calibri"/>
              <a:ea typeface="Calibri"/>
              <a:cs typeface="Calibri"/>
              <a:sym typeface="Calibri"/>
            </a:endParaRPr>
          </a:p>
        </p:txBody>
      </p:sp>
      <p:sp>
        <p:nvSpPr>
          <p:cNvPr id="251" name="Google Shape;251;g1148ffd4e2b_0_41"/>
          <p:cNvSpPr txBox="1"/>
          <p:nvPr/>
        </p:nvSpPr>
        <p:spPr>
          <a:xfrm>
            <a:off x="7260325" y="5626350"/>
            <a:ext cx="5150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Calibri"/>
                <a:ea typeface="Calibri"/>
                <a:cs typeface="Calibri"/>
                <a:sym typeface="Calibri"/>
              </a:rPr>
              <a:t>Fig 6 Confusion matrix for multiclass neural network</a:t>
            </a:r>
            <a:endParaRPr sz="900">
              <a:latin typeface="Calibri"/>
              <a:ea typeface="Calibri"/>
              <a:cs typeface="Calibri"/>
              <a:sym typeface="Calibri"/>
            </a:endParaRPr>
          </a:p>
        </p:txBody>
      </p:sp>
      <p:pic>
        <p:nvPicPr>
          <p:cNvPr id="252" name="Google Shape;252;g1148ffd4e2b_0_41"/>
          <p:cNvPicPr preferRelativeResize="0"/>
          <p:nvPr/>
        </p:nvPicPr>
        <p:blipFill>
          <a:blip r:embed="rId3">
            <a:alphaModFix/>
          </a:blip>
          <a:stretch>
            <a:fillRect/>
          </a:stretch>
        </p:blipFill>
        <p:spPr>
          <a:xfrm>
            <a:off x="968200" y="1729325"/>
            <a:ext cx="4186500" cy="3881425"/>
          </a:xfrm>
          <a:prstGeom prst="rect">
            <a:avLst/>
          </a:prstGeom>
          <a:noFill/>
          <a:ln>
            <a:noFill/>
          </a:ln>
        </p:spPr>
      </p:pic>
      <p:pic>
        <p:nvPicPr>
          <p:cNvPr id="253" name="Google Shape;253;g1148ffd4e2b_0_41"/>
          <p:cNvPicPr preferRelativeResize="0"/>
          <p:nvPr/>
        </p:nvPicPr>
        <p:blipFill>
          <a:blip r:embed="rId4">
            <a:alphaModFix/>
          </a:blip>
          <a:stretch>
            <a:fillRect/>
          </a:stretch>
        </p:blipFill>
        <p:spPr>
          <a:xfrm>
            <a:off x="6430677" y="1690825"/>
            <a:ext cx="4102850" cy="3919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148ffd4e2b_0_5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Experiment-4: </a:t>
            </a:r>
            <a:r>
              <a:rPr lang="en-US"/>
              <a:t>Multi Class Logistic Regression</a:t>
            </a:r>
            <a:endParaRPr/>
          </a:p>
        </p:txBody>
      </p:sp>
      <p:sp>
        <p:nvSpPr>
          <p:cNvPr id="259" name="Google Shape;259;g1148ffd4e2b_0_5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60" name="Google Shape;260;g1148ffd4e2b_0_54"/>
          <p:cNvSpPr txBox="1"/>
          <p:nvPr/>
        </p:nvSpPr>
        <p:spPr>
          <a:xfrm>
            <a:off x="1368975" y="5618550"/>
            <a:ext cx="515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Calibri"/>
                <a:ea typeface="Calibri"/>
                <a:cs typeface="Calibri"/>
                <a:sym typeface="Calibri"/>
              </a:rPr>
              <a:t>Fig 7. Visual interface for multiclass logistic regression experiment</a:t>
            </a:r>
            <a:endParaRPr sz="1000">
              <a:latin typeface="Calibri"/>
              <a:ea typeface="Calibri"/>
              <a:cs typeface="Calibri"/>
              <a:sym typeface="Calibri"/>
            </a:endParaRPr>
          </a:p>
        </p:txBody>
      </p:sp>
      <p:sp>
        <p:nvSpPr>
          <p:cNvPr id="261" name="Google Shape;261;g1148ffd4e2b_0_54"/>
          <p:cNvSpPr txBox="1"/>
          <p:nvPr/>
        </p:nvSpPr>
        <p:spPr>
          <a:xfrm>
            <a:off x="7260325" y="5626350"/>
            <a:ext cx="5150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900">
                <a:latin typeface="Calibri"/>
                <a:ea typeface="Calibri"/>
                <a:cs typeface="Calibri"/>
                <a:sym typeface="Calibri"/>
              </a:rPr>
              <a:t>Fig 8 Confusion matrix for multiclass logistic regression</a:t>
            </a:r>
            <a:endParaRPr sz="900">
              <a:latin typeface="Calibri"/>
              <a:ea typeface="Calibri"/>
              <a:cs typeface="Calibri"/>
              <a:sym typeface="Calibri"/>
            </a:endParaRPr>
          </a:p>
        </p:txBody>
      </p:sp>
      <p:pic>
        <p:nvPicPr>
          <p:cNvPr id="262" name="Google Shape;262;g1148ffd4e2b_0_54"/>
          <p:cNvPicPr preferRelativeResize="0"/>
          <p:nvPr/>
        </p:nvPicPr>
        <p:blipFill>
          <a:blip r:embed="rId3">
            <a:alphaModFix/>
          </a:blip>
          <a:stretch>
            <a:fillRect/>
          </a:stretch>
        </p:blipFill>
        <p:spPr>
          <a:xfrm>
            <a:off x="1226875" y="1825625"/>
            <a:ext cx="3883000" cy="3785125"/>
          </a:xfrm>
          <a:prstGeom prst="rect">
            <a:avLst/>
          </a:prstGeom>
          <a:noFill/>
          <a:ln>
            <a:noFill/>
          </a:ln>
        </p:spPr>
      </p:pic>
      <p:pic>
        <p:nvPicPr>
          <p:cNvPr id="263" name="Google Shape;263;g1148ffd4e2b_0_54"/>
          <p:cNvPicPr preferRelativeResize="0"/>
          <p:nvPr/>
        </p:nvPicPr>
        <p:blipFill>
          <a:blip r:embed="rId4">
            <a:alphaModFix/>
          </a:blip>
          <a:stretch>
            <a:fillRect/>
          </a:stretch>
        </p:blipFill>
        <p:spPr>
          <a:xfrm>
            <a:off x="6698875" y="1690825"/>
            <a:ext cx="3883000" cy="39199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155d838d65_1_8"/>
          <p:cNvSpPr txBox="1"/>
          <p:nvPr>
            <p:ph type="title"/>
          </p:nvPr>
        </p:nvSpPr>
        <p:spPr>
          <a:xfrm>
            <a:off x="871537" y="650080"/>
            <a:ext cx="105156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None/>
            </a:pPr>
            <a:r>
              <a:rPr lang="en-US">
                <a:latin typeface="Times New Roman"/>
                <a:ea typeface="Times New Roman"/>
                <a:cs typeface="Times New Roman"/>
                <a:sym typeface="Times New Roman"/>
              </a:rPr>
              <a:t>Performance Metrics</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p:txBody>
      </p:sp>
      <p:sp>
        <p:nvSpPr>
          <p:cNvPr id="269" name="Google Shape;269;g1155d838d65_1_8"/>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0" name="Google Shape;270;g1155d838d65_1_8"/>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1" name="Google Shape;271;g1155d838d65_1_8"/>
          <p:cNvSpPr txBox="1"/>
          <p:nvPr/>
        </p:nvSpPr>
        <p:spPr>
          <a:xfrm>
            <a:off x="766925" y="2143450"/>
            <a:ext cx="10687800" cy="3184800"/>
          </a:xfrm>
          <a:prstGeom prst="rect">
            <a:avLst/>
          </a:prstGeom>
          <a:noFill/>
          <a:ln>
            <a:noFill/>
          </a:ln>
        </p:spPr>
        <p:txBody>
          <a:bodyPr anchorCtr="0" anchor="t" bIns="91425" lIns="91425" spcFirstLastPara="1" rIns="91425" wrap="square" tIns="91425">
            <a:spAutoFit/>
          </a:bodyPr>
          <a:lstStyle/>
          <a:p>
            <a:pPr indent="-374650" lvl="0" marL="457200" rtl="0" algn="just">
              <a:lnSpc>
                <a:spcPct val="90000"/>
              </a:lnSpc>
              <a:spcBef>
                <a:spcPts val="100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Macro-averaged Precision and Recall: </a:t>
            </a:r>
            <a:endParaRPr sz="2300">
              <a:solidFill>
                <a:schemeClr val="dk1"/>
              </a:solidFill>
              <a:latin typeface="Times New Roman"/>
              <a:ea typeface="Times New Roman"/>
              <a:cs typeface="Times New Roman"/>
              <a:sym typeface="Times New Roman"/>
            </a:endParaRPr>
          </a:p>
          <a:p>
            <a:pPr indent="0" lvl="0" marL="457200" rtl="0" algn="just">
              <a:lnSpc>
                <a:spcPct val="90000"/>
              </a:lnSpc>
              <a:spcBef>
                <a:spcPts val="1000"/>
              </a:spcBef>
              <a:spcAft>
                <a:spcPts val="0"/>
              </a:spcAft>
              <a:buNone/>
            </a:pPr>
            <a:r>
              <a:rPr lang="en-US" sz="2300">
                <a:solidFill>
                  <a:schemeClr val="dk1"/>
                </a:solidFill>
                <a:latin typeface="Times New Roman"/>
                <a:ea typeface="Times New Roman"/>
                <a:cs typeface="Times New Roman"/>
                <a:sym typeface="Times New Roman"/>
              </a:rPr>
              <a:t>Average of the precision and recall of the model on different sets.</a:t>
            </a:r>
            <a:endParaRPr sz="2300">
              <a:solidFill>
                <a:schemeClr val="dk1"/>
              </a:solidFill>
              <a:latin typeface="Times New Roman"/>
              <a:ea typeface="Times New Roman"/>
              <a:cs typeface="Times New Roman"/>
              <a:sym typeface="Times New Roman"/>
            </a:endParaRPr>
          </a:p>
          <a:p>
            <a:pPr indent="-374650" lvl="0" marL="457200" rtl="0" algn="just">
              <a:lnSpc>
                <a:spcPct val="90000"/>
              </a:lnSpc>
              <a:spcBef>
                <a:spcPts val="100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Average Accuracy: </a:t>
            </a:r>
            <a:endParaRPr sz="2300">
              <a:solidFill>
                <a:schemeClr val="dk1"/>
              </a:solidFill>
              <a:latin typeface="Times New Roman"/>
              <a:ea typeface="Times New Roman"/>
              <a:cs typeface="Times New Roman"/>
              <a:sym typeface="Times New Roman"/>
            </a:endParaRPr>
          </a:p>
          <a:p>
            <a:pPr indent="0" lvl="0" marL="457200" rtl="0" algn="just">
              <a:lnSpc>
                <a:spcPct val="90000"/>
              </a:lnSpc>
              <a:spcBef>
                <a:spcPts val="1000"/>
              </a:spcBef>
              <a:spcAft>
                <a:spcPts val="0"/>
              </a:spcAft>
              <a:buNone/>
            </a:pPr>
            <a:r>
              <a:rPr lang="en-US" sz="2300">
                <a:solidFill>
                  <a:schemeClr val="dk1"/>
                </a:solidFill>
                <a:latin typeface="Times New Roman"/>
                <a:ea typeface="Times New Roman"/>
                <a:cs typeface="Times New Roman"/>
                <a:sym typeface="Times New Roman"/>
              </a:rPr>
              <a:t>Average of each accuracy per class</a:t>
            </a:r>
            <a:endParaRPr sz="2300">
              <a:solidFill>
                <a:schemeClr val="dk1"/>
              </a:solidFill>
              <a:latin typeface="Times New Roman"/>
              <a:ea typeface="Times New Roman"/>
              <a:cs typeface="Times New Roman"/>
              <a:sym typeface="Times New Roman"/>
            </a:endParaRPr>
          </a:p>
          <a:p>
            <a:pPr indent="-374650" lvl="0" marL="457200" rtl="0" algn="just">
              <a:lnSpc>
                <a:spcPct val="90000"/>
              </a:lnSpc>
              <a:spcBef>
                <a:spcPts val="100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Overall Accuracy: </a:t>
            </a:r>
            <a:endParaRPr sz="2300">
              <a:solidFill>
                <a:schemeClr val="dk1"/>
              </a:solidFill>
              <a:latin typeface="Times New Roman"/>
              <a:ea typeface="Times New Roman"/>
              <a:cs typeface="Times New Roman"/>
              <a:sym typeface="Times New Roman"/>
            </a:endParaRPr>
          </a:p>
          <a:p>
            <a:pPr indent="0" lvl="0" marL="457200" rtl="0" algn="just">
              <a:lnSpc>
                <a:spcPct val="90000"/>
              </a:lnSpc>
              <a:spcBef>
                <a:spcPts val="1000"/>
              </a:spcBef>
              <a:spcAft>
                <a:spcPts val="0"/>
              </a:spcAft>
              <a:buNone/>
            </a:pPr>
            <a:r>
              <a:rPr lang="en-US" sz="2300">
                <a:solidFill>
                  <a:schemeClr val="dk1"/>
                </a:solidFill>
                <a:latin typeface="Times New Roman"/>
                <a:ea typeface="Times New Roman"/>
                <a:cs typeface="Times New Roman"/>
                <a:sym typeface="Times New Roman"/>
              </a:rPr>
              <a:t>Ratio of correctly predicted items and total items</a:t>
            </a:r>
            <a:endParaRPr sz="2300">
              <a:solidFill>
                <a:schemeClr val="dk1"/>
              </a:solidFill>
              <a:latin typeface="Times New Roman"/>
              <a:ea typeface="Times New Roman"/>
              <a:cs typeface="Times New Roman"/>
              <a:sym typeface="Times New Roman"/>
            </a:endParaRPr>
          </a:p>
          <a:p>
            <a:pPr indent="0" lvl="0" marL="457200" rtl="0" algn="just">
              <a:lnSpc>
                <a:spcPct val="90000"/>
              </a:lnSpc>
              <a:spcBef>
                <a:spcPts val="1000"/>
              </a:spcBef>
              <a:spcAft>
                <a:spcPts val="1000"/>
              </a:spcAft>
              <a:buNone/>
            </a:pPr>
            <a:r>
              <a:t/>
            </a: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113c44e0280_0_21"/>
          <p:cNvSpPr txBox="1"/>
          <p:nvPr>
            <p:ph type="title"/>
          </p:nvPr>
        </p:nvSpPr>
        <p:spPr>
          <a:xfrm>
            <a:off x="838212" y="649980"/>
            <a:ext cx="105156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800"/>
              <a:buNone/>
            </a:pPr>
            <a:r>
              <a:rPr lang="en-US">
                <a:latin typeface="Times New Roman"/>
                <a:ea typeface="Times New Roman"/>
                <a:cs typeface="Times New Roman"/>
                <a:sym typeface="Times New Roman"/>
              </a:rPr>
              <a:t>Performance Metrics</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p:txBody>
      </p:sp>
      <p:sp>
        <p:nvSpPr>
          <p:cNvPr id="277" name="Google Shape;277;g113c44e0280_0_21"/>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8" name="Google Shape;278;g113c44e0280_0_21"/>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79" name="Google Shape;279;g113c44e0280_0_21"/>
          <p:cNvGrpSpPr/>
          <p:nvPr/>
        </p:nvGrpSpPr>
        <p:grpSpPr>
          <a:xfrm>
            <a:off x="2098279" y="1636450"/>
            <a:ext cx="7995455" cy="4716605"/>
            <a:chOff x="2132790" y="2362150"/>
            <a:chExt cx="6775235" cy="4035425"/>
          </a:xfrm>
        </p:grpSpPr>
        <p:pic>
          <p:nvPicPr>
            <p:cNvPr id="280" name="Google Shape;280;g113c44e0280_0_21"/>
            <p:cNvPicPr preferRelativeResize="0"/>
            <p:nvPr/>
          </p:nvPicPr>
          <p:blipFill>
            <a:blip r:embed="rId4">
              <a:alphaModFix/>
            </a:blip>
            <a:stretch>
              <a:fillRect/>
            </a:stretch>
          </p:blipFill>
          <p:spPr>
            <a:xfrm>
              <a:off x="2132790" y="2362150"/>
              <a:ext cx="5887275" cy="4035425"/>
            </a:xfrm>
            <a:prstGeom prst="rect">
              <a:avLst/>
            </a:prstGeom>
            <a:noFill/>
            <a:ln>
              <a:noFill/>
            </a:ln>
          </p:spPr>
        </p:pic>
        <p:pic>
          <p:nvPicPr>
            <p:cNvPr id="281" name="Google Shape;281;g113c44e0280_0_21"/>
            <p:cNvPicPr preferRelativeResize="0"/>
            <p:nvPr/>
          </p:nvPicPr>
          <p:blipFill>
            <a:blip r:embed="rId5">
              <a:alphaModFix/>
            </a:blip>
            <a:stretch>
              <a:fillRect/>
            </a:stretch>
          </p:blipFill>
          <p:spPr>
            <a:xfrm>
              <a:off x="7816075" y="2611400"/>
              <a:ext cx="1091950" cy="3786175"/>
            </a:xfrm>
            <a:prstGeom prst="rect">
              <a:avLst/>
            </a:prstGeom>
            <a:noFill/>
            <a:ln>
              <a:noFill/>
            </a:ln>
          </p:spPr>
        </p:pic>
        <p:pic>
          <p:nvPicPr>
            <p:cNvPr id="282" name="Google Shape;282;g113c44e0280_0_21"/>
            <p:cNvPicPr preferRelativeResize="0"/>
            <p:nvPr/>
          </p:nvPicPr>
          <p:blipFill>
            <a:blip r:embed="rId6">
              <a:alphaModFix/>
            </a:blip>
            <a:stretch>
              <a:fillRect/>
            </a:stretch>
          </p:blipFill>
          <p:spPr>
            <a:xfrm>
              <a:off x="7892275" y="2672875"/>
              <a:ext cx="956750" cy="725300"/>
            </a:xfrm>
            <a:prstGeom prst="rect">
              <a:avLst/>
            </a:prstGeom>
            <a:noFill/>
            <a:ln>
              <a:noFill/>
            </a:ln>
          </p:spPr>
        </p:pic>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15ff756597_0_5"/>
          <p:cNvSpPr txBox="1"/>
          <p:nvPr>
            <p:ph type="title"/>
          </p:nvPr>
        </p:nvSpPr>
        <p:spPr>
          <a:xfrm>
            <a:off x="871537" y="650080"/>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800"/>
              <a:buNone/>
            </a:pPr>
            <a:r>
              <a:rPr lang="en-US">
                <a:latin typeface="Times New Roman"/>
                <a:ea typeface="Times New Roman"/>
                <a:cs typeface="Times New Roman"/>
                <a:sym typeface="Times New Roman"/>
              </a:rPr>
              <a:t>						Concluding Remarks	</a:t>
            </a:r>
            <a:endParaRPr>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p:txBody>
      </p:sp>
      <p:sp>
        <p:nvSpPr>
          <p:cNvPr id="288" name="Google Shape;288;g115ff756597_0_5"/>
          <p:cNvSpPr txBox="1"/>
          <p:nvPr>
            <p:ph idx="1" type="body"/>
          </p:nvPr>
        </p:nvSpPr>
        <p:spPr>
          <a:xfrm>
            <a:off x="871525" y="1760700"/>
            <a:ext cx="10850400" cy="4707000"/>
          </a:xfrm>
          <a:prstGeom prst="rect">
            <a:avLst/>
          </a:prstGeom>
          <a:noFill/>
          <a:ln>
            <a:noFill/>
          </a:ln>
        </p:spPr>
        <p:txBody>
          <a:bodyPr anchorCtr="0" anchor="ctr" bIns="45700" lIns="91425" spcFirstLastPara="1" rIns="91425" wrap="square" tIns="45700">
            <a:normAutofit lnSpcReduction="20000"/>
          </a:bodyPr>
          <a:lstStyle/>
          <a:p>
            <a:pPr indent="-342900" lvl="0" marL="4572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Multiclass neural network gives best results</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Web based Service on Azure. </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It can be used by Reasearchers to conduct experiments </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Can add classification models to webservice</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sz="2300">
              <a:latin typeface="Times New Roman"/>
              <a:ea typeface="Times New Roman"/>
              <a:cs typeface="Times New Roman"/>
              <a:sym typeface="Times New Roman"/>
            </a:endParaRPr>
          </a:p>
        </p:txBody>
      </p:sp>
      <p:sp>
        <p:nvSpPr>
          <p:cNvPr id="289" name="Google Shape;289;g115ff756597_0_5"/>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0" name="Google Shape;290;g115ff756597_0_5"/>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115ff756597_0_12"/>
          <p:cNvSpPr txBox="1"/>
          <p:nvPr>
            <p:ph type="title"/>
          </p:nvPr>
        </p:nvSpPr>
        <p:spPr>
          <a:xfrm>
            <a:off x="871537" y="65008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Future Work and Scope</a:t>
            </a:r>
            <a:endParaRPr>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800"/>
              <a:buNone/>
            </a:pPr>
            <a:r>
              <a:t/>
            </a:r>
            <a:endParaRPr>
              <a:latin typeface="Times New Roman"/>
              <a:ea typeface="Times New Roman"/>
              <a:cs typeface="Times New Roman"/>
              <a:sym typeface="Times New Roman"/>
            </a:endParaRPr>
          </a:p>
        </p:txBody>
      </p:sp>
      <p:sp>
        <p:nvSpPr>
          <p:cNvPr id="296" name="Google Shape;296;g115ff756597_0_12"/>
          <p:cNvSpPr txBox="1"/>
          <p:nvPr>
            <p:ph idx="1" type="body"/>
          </p:nvPr>
        </p:nvSpPr>
        <p:spPr>
          <a:xfrm>
            <a:off x="871525" y="1760700"/>
            <a:ext cx="10850400" cy="4707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None/>
            </a:pPr>
            <a:r>
              <a:rPr lang="en-US" sz="2300">
                <a:latin typeface="Times New Roman"/>
                <a:ea typeface="Times New Roman"/>
                <a:cs typeface="Times New Roman"/>
                <a:sym typeface="Times New Roman"/>
              </a:rPr>
              <a:t>In Future the model can be optimised to give 100% accurate results. For this it needs more data and more variations in data. The model need to be trained with more time. Then comes execution. We need to find better ways of using this model. We can use check it for </a:t>
            </a:r>
            <a:r>
              <a:rPr lang="en-US" sz="2300">
                <a:latin typeface="Times New Roman"/>
                <a:ea typeface="Times New Roman"/>
                <a:cs typeface="Times New Roman"/>
                <a:sym typeface="Times New Roman"/>
              </a:rPr>
              <a:t>checking</a:t>
            </a:r>
            <a:r>
              <a:rPr lang="en-US" sz="2300">
                <a:latin typeface="Times New Roman"/>
                <a:ea typeface="Times New Roman"/>
                <a:cs typeface="Times New Roman"/>
                <a:sym typeface="Times New Roman"/>
              </a:rPr>
              <a:t> exam scripts. We can use to identify hard to understand handwritings. It can be used to read </a:t>
            </a:r>
            <a:r>
              <a:rPr lang="en-US" sz="2300">
                <a:latin typeface="Times New Roman"/>
                <a:ea typeface="Times New Roman"/>
                <a:cs typeface="Times New Roman"/>
                <a:sym typeface="Times New Roman"/>
              </a:rPr>
              <a:t>prescriptions</a:t>
            </a:r>
            <a:r>
              <a:rPr lang="en-US" sz="2300">
                <a:latin typeface="Times New Roman"/>
                <a:ea typeface="Times New Roman"/>
                <a:cs typeface="Times New Roman"/>
                <a:sym typeface="Times New Roman"/>
              </a:rPr>
              <a:t> given by doctors. It will be a huge help for people if we can solve such huge problems using </a:t>
            </a:r>
            <a:r>
              <a:rPr lang="en-US" sz="2300">
                <a:latin typeface="Times New Roman"/>
                <a:ea typeface="Times New Roman"/>
                <a:cs typeface="Times New Roman"/>
                <a:sym typeface="Times New Roman"/>
              </a:rPr>
              <a:t>this approach to understand handwriting using machine learning techniques. </a:t>
            </a:r>
            <a:endParaRPr sz="2300">
              <a:latin typeface="Times New Roman"/>
              <a:ea typeface="Times New Roman"/>
              <a:cs typeface="Times New Roman"/>
              <a:sym typeface="Times New Roman"/>
            </a:endParaRPr>
          </a:p>
          <a:p>
            <a:pPr indent="0" lvl="0" marL="0" rtl="0" algn="l">
              <a:lnSpc>
                <a:spcPct val="90000"/>
              </a:lnSpc>
              <a:spcBef>
                <a:spcPts val="1000"/>
              </a:spcBef>
              <a:spcAft>
                <a:spcPts val="1000"/>
              </a:spcAft>
              <a:buNone/>
            </a:pPr>
            <a:r>
              <a:rPr lang="en-US" sz="2300">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p:txBody>
      </p:sp>
      <p:sp>
        <p:nvSpPr>
          <p:cNvPr id="297" name="Google Shape;297;g115ff756597_0_12"/>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98" name="Google Shape;298;g115ff756597_0_12"/>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155d838d65_0_0"/>
          <p:cNvSpPr txBox="1"/>
          <p:nvPr>
            <p:ph idx="1" type="body"/>
          </p:nvPr>
        </p:nvSpPr>
        <p:spPr>
          <a:xfrm>
            <a:off x="838200" y="1292225"/>
            <a:ext cx="10515600" cy="4351200"/>
          </a:xfrm>
          <a:prstGeom prst="rect">
            <a:avLst/>
          </a:prstGeom>
        </p:spPr>
        <p:txBody>
          <a:bodyPr anchorCtr="0" anchor="ctr" bIns="45700" lIns="91425" spcFirstLastPara="1" rIns="91425" wrap="square" tIns="45700">
            <a:normAutofit/>
          </a:bodyPr>
          <a:lstStyle/>
          <a:p>
            <a:pPr indent="0" lvl="0" marL="0" rtl="0" algn="ctr">
              <a:spcBef>
                <a:spcPts val="1000"/>
              </a:spcBef>
              <a:spcAft>
                <a:spcPts val="0"/>
              </a:spcAft>
              <a:buNone/>
            </a:pPr>
            <a:r>
              <a:rPr lang="en-US" sz="4800">
                <a:latin typeface="Roboto Slab"/>
                <a:ea typeface="Roboto Slab"/>
                <a:cs typeface="Roboto Slab"/>
                <a:sym typeface="Roboto Slab"/>
              </a:rPr>
              <a:t>Thank You</a:t>
            </a:r>
            <a:endParaRPr sz="4800">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title"/>
          </p:nvPr>
        </p:nvSpPr>
        <p:spPr>
          <a:xfrm>
            <a:off x="4042775" y="661333"/>
            <a:ext cx="3394500" cy="548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55554"/>
              <a:buNone/>
            </a:pPr>
            <a:r>
              <a:rPr lang="en-US" sz="3600">
                <a:latin typeface="Times New Roman"/>
                <a:ea typeface="Times New Roman"/>
                <a:cs typeface="Times New Roman"/>
                <a:sym typeface="Times New Roman"/>
              </a:rPr>
              <a:t>Outline</a:t>
            </a:r>
            <a:endParaRPr sz="3600">
              <a:latin typeface="Times New Roman"/>
              <a:ea typeface="Times New Roman"/>
              <a:cs typeface="Times New Roman"/>
              <a:sym typeface="Times New Roman"/>
            </a:endParaRPr>
          </a:p>
        </p:txBody>
      </p:sp>
      <p:sp>
        <p:nvSpPr>
          <p:cNvPr id="103" name="Google Shape;103;p1"/>
          <p:cNvSpPr/>
          <p:nvPr/>
        </p:nvSpPr>
        <p:spPr>
          <a:xfrm>
            <a:off x="0" y="5557839"/>
            <a:ext cx="1743075" cy="1300162"/>
          </a:xfrm>
          <a:prstGeom prst="rtTriangle">
            <a:avLst/>
          </a:prstGeom>
          <a:blipFill rotWithShape="1">
            <a:blip r:embed="rId3">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1"/>
          <p:cNvSpPr/>
          <p:nvPr/>
        </p:nvSpPr>
        <p:spPr>
          <a:xfrm rot="10800000">
            <a:off x="10448925" y="0"/>
            <a:ext cx="1743075" cy="1300162"/>
          </a:xfrm>
          <a:prstGeom prst="rtTriangle">
            <a:avLst/>
          </a:prstGeom>
          <a:blipFill rotWithShape="1">
            <a:blip r:embed="rId3">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1"/>
          <p:cNvSpPr txBox="1"/>
          <p:nvPr/>
        </p:nvSpPr>
        <p:spPr>
          <a:xfrm>
            <a:off x="1025075" y="1416775"/>
            <a:ext cx="10609500" cy="4802400"/>
          </a:xfrm>
          <a:prstGeom prst="rect">
            <a:avLst/>
          </a:prstGeom>
          <a:noFill/>
          <a:ln>
            <a:noFill/>
          </a:ln>
        </p:spPr>
        <p:txBody>
          <a:bodyPr anchorCtr="0" anchor="t" bIns="45700" lIns="91425" spcFirstLastPara="1" rIns="91425" wrap="square" tIns="45700">
            <a:spAutoFit/>
          </a:bodyPr>
          <a:lstStyle/>
          <a:p>
            <a:pPr indent="-476250" lvl="0" marL="514350" marR="0" rtl="0" algn="just">
              <a:lnSpc>
                <a:spcPct val="200000"/>
              </a:lnSpc>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ABSTRACT</a:t>
            </a:r>
            <a:endParaRPr sz="1800">
              <a:latin typeface="Times New Roman"/>
              <a:ea typeface="Times New Roman"/>
              <a:cs typeface="Times New Roman"/>
              <a:sym typeface="Times New Roman"/>
            </a:endParaRPr>
          </a:p>
          <a:p>
            <a:pPr indent="-476250" lvl="0" marL="514350" marR="0" rtl="0" algn="just">
              <a:lnSpc>
                <a:spcPct val="20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INTRODUCTION</a:t>
            </a:r>
            <a:endParaRPr i="0" sz="1800" u="none" cap="none" strike="noStrike">
              <a:solidFill>
                <a:srgbClr val="000000"/>
              </a:solidFill>
              <a:latin typeface="Times New Roman"/>
              <a:ea typeface="Times New Roman"/>
              <a:cs typeface="Times New Roman"/>
              <a:sym typeface="Times New Roman"/>
            </a:endParaRPr>
          </a:p>
          <a:p>
            <a:pPr indent="-476250" lvl="0" marL="514350" marR="0" rtl="0" algn="just">
              <a:lnSpc>
                <a:spcPct val="200000"/>
              </a:lnSpc>
              <a:spcBef>
                <a:spcPts val="0"/>
              </a:spcBef>
              <a:spcAft>
                <a:spcPts val="0"/>
              </a:spcAft>
              <a:buClr>
                <a:srgbClr val="000000"/>
              </a:buClr>
              <a:buSzPts val="1800"/>
              <a:buFont typeface="Times New Roman"/>
              <a:buChar char="❑"/>
            </a:pPr>
            <a:r>
              <a:rPr i="0" lang="en-US" sz="1800" u="none" cap="none" strike="noStrike">
                <a:solidFill>
                  <a:srgbClr val="000000"/>
                </a:solidFill>
                <a:latin typeface="Times New Roman"/>
                <a:ea typeface="Times New Roman"/>
                <a:cs typeface="Times New Roman"/>
                <a:sym typeface="Times New Roman"/>
              </a:rPr>
              <a:t>RELATED </a:t>
            </a:r>
            <a:r>
              <a:rPr lang="en-US" sz="1800">
                <a:latin typeface="Times New Roman"/>
                <a:ea typeface="Times New Roman"/>
                <a:cs typeface="Times New Roman"/>
                <a:sym typeface="Times New Roman"/>
              </a:rPr>
              <a:t>WORK </a:t>
            </a:r>
            <a:endParaRPr sz="1800">
              <a:latin typeface="Times New Roman"/>
              <a:ea typeface="Times New Roman"/>
              <a:cs typeface="Times New Roman"/>
              <a:sym typeface="Times New Roman"/>
            </a:endParaRPr>
          </a:p>
          <a:p>
            <a:pPr indent="-476250" lvl="0" marL="514350" marR="0" rtl="0" algn="just">
              <a:lnSpc>
                <a:spcPct val="200000"/>
              </a:lnSpc>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PROPOSED WORK</a:t>
            </a:r>
            <a:endParaRPr sz="1800">
              <a:latin typeface="Times New Roman"/>
              <a:ea typeface="Times New Roman"/>
              <a:cs typeface="Times New Roman"/>
              <a:sym typeface="Times New Roman"/>
            </a:endParaRPr>
          </a:p>
          <a:p>
            <a:pPr indent="-476250" lvl="0" marL="514350" marR="0" rtl="0" algn="just">
              <a:lnSpc>
                <a:spcPct val="200000"/>
              </a:lnSpc>
              <a:spcBef>
                <a:spcPts val="0"/>
              </a:spcBef>
              <a:spcAft>
                <a:spcPts val="0"/>
              </a:spcAft>
              <a:buClr>
                <a:srgbClr val="000000"/>
              </a:buClr>
              <a:buSzPts val="1800"/>
              <a:buFont typeface="Times New Roman"/>
              <a:buChar char="❑"/>
            </a:pPr>
            <a:r>
              <a:rPr lang="en-US" sz="1800">
                <a:latin typeface="Times New Roman"/>
                <a:ea typeface="Times New Roman"/>
                <a:cs typeface="Times New Roman"/>
                <a:sym typeface="Times New Roman"/>
              </a:rPr>
              <a:t>EXPERIMENTAL</a:t>
            </a:r>
            <a:r>
              <a:rPr lang="en-US" sz="1800">
                <a:latin typeface="Times New Roman"/>
                <a:ea typeface="Times New Roman"/>
                <a:cs typeface="Times New Roman"/>
                <a:sym typeface="Times New Roman"/>
              </a:rPr>
              <a:t> RESULTS</a:t>
            </a:r>
            <a:endParaRPr sz="1800">
              <a:latin typeface="Times New Roman"/>
              <a:ea typeface="Times New Roman"/>
              <a:cs typeface="Times New Roman"/>
              <a:sym typeface="Times New Roman"/>
            </a:endParaRPr>
          </a:p>
          <a:p>
            <a:pPr indent="-342900" lvl="1" marL="914400" marR="0" rtl="0" algn="just">
              <a:lnSpc>
                <a:spcPct val="2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DATASET </a:t>
            </a:r>
            <a:r>
              <a:rPr lang="en-US" sz="1800">
                <a:latin typeface="Times New Roman"/>
                <a:ea typeface="Times New Roman"/>
                <a:cs typeface="Times New Roman"/>
                <a:sym typeface="Times New Roman"/>
              </a:rPr>
              <a:t>DESCRIPTION</a:t>
            </a:r>
            <a:endParaRPr sz="1800">
              <a:latin typeface="Times New Roman"/>
              <a:ea typeface="Times New Roman"/>
              <a:cs typeface="Times New Roman"/>
              <a:sym typeface="Times New Roman"/>
            </a:endParaRPr>
          </a:p>
          <a:p>
            <a:pPr indent="-342900" lvl="1" marL="914400" marR="0" rtl="0" algn="just">
              <a:lnSpc>
                <a:spcPct val="2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PERFORMANCE </a:t>
            </a:r>
            <a:r>
              <a:rPr lang="en-US" sz="1800">
                <a:latin typeface="Times New Roman"/>
                <a:ea typeface="Times New Roman"/>
                <a:cs typeface="Times New Roman"/>
                <a:sym typeface="Times New Roman"/>
              </a:rPr>
              <a:t>METRICS</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476250" lvl="0" marL="514350" marR="0" rtl="0" algn="just">
              <a:lnSpc>
                <a:spcPct val="2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CONCLUDING REMARKS</a:t>
            </a:r>
            <a:endParaRPr sz="1800">
              <a:latin typeface="Times New Roman"/>
              <a:ea typeface="Times New Roman"/>
              <a:cs typeface="Times New Roman"/>
              <a:sym typeface="Times New Roman"/>
            </a:endParaRPr>
          </a:p>
          <a:p>
            <a:pPr indent="-476250" lvl="0" marL="514350" marR="0" rtl="0" algn="just">
              <a:lnSpc>
                <a:spcPct val="2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FUTURE WORK SCOPES</a:t>
            </a:r>
            <a:endParaRPr sz="18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1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1000"/>
                                        <p:tgtEl>
                                          <p:spTgt spid="1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Effect filter="fade" transition="in">
                                      <p:cBhvr>
                                        <p:cTn dur="1000"/>
                                        <p:tgtEl>
                                          <p:spTgt spid="1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Effect filter="fade" transition="in">
                                      <p:cBhvr>
                                        <p:cTn dur="1000"/>
                                        <p:tgtEl>
                                          <p:spTgt spid="1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Effect filter="fade" transition="in">
                                      <p:cBhvr>
                                        <p:cTn dur="1000"/>
                                        <p:tgtEl>
                                          <p:spTgt spid="1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Effect filter="fade" transition="in">
                                      <p:cBhvr>
                                        <p:cTn dur="1000"/>
                                        <p:tgtEl>
                                          <p:spTgt spid="1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Effect filter="fade" transition="in">
                                      <p:cBhvr>
                                        <p:cTn dur="1000"/>
                                        <p:tgtEl>
                                          <p:spTgt spid="1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Effect filter="fade" transition="in">
                                      <p:cBhvr>
                                        <p:cTn dur="1000"/>
                                        <p:tgtEl>
                                          <p:spTgt spid="1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Effect filter="fade" transition="in">
                                      <p:cBhvr>
                                        <p:cTn dur="1000"/>
                                        <p:tgtEl>
                                          <p:spTgt spid="10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11487fd9e9b_10_22"/>
          <p:cNvSpPr txBox="1"/>
          <p:nvPr>
            <p:ph type="title"/>
          </p:nvPr>
        </p:nvSpPr>
        <p:spPr>
          <a:xfrm>
            <a:off x="760531" y="437138"/>
            <a:ext cx="10515600" cy="1325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11" name="Google Shape;111;g11487fd9e9b_10_22"/>
          <p:cNvSpPr txBox="1"/>
          <p:nvPr>
            <p:ph idx="1" type="body"/>
          </p:nvPr>
        </p:nvSpPr>
        <p:spPr>
          <a:xfrm>
            <a:off x="558375" y="1615377"/>
            <a:ext cx="10515600" cy="43842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a:latin typeface="Times New Roman"/>
                <a:ea typeface="Times New Roman"/>
                <a:cs typeface="Times New Roman"/>
                <a:sym typeface="Times New Roman"/>
              </a:rPr>
              <a:t>The main purpose of this experiment in this paper is rapid assessment of multiple types of classification models on digit recognition problem.</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The work offers an environment for comparing four types of classification models in a unified experiment: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Multiclass decision forest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Multiclass decision jungle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Multiclass Neural Network &amp;</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Multiclass Logistic Regression</a:t>
            </a:r>
            <a:endParaRPr>
              <a:latin typeface="Times New Roman"/>
              <a:ea typeface="Times New Roman"/>
              <a:cs typeface="Times New Roman"/>
              <a:sym typeface="Times New Roman"/>
            </a:endParaRPr>
          </a:p>
        </p:txBody>
      </p:sp>
      <p:sp>
        <p:nvSpPr>
          <p:cNvPr id="112" name="Google Shape;112;g11487fd9e9b_10_22"/>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3" name="Google Shape;113;g11487fd9e9b_10_22"/>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 calcmode="lin" valueType="num">
                                      <p:cBhvr additive="base">
                                        <p:cTn dur="500"/>
                                        <p:tgtEl>
                                          <p:spTgt spid="11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 calcmode="lin" valueType="num">
                                      <p:cBhvr additive="base">
                                        <p:cTn dur="500"/>
                                        <p:tgtEl>
                                          <p:spTgt spid="11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 calcmode="lin" valueType="num">
                                      <p:cBhvr additive="base">
                                        <p:cTn dur="500"/>
                                        <p:tgtEl>
                                          <p:spTgt spid="11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 calcmode="lin" valueType="num">
                                      <p:cBhvr additive="base">
                                        <p:cTn dur="500"/>
                                        <p:tgtEl>
                                          <p:spTgt spid="111">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 calcmode="lin" valueType="num">
                                      <p:cBhvr additive="base">
                                        <p:cTn dur="500"/>
                                        <p:tgtEl>
                                          <p:spTgt spid="111">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 calcmode="lin" valueType="num">
                                      <p:cBhvr additive="base">
                                        <p:cTn dur="500"/>
                                        <p:tgtEl>
                                          <p:spTgt spid="111">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 calcmode="lin" valueType="num">
                                      <p:cBhvr additive="base">
                                        <p:cTn dur="500"/>
                                        <p:tgtEl>
                                          <p:spTgt spid="111">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1487fd9e9b_10_29"/>
          <p:cNvSpPr txBox="1"/>
          <p:nvPr>
            <p:ph type="title"/>
          </p:nvPr>
        </p:nvSpPr>
        <p:spPr>
          <a:xfrm>
            <a:off x="760531" y="43713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Abstract</a:t>
            </a:r>
            <a:endParaRPr>
              <a:latin typeface="Times New Roman"/>
              <a:ea typeface="Times New Roman"/>
              <a:cs typeface="Times New Roman"/>
              <a:sym typeface="Times New Roman"/>
            </a:endParaRPr>
          </a:p>
        </p:txBody>
      </p:sp>
      <p:sp>
        <p:nvSpPr>
          <p:cNvPr id="119" name="Google Shape;119;g11487fd9e9b_10_29"/>
          <p:cNvSpPr txBox="1"/>
          <p:nvPr>
            <p:ph idx="1" type="body"/>
          </p:nvPr>
        </p:nvSpPr>
        <p:spPr>
          <a:xfrm>
            <a:off x="732275" y="1757350"/>
            <a:ext cx="10515600" cy="48069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US">
                <a:latin typeface="Times New Roman"/>
                <a:ea typeface="Times New Roman"/>
                <a:cs typeface="Times New Roman"/>
                <a:sym typeface="Times New Roman"/>
              </a:rPr>
              <a:t>The work presents assessment results using 6 performance metrics: </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Overall accuracy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Average accuracy,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Micro-averaged precision,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Macro-averaged precision,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Micro-averaged recall &amp;</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Macro-averaged recall</a:t>
            </a:r>
            <a:endParaRPr>
              <a:latin typeface="Times New Roman"/>
              <a:ea typeface="Times New Roman"/>
              <a:cs typeface="Times New Roman"/>
              <a:sym typeface="Times New Roman"/>
            </a:endParaRPr>
          </a:p>
          <a:p>
            <a:pPr indent="0" lvl="0" marL="457200" rtl="0" algn="l">
              <a:spcBef>
                <a:spcPts val="1000"/>
              </a:spcBef>
              <a:spcAft>
                <a:spcPts val="0"/>
              </a:spcAft>
              <a:buNone/>
            </a:pPr>
            <a:r>
              <a:t/>
            </a:r>
            <a:endParaRPr>
              <a:latin typeface="Times New Roman"/>
              <a:ea typeface="Times New Roman"/>
              <a:cs typeface="Times New Roman"/>
              <a:sym typeface="Times New Roman"/>
            </a:endParaRPr>
          </a:p>
          <a:p>
            <a:pPr indent="0" lvl="0" marL="0" rtl="0" algn="l">
              <a:spcBef>
                <a:spcPts val="1000"/>
              </a:spcBef>
              <a:spcAft>
                <a:spcPts val="0"/>
              </a:spcAft>
              <a:buNone/>
            </a:pPr>
            <a:r>
              <a:rPr b="1" lang="en-US">
                <a:latin typeface="Times New Roman"/>
                <a:ea typeface="Times New Roman"/>
                <a:cs typeface="Times New Roman"/>
                <a:sym typeface="Times New Roman"/>
              </a:rPr>
              <a:t>The experimental results showed that the highest accuracy was obtained by Multiclass Neural Network with the value of 97.14%.</a:t>
            </a:r>
            <a:endParaRPr b="1">
              <a:latin typeface="Times New Roman"/>
              <a:ea typeface="Times New Roman"/>
              <a:cs typeface="Times New Roman"/>
              <a:sym typeface="Times New Roman"/>
            </a:endParaRPr>
          </a:p>
        </p:txBody>
      </p:sp>
      <p:sp>
        <p:nvSpPr>
          <p:cNvPr id="120" name="Google Shape;120;g11487fd9e9b_10_29"/>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g11487fd9e9b_10_29"/>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 calcmode="lin" valueType="num">
                                      <p:cBhvr additive="base">
                                        <p:cTn dur="500"/>
                                        <p:tgtEl>
                                          <p:spTgt spid="11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 calcmode="lin" valueType="num">
                                      <p:cBhvr additive="base">
                                        <p:cTn dur="500"/>
                                        <p:tgtEl>
                                          <p:spTgt spid="11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 calcmode="lin" valueType="num">
                                      <p:cBhvr additive="base">
                                        <p:cTn dur="500"/>
                                        <p:tgtEl>
                                          <p:spTgt spid="11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 calcmode="lin" valueType="num">
                                      <p:cBhvr additive="base">
                                        <p:cTn dur="500"/>
                                        <p:tgtEl>
                                          <p:spTgt spid="11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 calcmode="lin" valueType="num">
                                      <p:cBhvr additive="base">
                                        <p:cTn dur="500"/>
                                        <p:tgtEl>
                                          <p:spTgt spid="11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 calcmode="lin" valueType="num">
                                      <p:cBhvr additive="base">
                                        <p:cTn dur="500"/>
                                        <p:tgtEl>
                                          <p:spTgt spid="11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 calcmode="lin" valueType="num">
                                      <p:cBhvr additive="base">
                                        <p:cTn dur="500"/>
                                        <p:tgtEl>
                                          <p:spTgt spid="119">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anim calcmode="lin" valueType="num">
                                      <p:cBhvr additive="base">
                                        <p:cTn dur="500"/>
                                        <p:tgtEl>
                                          <p:spTgt spid="119">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anim calcmode="lin" valueType="num">
                                      <p:cBhvr additive="base">
                                        <p:cTn dur="500"/>
                                        <p:tgtEl>
                                          <p:spTgt spid="119">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
          <p:cNvSpPr txBox="1"/>
          <p:nvPr>
            <p:ph type="title"/>
          </p:nvPr>
        </p:nvSpPr>
        <p:spPr>
          <a:xfrm>
            <a:off x="760531" y="43713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27" name="Google Shape;127;p2"/>
          <p:cNvSpPr txBox="1"/>
          <p:nvPr>
            <p:ph idx="1" type="body"/>
          </p:nvPr>
        </p:nvSpPr>
        <p:spPr>
          <a:xfrm>
            <a:off x="558386" y="1615366"/>
            <a:ext cx="10515600" cy="3754582"/>
          </a:xfrm>
          <a:prstGeom prst="rect">
            <a:avLst/>
          </a:prstGeom>
          <a:noFill/>
          <a:ln>
            <a:noFill/>
          </a:ln>
        </p:spPr>
        <p:txBody>
          <a:bodyPr anchorCtr="0" anchor="t" bIns="45700" lIns="91425" spcFirstLastPara="1" rIns="91425" wrap="square" tIns="45700">
            <a:normAutofit/>
          </a:bodyPr>
          <a:lstStyle/>
          <a:p>
            <a:pPr indent="0" lvl="0" marL="114300" rtl="0" algn="l">
              <a:lnSpc>
                <a:spcPct val="90000"/>
              </a:lnSpc>
              <a:spcBef>
                <a:spcPts val="1000"/>
              </a:spcBef>
              <a:spcAft>
                <a:spcPts val="0"/>
              </a:spcAft>
              <a:buSzPts val="7200"/>
              <a:buNone/>
            </a:pPr>
            <a:r>
              <a:rPr lang="en-US">
                <a:latin typeface="Times New Roman"/>
                <a:ea typeface="Times New Roman"/>
                <a:cs typeface="Times New Roman"/>
                <a:sym typeface="Times New Roman"/>
              </a:rPr>
              <a:t>Digit recognition problem is one of the challenging problem in computer vision and machine learning as developing an accurate automated recognition of handwritten digits is difficult.</a:t>
            </a:r>
            <a:endParaRPr>
              <a:latin typeface="Times New Roman"/>
              <a:ea typeface="Times New Roman"/>
              <a:cs typeface="Times New Roman"/>
              <a:sym typeface="Times New Roman"/>
            </a:endParaRPr>
          </a:p>
          <a:p>
            <a:pPr indent="0" lvl="0" marL="114300" rtl="0" algn="l">
              <a:lnSpc>
                <a:spcPct val="90000"/>
              </a:lnSpc>
              <a:spcBef>
                <a:spcPts val="1000"/>
              </a:spcBef>
              <a:spcAft>
                <a:spcPts val="0"/>
              </a:spcAft>
              <a:buSzPts val="7200"/>
              <a:buNone/>
            </a:pPr>
            <a:r>
              <a:t/>
            </a:r>
            <a:endParaRPr>
              <a:latin typeface="Times New Roman"/>
              <a:ea typeface="Times New Roman"/>
              <a:cs typeface="Times New Roman"/>
              <a:sym typeface="Times New Roman"/>
            </a:endParaRPr>
          </a:p>
          <a:p>
            <a:pPr indent="0" lvl="0" marL="114300" rtl="0" algn="l">
              <a:lnSpc>
                <a:spcPct val="90000"/>
              </a:lnSpc>
              <a:spcBef>
                <a:spcPts val="1000"/>
              </a:spcBef>
              <a:spcAft>
                <a:spcPts val="0"/>
              </a:spcAft>
              <a:buSzPts val="7200"/>
              <a:buNone/>
            </a:pPr>
            <a:r>
              <a:rPr b="1" lang="en-US">
                <a:latin typeface="Times New Roman"/>
                <a:ea typeface="Times New Roman"/>
                <a:cs typeface="Times New Roman"/>
                <a:sym typeface="Times New Roman"/>
              </a:rPr>
              <a:t>Examples of Applications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Processing bank check</a:t>
            </a:r>
            <a:endParaRPr>
              <a:latin typeface="Times New Roman"/>
              <a:ea typeface="Times New Roman"/>
              <a:cs typeface="Times New Roman"/>
              <a:sym typeface="Times New Roman"/>
            </a:endParaRPr>
          </a:p>
          <a:p>
            <a:pPr indent="-342900" lvl="0" marL="457200" rtl="0" algn="l">
              <a:lnSpc>
                <a:spcPct val="90000"/>
              </a:lnSpc>
              <a:spcBef>
                <a:spcPts val="0"/>
              </a:spcBef>
              <a:spcAft>
                <a:spcPts val="0"/>
              </a:spcAft>
              <a:buSzPts val="1800"/>
              <a:buFont typeface="Times New Roman"/>
              <a:buChar char="•"/>
            </a:pPr>
            <a:r>
              <a:rPr lang="en-US">
                <a:latin typeface="Times New Roman"/>
                <a:ea typeface="Times New Roman"/>
                <a:cs typeface="Times New Roman"/>
                <a:sym typeface="Times New Roman"/>
              </a:rPr>
              <a:t>Online form data input by users using </a:t>
            </a:r>
            <a:r>
              <a:rPr lang="en-US">
                <a:latin typeface="Times New Roman"/>
                <a:ea typeface="Times New Roman"/>
                <a:cs typeface="Times New Roman"/>
                <a:sym typeface="Times New Roman"/>
              </a:rPr>
              <a:t>digital</a:t>
            </a:r>
            <a:r>
              <a:rPr lang="en-US">
                <a:latin typeface="Times New Roman"/>
                <a:ea typeface="Times New Roman"/>
                <a:cs typeface="Times New Roman"/>
                <a:sym typeface="Times New Roman"/>
              </a:rPr>
              <a:t> device</a:t>
            </a:r>
            <a:endParaRPr>
              <a:latin typeface="Times New Roman"/>
              <a:ea typeface="Times New Roman"/>
              <a:cs typeface="Times New Roman"/>
              <a:sym typeface="Times New Roman"/>
            </a:endParaRPr>
          </a:p>
        </p:txBody>
      </p:sp>
      <p:sp>
        <p:nvSpPr>
          <p:cNvPr id="128" name="Google Shape;128;p2"/>
          <p:cNvSpPr/>
          <p:nvPr/>
        </p:nvSpPr>
        <p:spPr>
          <a:xfrm>
            <a:off x="0" y="5557839"/>
            <a:ext cx="1743075" cy="1300162"/>
          </a:xfrm>
          <a:prstGeom prst="rtTriangle">
            <a:avLst/>
          </a:prstGeom>
          <a:blipFill rotWithShape="1">
            <a:blip r:embed="rId3">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2"/>
          <p:cNvSpPr/>
          <p:nvPr/>
        </p:nvSpPr>
        <p:spPr>
          <a:xfrm rot="10800000">
            <a:off x="10448925" y="0"/>
            <a:ext cx="1743075" cy="1300162"/>
          </a:xfrm>
          <a:prstGeom prst="rtTriangle">
            <a:avLst/>
          </a:prstGeom>
          <a:blipFill rotWithShape="1">
            <a:blip r:embed="rId3">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anim calcmode="lin" valueType="num">
                                      <p:cBhvr additive="base">
                                        <p:cTn dur="500"/>
                                        <p:tgtEl>
                                          <p:spTgt spid="12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anim calcmode="lin" valueType="num">
                                      <p:cBhvr additive="base">
                                        <p:cTn dur="500"/>
                                        <p:tgtEl>
                                          <p:spTgt spid="12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anim calcmode="lin" valueType="num">
                                      <p:cBhvr additive="base">
                                        <p:cTn dur="500"/>
                                        <p:tgtEl>
                                          <p:spTgt spid="12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anim calcmode="lin" valueType="num">
                                      <p:cBhvr additive="base">
                                        <p:cTn dur="500"/>
                                        <p:tgtEl>
                                          <p:spTgt spid="12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anim calcmode="lin" valueType="num">
                                      <p:cBhvr additive="base">
                                        <p:cTn dur="500"/>
                                        <p:tgtEl>
                                          <p:spTgt spid="12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1148c44ed5d_0_0"/>
          <p:cNvSpPr txBox="1"/>
          <p:nvPr>
            <p:ph type="title"/>
          </p:nvPr>
        </p:nvSpPr>
        <p:spPr>
          <a:xfrm>
            <a:off x="760531" y="437138"/>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35" name="Google Shape;135;g1148c44ed5d_0_0"/>
          <p:cNvSpPr txBox="1"/>
          <p:nvPr>
            <p:ph idx="1" type="body"/>
          </p:nvPr>
        </p:nvSpPr>
        <p:spPr>
          <a:xfrm>
            <a:off x="558375" y="1615376"/>
            <a:ext cx="10515600" cy="4276800"/>
          </a:xfrm>
          <a:prstGeom prst="rect">
            <a:avLst/>
          </a:prstGeom>
          <a:noFill/>
          <a:ln>
            <a:noFill/>
          </a:ln>
        </p:spPr>
        <p:txBody>
          <a:bodyPr anchorCtr="0" anchor="t" bIns="45700" lIns="91425" spcFirstLastPara="1" rIns="91425" wrap="square" tIns="45700">
            <a:normAutofit/>
          </a:bodyPr>
          <a:lstStyle/>
          <a:p>
            <a:pPr indent="0" lvl="0" marL="457200" rtl="0" algn="l">
              <a:lnSpc>
                <a:spcPct val="115000"/>
              </a:lnSpc>
              <a:spcBef>
                <a:spcPts val="1200"/>
              </a:spcBef>
              <a:spcAft>
                <a:spcPts val="0"/>
              </a:spcAft>
              <a:buNone/>
            </a:pPr>
            <a:r>
              <a:rPr lang="en-US"/>
              <a:t>T</a:t>
            </a:r>
            <a:r>
              <a:rPr lang="en-US">
                <a:latin typeface="Times New Roman"/>
                <a:ea typeface="Times New Roman"/>
                <a:cs typeface="Times New Roman"/>
                <a:sym typeface="Times New Roman"/>
              </a:rPr>
              <a:t>he variation in handwriting among people makes it difficult to train the computers to recognize handwritten digits.</a:t>
            </a:r>
            <a:endParaRPr>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rPr lang="en-US">
                <a:latin typeface="Times New Roman"/>
                <a:ea typeface="Times New Roman"/>
                <a:cs typeface="Times New Roman"/>
                <a:sym typeface="Times New Roman"/>
              </a:rPr>
              <a:t>In the paper researchers using machine learning techniques to address the digit recognition problem. The work focuses on utilizing a tool that would embrace multiple types of classification models with diverse performance metrics to analyze various classification techniques and finding the best technique for digit recognition.</a:t>
            </a:r>
            <a:endParaRPr>
              <a:latin typeface="Times New Roman"/>
              <a:ea typeface="Times New Roman"/>
              <a:cs typeface="Times New Roman"/>
              <a:sym typeface="Times New Roman"/>
            </a:endParaRPr>
          </a:p>
        </p:txBody>
      </p:sp>
      <p:sp>
        <p:nvSpPr>
          <p:cNvPr id="136" name="Google Shape;136;g1148c44ed5d_0_0"/>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7" name="Google Shape;137;g1148c44ed5d_0_0"/>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 calcmode="lin" valueType="num">
                                      <p:cBhvr additive="base">
                                        <p:cTn dur="500"/>
                                        <p:tgtEl>
                                          <p:spTgt spid="13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 calcmode="lin" valueType="num">
                                      <p:cBhvr additive="base">
                                        <p:cTn dur="500"/>
                                        <p:tgtEl>
                                          <p:spTgt spid="13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4"/>
          <p:cNvSpPr txBox="1"/>
          <p:nvPr>
            <p:ph type="title"/>
          </p:nvPr>
        </p:nvSpPr>
        <p:spPr>
          <a:xfrm>
            <a:off x="871537" y="650080"/>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RELATED WORK (1)</a:t>
            </a:r>
            <a:endParaRPr>
              <a:latin typeface="Times New Roman"/>
              <a:ea typeface="Times New Roman"/>
              <a:cs typeface="Times New Roman"/>
              <a:sym typeface="Times New Roman"/>
            </a:endParaRPr>
          </a:p>
        </p:txBody>
      </p:sp>
      <p:sp>
        <p:nvSpPr>
          <p:cNvPr id="143" name="Google Shape;143;p4"/>
          <p:cNvSpPr txBox="1"/>
          <p:nvPr>
            <p:ph idx="1" type="body"/>
          </p:nvPr>
        </p:nvSpPr>
        <p:spPr>
          <a:xfrm>
            <a:off x="871525" y="2116575"/>
            <a:ext cx="108504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None/>
            </a:pPr>
            <a:r>
              <a:rPr lang="en-US">
                <a:latin typeface="Times New Roman"/>
                <a:ea typeface="Times New Roman"/>
                <a:cs typeface="Times New Roman"/>
                <a:sym typeface="Times New Roman"/>
              </a:rPr>
              <a:t>Hayder Naser Khraibet AL-Behadili’s work on Classification algorithms for determining handwritten digit</a:t>
            </a:r>
            <a:endParaRPr>
              <a:latin typeface="Times New Roman"/>
              <a:ea typeface="Times New Roman"/>
              <a:cs typeface="Times New Roman"/>
              <a:sym typeface="Times New Roman"/>
            </a:endParaRPr>
          </a:p>
          <a:p>
            <a:pPr indent="0" lvl="0" marL="0" rtl="0" algn="just">
              <a:lnSpc>
                <a:spcPct val="90000"/>
              </a:lnSpc>
              <a:spcBef>
                <a:spcPts val="1000"/>
              </a:spcBef>
              <a:spcAft>
                <a:spcPts val="0"/>
              </a:spcAft>
              <a:buNone/>
            </a:pPr>
            <a:r>
              <a:t/>
            </a:r>
            <a:endParaRPr>
              <a:latin typeface="Times New Roman"/>
              <a:ea typeface="Times New Roman"/>
              <a:cs typeface="Times New Roman"/>
              <a:sym typeface="Times New Roman"/>
            </a:endParaRPr>
          </a:p>
          <a:p>
            <a:pPr indent="-342900" lvl="0" marL="9144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K-Nearest Neighbor</a:t>
            </a:r>
            <a:endParaRPr>
              <a:latin typeface="Times New Roman"/>
              <a:ea typeface="Times New Roman"/>
              <a:cs typeface="Times New Roman"/>
              <a:sym typeface="Times New Roman"/>
            </a:endParaRPr>
          </a:p>
          <a:p>
            <a:pPr indent="-342900" lvl="0" marL="9144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Neural Networks</a:t>
            </a:r>
            <a:endParaRPr>
              <a:latin typeface="Times New Roman"/>
              <a:ea typeface="Times New Roman"/>
              <a:cs typeface="Times New Roman"/>
              <a:sym typeface="Times New Roman"/>
            </a:endParaRPr>
          </a:p>
          <a:p>
            <a:pPr indent="-342900" lvl="0" marL="9144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a:p>
            <a:pPr indent="-342900" lvl="0" marL="914400" rtl="0" algn="l">
              <a:lnSpc>
                <a:spcPct val="90000"/>
              </a:lnSpc>
              <a:spcBef>
                <a:spcPts val="1000"/>
              </a:spcBef>
              <a:spcAft>
                <a:spcPts val="0"/>
              </a:spcAft>
              <a:buSzPts val="1800"/>
              <a:buFont typeface="Times New Roman"/>
              <a:buChar char="❏"/>
            </a:pPr>
            <a:r>
              <a:rPr lang="en-US">
                <a:latin typeface="Times New Roman"/>
                <a:ea typeface="Times New Roman"/>
                <a:cs typeface="Times New Roman"/>
                <a:sym typeface="Times New Roman"/>
              </a:rPr>
              <a:t>Artificial Neural Network</a:t>
            </a:r>
            <a:endParaRPr>
              <a:latin typeface="Times New Roman"/>
              <a:ea typeface="Times New Roman"/>
              <a:cs typeface="Times New Roman"/>
              <a:sym typeface="Times New Roman"/>
            </a:endParaRPr>
          </a:p>
        </p:txBody>
      </p:sp>
      <p:sp>
        <p:nvSpPr>
          <p:cNvPr id="144" name="Google Shape;144;p4"/>
          <p:cNvSpPr/>
          <p:nvPr/>
        </p:nvSpPr>
        <p:spPr>
          <a:xfrm>
            <a:off x="0" y="5557839"/>
            <a:ext cx="1743075" cy="1300162"/>
          </a:xfrm>
          <a:prstGeom prst="rtTriangle">
            <a:avLst/>
          </a:prstGeom>
          <a:blipFill rotWithShape="1">
            <a:blip r:embed="rId3">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45" name="Google Shape;145;p4"/>
          <p:cNvSpPr/>
          <p:nvPr/>
        </p:nvSpPr>
        <p:spPr>
          <a:xfrm rot="10800000">
            <a:off x="10448925" y="0"/>
            <a:ext cx="1743075" cy="1300162"/>
          </a:xfrm>
          <a:prstGeom prst="rtTriangle">
            <a:avLst/>
          </a:prstGeom>
          <a:blipFill rotWithShape="1">
            <a:blip r:embed="rId3">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146dfa9dda_0_14"/>
          <p:cNvSpPr txBox="1"/>
          <p:nvPr>
            <p:ph type="title"/>
          </p:nvPr>
        </p:nvSpPr>
        <p:spPr>
          <a:xfrm>
            <a:off x="871537" y="65008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RELATED WORK </a:t>
            </a:r>
            <a:r>
              <a:rPr lang="en-US">
                <a:latin typeface="Times New Roman"/>
                <a:ea typeface="Times New Roman"/>
                <a:cs typeface="Times New Roman"/>
                <a:sym typeface="Times New Roman"/>
              </a:rPr>
              <a:t>(2)</a:t>
            </a:r>
            <a:endParaRPr>
              <a:latin typeface="Times New Roman"/>
              <a:ea typeface="Times New Roman"/>
              <a:cs typeface="Times New Roman"/>
              <a:sym typeface="Times New Roman"/>
            </a:endParaRPr>
          </a:p>
        </p:txBody>
      </p:sp>
      <p:sp>
        <p:nvSpPr>
          <p:cNvPr id="151" name="Google Shape;151;g1146dfa9dda_0_14"/>
          <p:cNvSpPr txBox="1"/>
          <p:nvPr>
            <p:ph idx="1" type="body"/>
          </p:nvPr>
        </p:nvSpPr>
        <p:spPr>
          <a:xfrm>
            <a:off x="871525" y="1828800"/>
            <a:ext cx="10850400" cy="4638900"/>
          </a:xfrm>
          <a:prstGeom prst="rect">
            <a:avLst/>
          </a:prstGeom>
          <a:noFill/>
          <a:ln>
            <a:noFill/>
          </a:ln>
        </p:spPr>
        <p:txBody>
          <a:bodyPr anchorCtr="0" anchor="ctr" bIns="45700" lIns="91425" spcFirstLastPara="1" rIns="91425" wrap="square" tIns="45700">
            <a:normAutofit/>
          </a:bodyPr>
          <a:lstStyle/>
          <a:p>
            <a:pPr indent="457200" lvl="0" marL="0" rtl="0" algn="just">
              <a:lnSpc>
                <a:spcPct val="90000"/>
              </a:lnSpc>
              <a:spcBef>
                <a:spcPts val="1000"/>
              </a:spcBef>
              <a:spcAft>
                <a:spcPts val="0"/>
              </a:spcAft>
              <a:buNone/>
            </a:pPr>
            <a:r>
              <a:rPr lang="en-US">
                <a:latin typeface="Times New Roman"/>
                <a:ea typeface="Times New Roman"/>
                <a:cs typeface="Times New Roman"/>
                <a:sym typeface="Times New Roman"/>
              </a:rPr>
              <a:t>Meiyin Wu and Li Chen applied Deep Belief NetWork (DBN) and Convolutional Neural Network (CNN) in their research </a:t>
            </a:r>
            <a:r>
              <a:rPr i="1" lang="en-US">
                <a:latin typeface="Times New Roman"/>
                <a:ea typeface="Times New Roman"/>
                <a:cs typeface="Times New Roman"/>
                <a:sym typeface="Times New Roman"/>
              </a:rPr>
              <a:t>Image recognition based on deep learning</a:t>
            </a:r>
            <a:r>
              <a:rPr lang="en-US">
                <a:latin typeface="Times New Roman"/>
                <a:ea typeface="Times New Roman"/>
                <a:cs typeface="Times New Roman"/>
                <a:sym typeface="Times New Roman"/>
              </a:rPr>
              <a:t> which are deep learning techniques to the handwritten character recognition problem. </a:t>
            </a:r>
            <a:endParaRPr>
              <a:latin typeface="Times New Roman"/>
              <a:ea typeface="Times New Roman"/>
              <a:cs typeface="Times New Roman"/>
              <a:sym typeface="Times New Roman"/>
            </a:endParaRPr>
          </a:p>
          <a:p>
            <a:pPr indent="457200" lvl="0" marL="0" rtl="0" algn="just">
              <a:lnSpc>
                <a:spcPct val="90000"/>
              </a:lnSpc>
              <a:spcBef>
                <a:spcPts val="1000"/>
              </a:spcBef>
              <a:spcAft>
                <a:spcPts val="0"/>
              </a:spcAft>
              <a:buNone/>
            </a:pPr>
            <a:r>
              <a:t/>
            </a:r>
            <a:endParaRPr>
              <a:latin typeface="Times New Roman"/>
              <a:ea typeface="Times New Roman"/>
              <a:cs typeface="Times New Roman"/>
              <a:sym typeface="Times New Roman"/>
            </a:endParaRPr>
          </a:p>
          <a:p>
            <a:pPr indent="457200" lvl="0" marL="0" rtl="0" algn="just">
              <a:lnSpc>
                <a:spcPct val="90000"/>
              </a:lnSpc>
              <a:spcBef>
                <a:spcPts val="1000"/>
              </a:spcBef>
              <a:spcAft>
                <a:spcPts val="1000"/>
              </a:spcAft>
              <a:buNone/>
            </a:pPr>
            <a:r>
              <a:rPr lang="en-US">
                <a:latin typeface="Times New Roman"/>
                <a:ea typeface="Times New Roman"/>
                <a:cs typeface="Times New Roman"/>
                <a:sym typeface="Times New Roman"/>
              </a:rPr>
              <a:t>This work considered both the real world handwritten character database and MNIST database and the results showed that the </a:t>
            </a:r>
            <a:r>
              <a:rPr b="1" lang="en-US">
                <a:latin typeface="Times New Roman"/>
                <a:ea typeface="Times New Roman"/>
                <a:cs typeface="Times New Roman"/>
                <a:sym typeface="Times New Roman"/>
              </a:rPr>
              <a:t>accuracy obtained by CNN was greater than DBN</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152" name="Google Shape;152;g1146dfa9dda_0_14"/>
          <p:cNvSpPr/>
          <p:nvPr/>
        </p:nvSpPr>
        <p:spPr>
          <a:xfrm>
            <a:off x="0" y="5557839"/>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53" name="Google Shape;153;g1146dfa9dda_0_14"/>
          <p:cNvSpPr/>
          <p:nvPr/>
        </p:nvSpPr>
        <p:spPr>
          <a:xfrm rot="10800000">
            <a:off x="10449000" y="-38"/>
            <a:ext cx="1743000" cy="1300200"/>
          </a:xfrm>
          <a:prstGeom prst="rtTriangle">
            <a:avLst/>
          </a:prstGeom>
          <a:blipFill rotWithShape="1">
            <a:blip r:embed="rId3">
              <a:alphaModFix/>
            </a:blip>
            <a:tile algn="tl" flip="none" tx="0" sx="99997" ty="0" sy="99997"/>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2020-07-02T08:41:26Z</dcterms:created>
  <dc:creator>A M Esfar-E-Alam</dc:creator>
</cp:coreProperties>
</file>