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37E"/>
    <a:srgbClr val="C2185B"/>
    <a:srgbClr val="3A86FF"/>
    <a:srgbClr val="8338EC"/>
    <a:srgbClr val="2E7D32"/>
    <a:srgbClr val="8E24AA"/>
    <a:srgbClr val="F9F9F9"/>
    <a:srgbClr val="FFFFFF"/>
    <a:srgbClr val="9F9F9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D275-4607-A4A3-932F-157C5D338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05334-CE90-2273-7DA1-63EB395A9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9EA0-DFB1-AC3F-57D5-458D9CC0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F7ED-89D0-3F6E-12D1-110262C4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0E39-9D75-4D84-E442-0A9554A6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05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87D3-F92B-4B4F-2261-933E4F26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38D97-49CA-66AA-2E7B-751E486B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029D-D6D2-7B53-6B98-3252063E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51D9-6D40-603A-C52C-9F7E134C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E66C-D654-EBE0-1D37-03B16E0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F7576-75EB-5E30-FDFA-275E857E9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3CE85-9B0B-290A-9790-3A0F0C8D6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E8D4-F47F-7ADF-5A90-24242A6B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A15C-6DBC-F190-8695-B62D9336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13D4-FE60-A27E-7E9D-9602A945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7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B199-46D5-8D94-06BE-8438DF80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A9D3-C612-C68E-9AF9-263CA985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50D1-1159-35D1-2CEC-B0B38437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3299-7C7D-676D-C73F-97C7F5E8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D0193-2932-9055-E388-DF82F612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6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7F6C-968B-799C-22ED-DAB4C552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66E3A-F4B6-A796-2B41-8FBE22065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171B-7AB8-CAE5-5BCD-42FE57B5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07EB-87FE-1246-A162-ACC6D737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6EF4-814F-8CBA-328E-3868BB15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9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251-6284-C64C-0B59-20791FCD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DB9F-3C0B-322D-CBF0-271B7D7A1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E8C6F-CE5E-1F62-2E92-E6CAE28B2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8CD79-5CBF-02C9-FBB4-001C1BDB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21704-9380-C822-CB04-B5E68390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0599-5499-5059-C5F2-FB818F39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52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B093-5125-89ED-EF84-CF51440F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0171F-288B-F79D-0ECB-2573A5196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F9176-CDC7-74A5-4B86-E4B08E9D5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29E20-3F7F-A821-B918-2295CF512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FBFBC-B97A-79A6-7A37-2348E37FB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5E864-263D-B7BA-F5CB-D171512A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26CD9-E49C-8CC2-FA81-36AFCE15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AB058-A549-DFB7-BA6E-8C7FFD8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81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2981-1292-9A15-7715-CF096626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0658D-D34D-EEE4-B6DB-205115D6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C00A8-C504-3EC3-9E58-A40730AC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9CCCE-8A90-E317-B5C5-D200BDF5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8556D-A071-58A0-72CC-8EED4A74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34C94-2DCF-B00E-4DDD-83D5E95B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F1326-3AC1-BBB1-9469-ACBD1D36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043C-D399-4C2C-970D-7205C895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A2EB-67DF-8D9D-3951-F265577E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88060-0833-599F-EB98-8D41B9E90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70BA-E49A-BD78-3593-9D3004B8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5DDC6-1BBB-B9FB-B046-52BE2319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C5E38-3A6E-BB46-C39C-FFE895A0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2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69FB-572D-635A-AD29-8AD1FCAD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883A1-F6FD-390A-7CD2-C5E0BFC8E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DB10B-C929-05DE-2C30-3BE4B8AC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551F6-B903-0F98-ED28-EA295229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13436-FCD7-37E3-6BC6-491414F0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DE62-EA7C-A0FF-0E8F-5C63F9DD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A4B73-57C3-DE54-36B8-CF590E0A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2A717-BF56-E3D8-8CEE-ACB03CE1F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AE63-D945-47E4-3AE9-B3888F3E9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DEA-7FDB-4F03-B2BF-5DC6DEA824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461B-A5BE-E78E-CFD5-ED92861CD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15763-D27F-93E7-B695-B186DE30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83CE0-4FA2-4E56-A21A-8A4C6FC3C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949A-339B-1E1B-DEB3-0E37C62E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20" y="524051"/>
            <a:ext cx="9694901" cy="836662"/>
          </a:xfrm>
        </p:spPr>
        <p:txBody>
          <a:bodyPr>
            <a:normAutofit fontScale="90000"/>
          </a:bodyPr>
          <a:lstStyle/>
          <a:p>
            <a:r>
              <a:rPr lang="en-IN" sz="5600" b="1" dirty="0" err="1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Cricsheet</a:t>
            </a:r>
            <a:r>
              <a:rPr lang="en-IN" b="1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Match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2D974-154E-E14C-70CC-BA7D5037C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7453"/>
            <a:ext cx="9144000" cy="60188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 Using Python &amp; SQL</a:t>
            </a:r>
            <a:endParaRPr lang="en-IN" sz="3200" b="1" dirty="0">
              <a:solidFill>
                <a:srgbClr val="C2185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FCB64-4DAE-6C95-1002-2CA013F53B0D}"/>
              </a:ext>
            </a:extLst>
          </p:cNvPr>
          <p:cNvSpPr txBox="1"/>
          <p:nvPr/>
        </p:nvSpPr>
        <p:spPr>
          <a:xfrm>
            <a:off x="3239146" y="4183834"/>
            <a:ext cx="66022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400" b="1" dirty="0">
              <a:solidFill>
                <a:srgbClr val="2E7D32"/>
              </a:solidFill>
            </a:endParaRPr>
          </a:p>
          <a:p>
            <a:pPr algn="ctr"/>
            <a:endParaRPr lang="en-IN" sz="1400" b="1" dirty="0">
              <a:solidFill>
                <a:srgbClr val="2E7D32"/>
              </a:solidFill>
            </a:endParaRPr>
          </a:p>
          <a:p>
            <a:pPr algn="ctr"/>
            <a:r>
              <a:rPr lang="en-IN" sz="2400" b="1" dirty="0">
                <a:solidFill>
                  <a:srgbClr val="2E7D32"/>
                </a:solidFill>
              </a:rPr>
              <a:t>Name: Uma Rajesh  </a:t>
            </a:r>
          </a:p>
          <a:p>
            <a:pPr algn="ctr"/>
            <a:r>
              <a:rPr lang="en-IN" sz="2400" b="1" dirty="0">
                <a:solidFill>
                  <a:srgbClr val="2E7D32"/>
                </a:solidFill>
              </a:rPr>
              <a:t>Project </a:t>
            </a:r>
            <a:r>
              <a:rPr lang="en-IN" sz="2400" b="1" dirty="0">
                <a:solidFill>
                  <a:srgbClr val="2E7D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IN" sz="2400" b="1" dirty="0">
                <a:solidFill>
                  <a:srgbClr val="2E7D32"/>
                </a:solidFill>
              </a:rPr>
              <a:t>: Data Analysis + Visualization  </a:t>
            </a:r>
          </a:p>
          <a:p>
            <a:pPr algn="ctr"/>
            <a:r>
              <a:rPr lang="en-IN" sz="2400" b="1" dirty="0">
                <a:solidFill>
                  <a:srgbClr val="2E7D32"/>
                </a:solidFill>
              </a:rPr>
              <a:t>Dataset Source: Cricsheet.org (via SQLite DB)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71BF99-0E3B-16C0-AD1C-D5E4B21F3286}"/>
              </a:ext>
            </a:extLst>
          </p:cNvPr>
          <p:cNvSpPr/>
          <p:nvPr/>
        </p:nvSpPr>
        <p:spPr>
          <a:xfrm>
            <a:off x="1119092" y="6052457"/>
            <a:ext cx="1011282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2BB3-4BA1-FD67-73DC-4C2C1807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Matches – City-Wise Variation</a:t>
            </a:r>
          </a:p>
        </p:txBody>
      </p:sp>
      <p:pic>
        <p:nvPicPr>
          <p:cNvPr id="5" name="Content Placeholder 4" descr="A colorful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0ED35D45-DC60-D6A9-E9F5-FE017C957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5" y="1053886"/>
            <a:ext cx="6448034" cy="5191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5C978-08D2-EBC3-D051-E970E514B96F}"/>
              </a:ext>
            </a:extLst>
          </p:cNvPr>
          <p:cNvSpPr txBox="1"/>
          <p:nvPr/>
        </p:nvSpPr>
        <p:spPr>
          <a:xfrm>
            <a:off x="7485681" y="2495227"/>
            <a:ext cx="3006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Pie chart showing match share across top cities. Colombo stands out with the highest share.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7ED86-F75E-8DCB-908E-94882789CAC1}"/>
              </a:ext>
            </a:extLst>
          </p:cNvPr>
          <p:cNvSpPr/>
          <p:nvPr/>
        </p:nvSpPr>
        <p:spPr>
          <a:xfrm>
            <a:off x="1088571" y="6498225"/>
            <a:ext cx="10014857" cy="87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9118-1F0D-D95B-708E-F7BF116E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25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T20 Match Analysis – Gender Distribution</a:t>
            </a:r>
          </a:p>
        </p:txBody>
      </p:sp>
      <p:pic>
        <p:nvPicPr>
          <p:cNvPr id="5" name="Content Placeholder 4" descr="A graph of a number of men and women&#10;&#10;AI-generated content may be incorrect.">
            <a:extLst>
              <a:ext uri="{FF2B5EF4-FFF2-40B4-BE49-F238E27FC236}">
                <a16:creationId xmlns:a16="http://schemas.microsoft.com/office/drawing/2014/main" id="{2474614E-704D-D469-EB3A-FF52AE1E6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2" y="1100380"/>
            <a:ext cx="7075102" cy="50935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4D1198-A23D-470D-ECCF-CD7CC5E33601}"/>
              </a:ext>
            </a:extLst>
          </p:cNvPr>
          <p:cNvSpPr txBox="1"/>
          <p:nvPr/>
        </p:nvSpPr>
        <p:spPr>
          <a:xfrm>
            <a:off x="8074617" y="2061275"/>
            <a:ext cx="35336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T20 matches are more male-dominated, with nearly double the number of male matches compared to female matches.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DCA2D-52A9-58AE-00C4-31EBCA5E0152}"/>
              </a:ext>
            </a:extLst>
          </p:cNvPr>
          <p:cNvSpPr/>
          <p:nvPr/>
        </p:nvSpPr>
        <p:spPr>
          <a:xfrm>
            <a:off x="1088571" y="6492875"/>
            <a:ext cx="10014857" cy="87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9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3862-68DD-2ECF-136B-6B560C0F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 of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F29626-9306-ED51-23CA-D9C38CDE7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2473" y="1536174"/>
            <a:ext cx="103470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A237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Cities like London and Colombo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A237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are central to both Test and ODI cricket.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A237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A237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Male matches dominate T20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A237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format, but women’s matches are growing.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A237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A237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Key Players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A237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like Kohli, AB de Villiers, and Yuvraj Singh appear in both batting and bowling charts.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A237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A237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Australia and England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A237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dominate Test wins.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D3DED-E0D3-C30A-E4E2-DDC8A0C7401E}"/>
              </a:ext>
            </a:extLst>
          </p:cNvPr>
          <p:cNvSpPr/>
          <p:nvPr/>
        </p:nvSpPr>
        <p:spPr>
          <a:xfrm>
            <a:off x="922473" y="6049690"/>
            <a:ext cx="10014857" cy="87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8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BA9B-736E-8890-FAD3-F2E76AE5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5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8E41-DFCB-E412-4F99-E8D67AD9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346" y="2266391"/>
            <a:ext cx="9943454" cy="32477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2400" b="1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Project: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Cricsheet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Match Data Analysis</a:t>
            </a:r>
          </a:p>
          <a:p>
            <a:pPr marL="0" indent="0" algn="ctr">
              <a:lnSpc>
                <a:spcPct val="100000"/>
              </a:lnSpc>
              <a:buNone/>
            </a:pPr>
            <a:b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2400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b="1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By:</a:t>
            </a:r>
            <a:r>
              <a:rPr lang="en-IN" sz="2400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 Rajesh</a:t>
            </a:r>
          </a:p>
          <a:p>
            <a:pPr marL="0" indent="0" algn="ctr">
              <a:lnSpc>
                <a:spcPct val="100000"/>
              </a:lnSpc>
              <a:buNone/>
            </a:pPr>
            <a:b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2400" b="1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Tools:</a:t>
            </a:r>
            <a:r>
              <a:rPr lang="en-IN" sz="2400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Python, SQL, Matplotlib, Seaborn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0E372-D826-9CBF-2F32-E8301CFEB899}"/>
              </a:ext>
            </a:extLst>
          </p:cNvPr>
          <p:cNvSpPr/>
          <p:nvPr/>
        </p:nvSpPr>
        <p:spPr>
          <a:xfrm>
            <a:off x="1088571" y="6089877"/>
            <a:ext cx="10014857" cy="87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1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C8DA-CEEC-984B-F569-C58DE1EB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97DA-BF8C-A8E5-220F-E225DCC3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Objective: </a:t>
            </a:r>
          </a:p>
          <a:p>
            <a:pPr marL="457200" lvl="1" indent="0">
              <a:buNone/>
            </a:pP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sz="2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international cricket matches (ODI, Test, T20)</a:t>
            </a:r>
          </a:p>
          <a:p>
            <a:pPr lvl="1"/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Extract insights using SQL queries</a:t>
            </a:r>
          </a:p>
          <a:p>
            <a:pPr lvl="1"/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Visualize patterns across formats, cities, and players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Used: </a:t>
            </a:r>
          </a:p>
          <a:p>
            <a:pPr lvl="1"/>
            <a:r>
              <a:rPr lang="en-IN" sz="16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SQLite, Python (pandas, matplotlib, seaborn)</a:t>
            </a:r>
          </a:p>
          <a:p>
            <a:pPr lvl="1"/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Notebook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9AEF6-4210-7EFE-4E19-9A244FF7736F}"/>
              </a:ext>
            </a:extLst>
          </p:cNvPr>
          <p:cNvSpPr/>
          <p:nvPr/>
        </p:nvSpPr>
        <p:spPr>
          <a:xfrm>
            <a:off x="968829" y="5954486"/>
            <a:ext cx="1061357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76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497B-1C8B-DA48-6B27-8B39E704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98733-7D2F-E94E-D1F2-FF2A45BDF0B4}"/>
              </a:ext>
            </a:extLst>
          </p:cNvPr>
          <p:cNvSpPr/>
          <p:nvPr/>
        </p:nvSpPr>
        <p:spPr>
          <a:xfrm>
            <a:off x="1121229" y="5693229"/>
            <a:ext cx="10014857" cy="87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32F8B-B803-A7EB-01E2-0056E0B7C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74" y="1669006"/>
            <a:ext cx="93082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Database: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cricket_data.sqlite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Tables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test_matches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odi_matches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t20_matches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Records Analyzed: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~1500+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Key Fields: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player_of_match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city, gender, result, overs, outcome, 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0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3D46-9F41-4539-E5B1-B9465236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ODI  Match Analysis – Frequent Venues</a:t>
            </a:r>
          </a:p>
        </p:txBody>
      </p:sp>
      <p:pic>
        <p:nvPicPr>
          <p:cNvPr id="4" name="Content Placeholder 3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C5C6E1D4-1812-28C2-0432-2E50C804C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2" y="805544"/>
            <a:ext cx="8198604" cy="51768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7DA10-7593-50A3-E919-8C982D388EC2}"/>
              </a:ext>
            </a:extLst>
          </p:cNvPr>
          <p:cNvSpPr txBox="1"/>
          <p:nvPr/>
        </p:nvSpPr>
        <p:spPr>
          <a:xfrm>
            <a:off x="8149951" y="2059394"/>
            <a:ext cx="35293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Insight:</a:t>
            </a:r>
            <a:br>
              <a:rPr lang="en-US" sz="2400" dirty="0"/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Colombo and London lead as top ODI venues, with African cities like Bulawayo and Harare showing high ODI activity too.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BC0F0-A352-5831-87F0-8D43D0557B67}"/>
              </a:ext>
            </a:extLst>
          </p:cNvPr>
          <p:cNvSpPr/>
          <p:nvPr/>
        </p:nvSpPr>
        <p:spPr>
          <a:xfrm>
            <a:off x="1198720" y="6389737"/>
            <a:ext cx="10014857" cy="10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8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B219-26E0-A02B-F2E0-A2194177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41"/>
            <a:ext cx="10515600" cy="734366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ODI – Highest Run Victories</a:t>
            </a:r>
          </a:p>
        </p:txBody>
      </p:sp>
      <p:pic>
        <p:nvPicPr>
          <p:cNvPr id="5" name="Content Placeholder 4" descr="A graph with different colored bars">
            <a:extLst>
              <a:ext uri="{FF2B5EF4-FFF2-40B4-BE49-F238E27FC236}">
                <a16:creationId xmlns:a16="http://schemas.microsoft.com/office/drawing/2014/main" id="{9B05A134-8B2F-D9E6-1470-106E4734FA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007"/>
            <a:ext cx="7252229" cy="51773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26D9B-D8D5-F280-342D-E180F17CF292}"/>
              </a:ext>
            </a:extLst>
          </p:cNvPr>
          <p:cNvSpPr txBox="1"/>
          <p:nvPr/>
        </p:nvSpPr>
        <p:spPr>
          <a:xfrm>
            <a:off x="7811146" y="2371241"/>
            <a:ext cx="3905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Trinidad,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Tarouba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Mumbai recorded the biggest run-margin wins in ODIs, highlighting strong team performances at these venues.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AB2FDB-21D8-5B08-CC46-73C2AAFB00A6}"/>
              </a:ext>
            </a:extLst>
          </p:cNvPr>
          <p:cNvSpPr/>
          <p:nvPr/>
        </p:nvSpPr>
        <p:spPr>
          <a:xfrm>
            <a:off x="1229717" y="6474673"/>
            <a:ext cx="10014857" cy="87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2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6CB7-AED8-442F-4478-A253A9B4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32"/>
            <a:ext cx="10515600" cy="76625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ODI – Top Batsmen</a:t>
            </a:r>
          </a:p>
        </p:txBody>
      </p:sp>
      <p:pic>
        <p:nvPicPr>
          <p:cNvPr id="5" name="Content Placeholder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85646022-8F33-C90C-3E08-8DEFD5F2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853780"/>
            <a:ext cx="8741043" cy="5330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8D00E-52F8-0967-05C5-977744416C94}"/>
              </a:ext>
            </a:extLst>
          </p:cNvPr>
          <p:cNvSpPr txBox="1"/>
          <p:nvPr/>
        </p:nvSpPr>
        <p:spPr>
          <a:xfrm>
            <a:off x="8593162" y="2200759"/>
            <a:ext cx="31099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Insight:</a:t>
            </a:r>
            <a:br>
              <a:rPr lang="en-US" sz="2400" dirty="0"/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Virat Kohli and AB de Villiers top the ODI batting charts based on match awards, followed by Yuvraj Singh and Mohammad Hafeez.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73A201-98CC-FE08-7F7F-D8D63121B85F}"/>
              </a:ext>
            </a:extLst>
          </p:cNvPr>
          <p:cNvSpPr/>
          <p:nvPr/>
        </p:nvSpPr>
        <p:spPr>
          <a:xfrm>
            <a:off x="1088571" y="6467783"/>
            <a:ext cx="10014857" cy="87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0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82F9-7E04-13A0-3BBC-B9D41FAD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278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ODI – Top Wicket-Takers</a:t>
            </a:r>
          </a:p>
        </p:txBody>
      </p:sp>
      <p:pic>
        <p:nvPicPr>
          <p:cNvPr id="5" name="Content Placeholder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F10CF000-A214-684E-0C19-647B8277F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0" y="883403"/>
            <a:ext cx="8282741" cy="53314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177E2-BE35-3AC2-9B69-8101756BB618}"/>
              </a:ext>
            </a:extLst>
          </p:cNvPr>
          <p:cNvSpPr txBox="1"/>
          <p:nvPr/>
        </p:nvSpPr>
        <p:spPr>
          <a:xfrm>
            <a:off x="8539566" y="2619214"/>
            <a:ext cx="33941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Insight:</a:t>
            </a:r>
            <a:br>
              <a:rPr lang="en-US" dirty="0"/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Surprisingly, many all-rounders like Kohli, AB de Villiers, and Yuvraj Singh also appear in the top wicket-takers list, showing their diverse roles.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85825-3BDE-2540-A54C-8F863A4562BA}"/>
              </a:ext>
            </a:extLst>
          </p:cNvPr>
          <p:cNvSpPr/>
          <p:nvPr/>
        </p:nvSpPr>
        <p:spPr>
          <a:xfrm>
            <a:off x="1088571" y="6449331"/>
            <a:ext cx="10014857" cy="87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9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91AF-E580-9A62-3E4C-B5CE8198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Match Analysis – Most Frequent Cities</a:t>
            </a:r>
            <a:endParaRPr lang="en-IN" sz="3600" b="1" dirty="0">
              <a:solidFill>
                <a:srgbClr val="C2185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64115AB4-792B-32FD-4A9E-7DDEEA7AD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730"/>
            <a:ext cx="7051729" cy="53685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895DA-686B-B7E1-9E8A-D31294E7F86C}"/>
              </a:ext>
            </a:extLst>
          </p:cNvPr>
          <p:cNvSpPr txBox="1"/>
          <p:nvPr/>
        </p:nvSpPr>
        <p:spPr>
          <a:xfrm>
            <a:off x="8245098" y="2185261"/>
            <a:ext cx="3301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London hosted the highest number of test matches, followed by Colombo and Brisbane.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B16AB-1FBB-6165-A42C-FC6D40B22DF0}"/>
              </a:ext>
            </a:extLst>
          </p:cNvPr>
          <p:cNvSpPr/>
          <p:nvPr/>
        </p:nvSpPr>
        <p:spPr>
          <a:xfrm>
            <a:off x="1214219" y="6492875"/>
            <a:ext cx="10014857" cy="87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9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5A9-91A7-A5CA-D040-0559C875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145"/>
            <a:ext cx="10515600" cy="766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218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Matches – Most Wins by Country</a:t>
            </a:r>
            <a:endParaRPr lang="en-IN" sz="3600" b="1" dirty="0">
              <a:solidFill>
                <a:srgbClr val="C2185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 descr="A graph showing a bar graph&#10;&#10;AI-generated content may be incorrect.">
            <a:extLst>
              <a:ext uri="{FF2B5EF4-FFF2-40B4-BE49-F238E27FC236}">
                <a16:creationId xmlns:a16="http://schemas.microsoft.com/office/drawing/2014/main" id="{A39FBB26-F7AC-B331-389D-653D8AD27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154"/>
            <a:ext cx="8871380" cy="52051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5A4B1-9DD8-2869-D0E5-C2332C329A4E}"/>
              </a:ext>
            </a:extLst>
          </p:cNvPr>
          <p:cNvSpPr txBox="1"/>
          <p:nvPr/>
        </p:nvSpPr>
        <p:spPr>
          <a:xfrm>
            <a:off x="8871380" y="2603715"/>
            <a:ext cx="31398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A23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Australia and England lead with the most test victories, showcasing their historical dominance in red-ball cricket.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952BA5-B006-E305-598F-B4A5E7C467DC}"/>
              </a:ext>
            </a:extLst>
          </p:cNvPr>
          <p:cNvSpPr/>
          <p:nvPr/>
        </p:nvSpPr>
        <p:spPr>
          <a:xfrm>
            <a:off x="1088571" y="6514818"/>
            <a:ext cx="10014857" cy="87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1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448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Segoe UI</vt:lpstr>
      <vt:lpstr>Office Theme</vt:lpstr>
      <vt:lpstr>Cricsheet Match Data Analysis</vt:lpstr>
      <vt:lpstr>Project Objective</vt:lpstr>
      <vt:lpstr>Dataset Overview</vt:lpstr>
      <vt:lpstr>ODI  Match Analysis – Frequent Venues</vt:lpstr>
      <vt:lpstr>ODI – Highest Run Victories</vt:lpstr>
      <vt:lpstr>ODI – Top Batsmen</vt:lpstr>
      <vt:lpstr>ODI – Top Wicket-Takers</vt:lpstr>
      <vt:lpstr>Test Match Analysis – Most Frequent Cities</vt:lpstr>
      <vt:lpstr>Test Matches – Most Wins by Country</vt:lpstr>
      <vt:lpstr>Test Matches – City-Wise Variation</vt:lpstr>
      <vt:lpstr>T20 Match Analysis – Gender Distribution</vt:lpstr>
      <vt:lpstr>Summary of Findings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RAJESH</dc:creator>
  <cp:lastModifiedBy>UMA RAJESH</cp:lastModifiedBy>
  <cp:revision>4</cp:revision>
  <dcterms:created xsi:type="dcterms:W3CDTF">2025-07-05T16:38:16Z</dcterms:created>
  <dcterms:modified xsi:type="dcterms:W3CDTF">2025-07-08T06:31:23Z</dcterms:modified>
</cp:coreProperties>
</file>