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4" r:id="rId10"/>
    <p:sldId id="16140635" r:id="rId11"/>
    <p:sldId id="16140630" r:id="rId12"/>
    <p:sldId id="16140629" r:id="rId13"/>
    <p:sldId id="16140623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Umaralp/Steganography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IN" alt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17395" y="3940810"/>
            <a:ext cx="8156575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Junaid Umar</a:t>
            </a:r>
            <a:endParaRPr lang="en-IN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Channabasaveshwara Institute of Technology, Department of Computer Science</a:t>
            </a:r>
            <a:endParaRPr lang="en-IN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2000" dirty="0"/>
              <a:t>This steganography project successfully demonstrates how </a:t>
            </a:r>
            <a:r>
              <a:rPr lang="en-IN" sz="2000" b="1" dirty="0"/>
              <a:t>secure communication</a:t>
            </a:r>
            <a:r>
              <a:rPr lang="en-IN" sz="2000" dirty="0"/>
              <a:t> can be achieved by embedding hidden messages within an image. By combining </a:t>
            </a:r>
            <a:r>
              <a:rPr lang="en-IN" sz="2000" b="1" dirty="0"/>
              <a:t>image processing with encryption</a:t>
            </a:r>
            <a:r>
              <a:rPr lang="en-IN" sz="2000" dirty="0"/>
              <a:t>, the project ensures that sensitive information remains concealed from unauthorized users. The added </a:t>
            </a:r>
            <a:r>
              <a:rPr lang="en-IN" sz="2000" b="1" dirty="0"/>
              <a:t>passcode protection</a:t>
            </a:r>
            <a:r>
              <a:rPr lang="en-IN" sz="2000" dirty="0"/>
              <a:t> enhances security, allowing only intended recipients to access the message. This approach is a </a:t>
            </a:r>
            <a:r>
              <a:rPr lang="en-IN" sz="2000" b="1" dirty="0"/>
              <a:t>lightweight, effective, and discreet</a:t>
            </a:r>
            <a:r>
              <a:rPr lang="en-IN" sz="2000" dirty="0"/>
              <a:t> method of data hiding, making it useful for cybersecurity, forensic investigations, and personal privacy.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377" y="1302026"/>
            <a:ext cx="11029615" cy="4673324"/>
          </a:xfrm>
        </p:spPr>
        <p:txBody>
          <a:bodyPr/>
          <a:lstStyle/>
          <a:p>
            <a:pPr marL="0" indent="0" algn="l">
              <a:buNone/>
            </a:pPr>
            <a:r>
              <a:rPr lang="en-IN" sz="2000" i="1" u="sng" dirty="0">
                <a:hlinkClick r:id="rId1" action="ppaction://hlinkfile"/>
              </a:rPr>
              <a:t>https://github.com/Umaralp/Steganography</a:t>
            </a:r>
            <a:endParaRPr lang="en-IN" sz="2000" i="1" u="sn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1500" dirty="0"/>
          </a:p>
          <a:p>
            <a:pPr marL="305435" indent="-305435"/>
            <a:r>
              <a:rPr lang="en-US" sz="2000" b="1" dirty="0"/>
              <a:t>1. Advanced Encryption –</a:t>
            </a:r>
            <a:r>
              <a:rPr lang="en-US" sz="2000" dirty="0"/>
              <a:t> Integrate AES or RSA encryption for stronger security before embedding the message.  </a:t>
            </a:r>
            <a:endParaRPr lang="en-US" sz="2000" dirty="0"/>
          </a:p>
          <a:p>
            <a:pPr marL="305435" indent="-305435"/>
            <a:r>
              <a:rPr lang="en-US" sz="2000" b="1" dirty="0"/>
              <a:t>2. Support for Different Image Formats –</a:t>
            </a:r>
            <a:r>
              <a:rPr lang="en-US" sz="2000" dirty="0"/>
              <a:t> Expand compatibility to formats like JPEG, BMP, and GIF while minimizing data loss.  </a:t>
            </a:r>
            <a:endParaRPr lang="en-US" sz="2000" dirty="0"/>
          </a:p>
          <a:p>
            <a:pPr marL="305435" indent="-305435"/>
            <a:r>
              <a:rPr lang="en-US" sz="2000" b="1" dirty="0"/>
              <a:t>3. Increased Storage Capacity –</a:t>
            </a:r>
            <a:r>
              <a:rPr lang="en-US" sz="2000" dirty="0"/>
              <a:t> Optimize pixel usage to store longer messages without significantly altering the image.  </a:t>
            </a:r>
            <a:endParaRPr lang="en-US" sz="2000" dirty="0"/>
          </a:p>
          <a:p>
            <a:pPr marL="305435" indent="-305435"/>
            <a:r>
              <a:rPr lang="en-US" sz="2000" b="1" dirty="0"/>
              <a:t>4. Multi-Level Authentication –</a:t>
            </a:r>
            <a:r>
              <a:rPr lang="en-US" sz="2000" dirty="0"/>
              <a:t> Implement biometric or two-factor authentication (2FA) for enhanced security.  .  </a:t>
            </a:r>
            <a:endParaRPr lang="en-US" sz="2000" dirty="0"/>
          </a:p>
          <a:p>
            <a:pPr marL="305435" indent="-305435"/>
            <a:r>
              <a:rPr lang="en-IN" altLang="en-US" sz="2000" b="1" dirty="0"/>
              <a:t>5</a:t>
            </a:r>
            <a:r>
              <a:rPr lang="en-US" sz="2000" b="1" dirty="0"/>
              <a:t>. Mobile and Web Integration –</a:t>
            </a:r>
            <a:r>
              <a:rPr lang="en-US" sz="2000" dirty="0"/>
              <a:t> Develop a web app or mobile app for easier access and usability.    </a:t>
            </a:r>
            <a:endParaRPr lang="en-US" sz="2000" dirty="0"/>
          </a:p>
          <a:p>
            <a:pPr marL="305435" indent="-305435"/>
            <a:r>
              <a:rPr lang="en-IN" altLang="en-US" sz="2000" b="1" dirty="0"/>
              <a:t>6</a:t>
            </a:r>
            <a:r>
              <a:rPr lang="en-US" sz="2000" b="1" dirty="0"/>
              <a:t>. Audio &amp; Video Steganography</a:t>
            </a:r>
            <a:r>
              <a:rPr lang="en-US" sz="2000" dirty="0"/>
              <a:t> – Extend the concept to hide messages in audio files or video frames for more versatility.</a:t>
            </a:r>
            <a:endParaRPr lang="en-US" sz="2000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2287" y="1203806"/>
            <a:ext cx="11029616" cy="53029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120" y="1894205"/>
            <a:ext cx="11029315" cy="40170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In today's digital world,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secure communication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is crucial to protect sensitive information from unauthorized access. Traditional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encryption methods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can raise suspicion, making it necessary to hide messages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discreetly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. This project uses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image steganography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to embed secret messages within an image, ensuring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confidentiality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while maintaining the image’s original appearance. A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passcode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adds an extra layer of security, allowing only </a:t>
            </a:r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authorized users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to decrypt and retrieve the hidden message.</a:t>
            </a:r>
            <a:endParaRPr lang="en-IN" sz="20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/>
              <a:t>Python - </a:t>
            </a:r>
            <a:r>
              <a:rPr lang="en-IN" sz="2000" dirty="0"/>
              <a:t>Primary programming language for the encryption and decryption process.</a:t>
            </a:r>
            <a:endParaRPr lang="en-IN" sz="2000" dirty="0"/>
          </a:p>
          <a:p>
            <a:r>
              <a:rPr lang="en-IN" sz="2000" b="1" dirty="0"/>
              <a:t>OpenCV (cv2) -</a:t>
            </a:r>
            <a:r>
              <a:rPr lang="en-IN" sz="2000" dirty="0"/>
              <a:t> Used for image processing (loading, modifying, and saving images).</a:t>
            </a:r>
            <a:endParaRPr lang="en-IN" sz="2000" dirty="0"/>
          </a:p>
          <a:p>
            <a:r>
              <a:rPr lang="en-IN" sz="2000" b="1" dirty="0"/>
              <a:t>File Handling </a:t>
            </a:r>
            <a:r>
              <a:rPr lang="en-IN" sz="2000" dirty="0"/>
              <a:t>- To store and retrieve the passcode from a text file.</a:t>
            </a:r>
            <a:endParaRPr lang="en-IN" sz="2000" dirty="0"/>
          </a:p>
          <a:p>
            <a:r>
              <a:rPr lang="en-IN" sz="2000" b="1" dirty="0"/>
              <a:t>NumPy (implicitly used by OpenCV) -</a:t>
            </a:r>
            <a:r>
              <a:rPr lang="en-IN" sz="2000" dirty="0"/>
              <a:t> Handles image arrays for encoding and decoding messages.</a:t>
            </a:r>
            <a:endParaRPr lang="en-IN" sz="2000" dirty="0"/>
          </a:p>
          <a:p>
            <a:r>
              <a:rPr lang="en-IN" sz="2000" b="1" dirty="0"/>
              <a:t>Operating System (os module) -</a:t>
            </a:r>
            <a:r>
              <a:rPr lang="en-IN" sz="2000" dirty="0"/>
              <a:t> Used to open the encrypted image file automatically.</a:t>
            </a:r>
            <a:endParaRPr lang="en-IN" sz="2000" dirty="0"/>
          </a:p>
          <a:p>
            <a:r>
              <a:rPr lang="en-IN" sz="2000" b="1" dirty="0"/>
              <a:t>Supported devices -</a:t>
            </a:r>
            <a:r>
              <a:rPr lang="en-IN" sz="2000" dirty="0"/>
              <a:t> Windows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1437005"/>
            <a:ext cx="11029315" cy="4636770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rgbClr val="0F0F0F"/>
                </a:solidFill>
              </a:rPr>
              <a:t>Simple Yet Effective Encryption –</a:t>
            </a:r>
            <a:r>
              <a:rPr lang="en-IN" sz="2000" dirty="0">
                <a:solidFill>
                  <a:srgbClr val="0F0F0F"/>
                </a:solidFill>
              </a:rPr>
              <a:t> Hides a secret message inside an image using pixel manipulation.</a:t>
            </a:r>
            <a:endParaRPr lang="en-IN" sz="2000" dirty="0">
              <a:solidFill>
                <a:srgbClr val="0F0F0F"/>
              </a:solidFill>
            </a:endParaRPr>
          </a:p>
          <a:p>
            <a:r>
              <a:rPr lang="en-IN" sz="2000" b="1" dirty="0">
                <a:solidFill>
                  <a:srgbClr val="0F0F0F"/>
                </a:solidFill>
              </a:rPr>
              <a:t>Password Protection –</a:t>
            </a:r>
            <a:r>
              <a:rPr lang="en-IN" sz="2000" dirty="0">
                <a:solidFill>
                  <a:srgbClr val="0F0F0F"/>
                </a:solidFill>
              </a:rPr>
              <a:t> Adds an extra security layer by requiring a passcode for decryption.</a:t>
            </a:r>
            <a:endParaRPr lang="en-IN" sz="2000" dirty="0">
              <a:solidFill>
                <a:srgbClr val="0F0F0F"/>
              </a:solidFill>
            </a:endParaRPr>
          </a:p>
          <a:p>
            <a:r>
              <a:rPr lang="en-IN" sz="2000" b="1" dirty="0">
                <a:solidFill>
                  <a:srgbClr val="0F0F0F"/>
                </a:solidFill>
              </a:rPr>
              <a:t>No External Dependencies (Except OpenCV) –</a:t>
            </a:r>
            <a:r>
              <a:rPr lang="en-IN" sz="2000" dirty="0">
                <a:solidFill>
                  <a:srgbClr val="0F0F0F"/>
                </a:solidFill>
              </a:rPr>
              <a:t> Uses only OpenCV and Python’s built-in modules.</a:t>
            </a:r>
            <a:endParaRPr lang="en-IN" sz="2000" dirty="0">
              <a:solidFill>
                <a:srgbClr val="0F0F0F"/>
              </a:solidFill>
            </a:endParaRPr>
          </a:p>
          <a:p>
            <a:r>
              <a:rPr lang="en-IN" sz="2000" b="1" dirty="0">
                <a:solidFill>
                  <a:srgbClr val="0F0F0F"/>
                </a:solidFill>
              </a:rPr>
              <a:t>Stealthy Data Hiding –</a:t>
            </a:r>
            <a:r>
              <a:rPr lang="en-IN" sz="2000" dirty="0">
                <a:solidFill>
                  <a:srgbClr val="0F0F0F"/>
                </a:solidFill>
              </a:rPr>
              <a:t> The encrypted image looks visually identical to the original, making it hard to detect.</a:t>
            </a:r>
            <a:endParaRPr lang="en-IN" sz="2000" dirty="0">
              <a:solidFill>
                <a:srgbClr val="0F0F0F"/>
              </a:solidFill>
            </a:endParaRPr>
          </a:p>
          <a:p>
            <a:r>
              <a:rPr lang="en-IN" sz="2000" b="1" dirty="0">
                <a:solidFill>
                  <a:srgbClr val="0F0F0F"/>
                </a:solidFill>
              </a:rPr>
              <a:t>Customizable &amp; Expandable –</a:t>
            </a:r>
            <a:r>
              <a:rPr lang="en-IN" sz="2000" dirty="0">
                <a:solidFill>
                  <a:srgbClr val="0F0F0F"/>
                </a:solidFill>
              </a:rPr>
              <a:t> Can be modified to support larger messages, different encryption techniques, or more secure hashing..</a:t>
            </a:r>
            <a:endParaRPr lang="en-IN" sz="2000" dirty="0">
              <a:solidFill>
                <a:srgbClr val="0F0F0F"/>
              </a:solidFill>
            </a:endParaRPr>
          </a:p>
          <a:p>
            <a:r>
              <a:rPr lang="en-IN" sz="2000" b="1" dirty="0">
                <a:solidFill>
                  <a:srgbClr val="0F0F0F"/>
                </a:solidFill>
              </a:rPr>
              <a:t>Offline &amp; Secure –</a:t>
            </a:r>
            <a:r>
              <a:rPr lang="en-IN" sz="2000" dirty="0">
                <a:solidFill>
                  <a:srgbClr val="0F0F0F"/>
                </a:solidFill>
              </a:rPr>
              <a:t> No internet is required, reducing risks of data leakage.</a:t>
            </a:r>
            <a:endParaRPr lang="en-IN" sz="2000" dirty="0">
              <a:solidFill>
                <a:srgbClr val="0F0F0F"/>
              </a:solidFill>
            </a:endParaRPr>
          </a:p>
          <a:p>
            <a:r>
              <a:rPr lang="en-IN" sz="2000" b="1" dirty="0">
                <a:solidFill>
                  <a:srgbClr val="0F0F0F"/>
                </a:solidFill>
              </a:rPr>
              <a:t>Automated Image Opening –</a:t>
            </a:r>
            <a:r>
              <a:rPr lang="en-IN" sz="2000" dirty="0">
                <a:solidFill>
                  <a:srgbClr val="0F0F0F"/>
                </a:solidFill>
              </a:rPr>
              <a:t> Opens the encrypted image automatically for user convenience.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sz="2000" b="1" dirty="0"/>
              <a:t>Cybersecurity Enthusiasts –</a:t>
            </a:r>
            <a:r>
              <a:rPr lang="en-IN" sz="2000" dirty="0"/>
              <a:t> Individuals learning about encryption and secure communication.</a:t>
            </a:r>
            <a:endParaRPr lang="en-IN" sz="2000" dirty="0"/>
          </a:p>
          <a:p>
            <a:r>
              <a:rPr lang="en-IN" sz="2000" b="1" dirty="0"/>
              <a:t>Forensic Investigators –</a:t>
            </a:r>
            <a:r>
              <a:rPr lang="en-IN" sz="2000" dirty="0"/>
              <a:t> Can use steganography for covert communication in investigations.</a:t>
            </a:r>
            <a:endParaRPr lang="en-IN" sz="2000" dirty="0"/>
          </a:p>
          <a:p>
            <a:r>
              <a:rPr lang="en-IN" sz="2000" b="1" dirty="0"/>
              <a:t>Ethical Hackers &amp; Penetration Testers –</a:t>
            </a:r>
            <a:r>
              <a:rPr lang="en-IN" sz="2000" dirty="0"/>
              <a:t> To test data-hiding techniques and security vulnerabilities.</a:t>
            </a:r>
            <a:endParaRPr lang="en-IN" sz="2000" dirty="0"/>
          </a:p>
          <a:p>
            <a:r>
              <a:rPr lang="en-IN" sz="2000" b="1" dirty="0"/>
              <a:t>Journalists &amp; Whistleblowers –</a:t>
            </a:r>
            <a:r>
              <a:rPr lang="en-IN" sz="2000" dirty="0"/>
              <a:t> To securely hide sensitive messages from unauthorized access.</a:t>
            </a:r>
            <a:endParaRPr lang="en-IN" sz="2000" dirty="0"/>
          </a:p>
          <a:p>
            <a:r>
              <a:rPr lang="en-IN" sz="2000" b="1" dirty="0"/>
              <a:t>Students &amp; Researchers –</a:t>
            </a:r>
            <a:r>
              <a:rPr lang="en-IN" sz="2000" dirty="0"/>
              <a:t> For academic projects, cryptography research, and learning purposes.</a:t>
            </a:r>
            <a:endParaRPr lang="en-IN" sz="2000" dirty="0"/>
          </a:p>
          <a:p>
            <a:r>
              <a:rPr lang="en-IN" sz="2000" b="1" dirty="0"/>
              <a:t>Data Security Professionals –</a:t>
            </a:r>
            <a:r>
              <a:rPr lang="en-IN" sz="2000" dirty="0"/>
              <a:t> Can integrate or analyze steganography techniques in real-world applications.</a:t>
            </a:r>
            <a:endParaRPr lang="en-IN" sz="2000" dirty="0"/>
          </a:p>
          <a:p>
            <a:r>
              <a:rPr lang="en-IN" sz="2000" b="1" dirty="0"/>
              <a:t>Spy Agencies &amp; Intelligence Organizations –</a:t>
            </a:r>
            <a:r>
              <a:rPr lang="en-IN" sz="2000" dirty="0"/>
              <a:t> May use similar techniques for secure, covert communication.</a:t>
            </a:r>
            <a:endParaRPr lang="en-IN" sz="2000" dirty="0"/>
          </a:p>
          <a:p>
            <a:r>
              <a:rPr lang="en-IN" sz="2000" b="1" dirty="0"/>
              <a:t>Privacy-Conscious Users –</a:t>
            </a:r>
            <a:r>
              <a:rPr lang="en-IN" sz="2000" dirty="0"/>
              <a:t> Anyone who wants to securely send hidden messages without detection.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 1 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Content Placeholder 2" descr="Screenshot 2025-02-20 1534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233170"/>
            <a:ext cx="11029950" cy="51466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Result 2</a:t>
            </a:r>
            <a:endParaRPr lang="en-US"/>
          </a:p>
        </p:txBody>
      </p:sp>
      <p:pic>
        <p:nvPicPr>
          <p:cNvPr id="4" name="Content Placeholder 3" descr="Screenshot 2025-02-20 15520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0390" y="1301750"/>
            <a:ext cx="11031220" cy="49764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Result 3</a:t>
            </a:r>
            <a:endParaRPr lang="en-US"/>
          </a:p>
        </p:txBody>
      </p:sp>
      <p:pic>
        <p:nvPicPr>
          <p:cNvPr id="4" name="Content Placeholder 3" descr="Screenshot 2025-02-20 1555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1025" y="1301750"/>
            <a:ext cx="11029315" cy="4994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4078</Words>
  <Application>WPS Presentation</Application>
  <PresentationFormat>Custom</PresentationFormat>
  <Paragraphs>83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Arial</vt:lpstr>
      <vt:lpstr>Calibri Light</vt:lpstr>
      <vt:lpstr>Microsoft YaHei</vt:lpstr>
      <vt:lpstr>Arial Unicode MS</vt:lpstr>
      <vt:lpstr>Franklin Gothic Demi</vt:lpstr>
      <vt:lpstr>Franklin Gothic Book</vt:lpstr>
      <vt:lpstr>Calibri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 1</vt:lpstr>
      <vt:lpstr>Results 2</vt:lpstr>
      <vt:lpstr>Results 3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junai</cp:lastModifiedBy>
  <cp:revision>39</cp:revision>
  <dcterms:created xsi:type="dcterms:W3CDTF">2021-05-26T16:50:00Z</dcterms:created>
  <dcterms:modified xsi:type="dcterms:W3CDTF">2025-02-20T11:21:16Z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1812F84AAC224B4CB0820F8AFDEA7881</vt:lpwstr>
  </property>
  <property fmtid="{D5CDD505-2E9C-101B-9397-08002B2CF9AE}" pid="4" name="KSOProductBuildVer">
    <vt:lpwstr>1033-11.2.0.10382</vt:lpwstr>
  </property>
</Properties>
</file>