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6045-6B9D-4688-AE37-08F4AC875A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DEC423-BF2C-42E5-946C-5D89E414AC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C08A51-92DB-423C-A5E4-DC16BC01AB9E}"/>
              </a:ext>
            </a:extLst>
          </p:cNvPr>
          <p:cNvSpPr>
            <a:spLocks noGrp="1"/>
          </p:cNvSpPr>
          <p:nvPr>
            <p:ph type="dt" sz="half" idx="10"/>
          </p:nvPr>
        </p:nvSpPr>
        <p:spPr/>
        <p:txBody>
          <a:bodyPr/>
          <a:lstStyle/>
          <a:p>
            <a:fld id="{2B36ADDE-09C1-44EE-A009-586F0F46A9DA}" type="datetimeFigureOut">
              <a:rPr lang="en-IN" smtClean="0"/>
              <a:t>11-06-2021</a:t>
            </a:fld>
            <a:endParaRPr lang="en-IN" dirty="0"/>
          </a:p>
        </p:txBody>
      </p:sp>
      <p:sp>
        <p:nvSpPr>
          <p:cNvPr id="5" name="Footer Placeholder 4">
            <a:extLst>
              <a:ext uri="{FF2B5EF4-FFF2-40B4-BE49-F238E27FC236}">
                <a16:creationId xmlns:a16="http://schemas.microsoft.com/office/drawing/2014/main" id="{9AA9B402-0C79-40CC-9800-20FC81B5373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750BC67-996A-4912-BFE7-2B1005F8A2BF}"/>
              </a:ext>
            </a:extLst>
          </p:cNvPr>
          <p:cNvSpPr>
            <a:spLocks noGrp="1"/>
          </p:cNvSpPr>
          <p:nvPr>
            <p:ph type="sldNum" sz="quarter" idx="12"/>
          </p:nvPr>
        </p:nvSpPr>
        <p:spPr/>
        <p:txBody>
          <a:bodyPr/>
          <a:lstStyle/>
          <a:p>
            <a:fld id="{80908387-50FE-4786-88AD-69660E84519C}" type="slidenum">
              <a:rPr lang="en-IN" smtClean="0"/>
              <a:t>‹#›</a:t>
            </a:fld>
            <a:endParaRPr lang="en-IN" dirty="0"/>
          </a:p>
        </p:txBody>
      </p:sp>
    </p:spTree>
    <p:extLst>
      <p:ext uri="{BB962C8B-B14F-4D97-AF65-F5344CB8AC3E}">
        <p14:creationId xmlns:p14="http://schemas.microsoft.com/office/powerpoint/2010/main" val="229143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1EBC-F7AA-42C7-B995-9C2AAF826E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DC3533-AAA2-473C-9B49-B949D4BDC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D08A4D-1E2C-494C-AEDE-7C657402E636}"/>
              </a:ext>
            </a:extLst>
          </p:cNvPr>
          <p:cNvSpPr>
            <a:spLocks noGrp="1"/>
          </p:cNvSpPr>
          <p:nvPr>
            <p:ph type="dt" sz="half" idx="10"/>
          </p:nvPr>
        </p:nvSpPr>
        <p:spPr/>
        <p:txBody>
          <a:bodyPr/>
          <a:lstStyle/>
          <a:p>
            <a:fld id="{2B36ADDE-09C1-44EE-A009-586F0F46A9DA}" type="datetimeFigureOut">
              <a:rPr lang="en-IN" smtClean="0"/>
              <a:t>11-06-2021</a:t>
            </a:fld>
            <a:endParaRPr lang="en-IN" dirty="0"/>
          </a:p>
        </p:txBody>
      </p:sp>
      <p:sp>
        <p:nvSpPr>
          <p:cNvPr id="5" name="Footer Placeholder 4">
            <a:extLst>
              <a:ext uri="{FF2B5EF4-FFF2-40B4-BE49-F238E27FC236}">
                <a16:creationId xmlns:a16="http://schemas.microsoft.com/office/drawing/2014/main" id="{CA20058D-C624-484B-BA85-18B3CCEFCE1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8BA44F8-D443-4BBC-B5E2-55097F7FC403}"/>
              </a:ext>
            </a:extLst>
          </p:cNvPr>
          <p:cNvSpPr>
            <a:spLocks noGrp="1"/>
          </p:cNvSpPr>
          <p:nvPr>
            <p:ph type="sldNum" sz="quarter" idx="12"/>
          </p:nvPr>
        </p:nvSpPr>
        <p:spPr/>
        <p:txBody>
          <a:bodyPr/>
          <a:lstStyle/>
          <a:p>
            <a:fld id="{80908387-50FE-4786-88AD-69660E84519C}" type="slidenum">
              <a:rPr lang="en-IN" smtClean="0"/>
              <a:t>‹#›</a:t>
            </a:fld>
            <a:endParaRPr lang="en-IN" dirty="0"/>
          </a:p>
        </p:txBody>
      </p:sp>
    </p:spTree>
    <p:extLst>
      <p:ext uri="{BB962C8B-B14F-4D97-AF65-F5344CB8AC3E}">
        <p14:creationId xmlns:p14="http://schemas.microsoft.com/office/powerpoint/2010/main" val="895515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573CE4-DB4E-4486-A812-D9901094BF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B577CD-3501-4B6C-8DDF-2E0BCE2B5A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39FD67-E520-4AC1-A229-8CFE797B9A1B}"/>
              </a:ext>
            </a:extLst>
          </p:cNvPr>
          <p:cNvSpPr>
            <a:spLocks noGrp="1"/>
          </p:cNvSpPr>
          <p:nvPr>
            <p:ph type="dt" sz="half" idx="10"/>
          </p:nvPr>
        </p:nvSpPr>
        <p:spPr/>
        <p:txBody>
          <a:bodyPr/>
          <a:lstStyle/>
          <a:p>
            <a:fld id="{2B36ADDE-09C1-44EE-A009-586F0F46A9DA}" type="datetimeFigureOut">
              <a:rPr lang="en-IN" smtClean="0"/>
              <a:t>11-06-2021</a:t>
            </a:fld>
            <a:endParaRPr lang="en-IN" dirty="0"/>
          </a:p>
        </p:txBody>
      </p:sp>
      <p:sp>
        <p:nvSpPr>
          <p:cNvPr id="5" name="Footer Placeholder 4">
            <a:extLst>
              <a:ext uri="{FF2B5EF4-FFF2-40B4-BE49-F238E27FC236}">
                <a16:creationId xmlns:a16="http://schemas.microsoft.com/office/drawing/2014/main" id="{79CED6E0-915E-4562-9DCD-0FD29A58D47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F1F13CB-62D7-4494-B5CB-3EC33084793C}"/>
              </a:ext>
            </a:extLst>
          </p:cNvPr>
          <p:cNvSpPr>
            <a:spLocks noGrp="1"/>
          </p:cNvSpPr>
          <p:nvPr>
            <p:ph type="sldNum" sz="quarter" idx="12"/>
          </p:nvPr>
        </p:nvSpPr>
        <p:spPr/>
        <p:txBody>
          <a:bodyPr/>
          <a:lstStyle/>
          <a:p>
            <a:fld id="{80908387-50FE-4786-88AD-69660E84519C}" type="slidenum">
              <a:rPr lang="en-IN" smtClean="0"/>
              <a:t>‹#›</a:t>
            </a:fld>
            <a:endParaRPr lang="en-IN" dirty="0"/>
          </a:p>
        </p:txBody>
      </p:sp>
    </p:spTree>
    <p:extLst>
      <p:ext uri="{BB962C8B-B14F-4D97-AF65-F5344CB8AC3E}">
        <p14:creationId xmlns:p14="http://schemas.microsoft.com/office/powerpoint/2010/main" val="159658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5C62-3CDB-4BC3-BA11-50914290A9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D6641F-D3DF-4FDA-84CE-9E584CC75B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307C5C-3A0A-4196-A5DE-6DF7F9FC3103}"/>
              </a:ext>
            </a:extLst>
          </p:cNvPr>
          <p:cNvSpPr>
            <a:spLocks noGrp="1"/>
          </p:cNvSpPr>
          <p:nvPr>
            <p:ph type="dt" sz="half" idx="10"/>
          </p:nvPr>
        </p:nvSpPr>
        <p:spPr/>
        <p:txBody>
          <a:bodyPr/>
          <a:lstStyle/>
          <a:p>
            <a:fld id="{2B36ADDE-09C1-44EE-A009-586F0F46A9DA}" type="datetimeFigureOut">
              <a:rPr lang="en-IN" smtClean="0"/>
              <a:t>11-06-2021</a:t>
            </a:fld>
            <a:endParaRPr lang="en-IN" dirty="0"/>
          </a:p>
        </p:txBody>
      </p:sp>
      <p:sp>
        <p:nvSpPr>
          <p:cNvPr id="5" name="Footer Placeholder 4">
            <a:extLst>
              <a:ext uri="{FF2B5EF4-FFF2-40B4-BE49-F238E27FC236}">
                <a16:creationId xmlns:a16="http://schemas.microsoft.com/office/drawing/2014/main" id="{48172E8B-C575-4630-ABF8-75765F692AD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50DEFED-DB61-4599-A94B-FE9D3CB0B0F7}"/>
              </a:ext>
            </a:extLst>
          </p:cNvPr>
          <p:cNvSpPr>
            <a:spLocks noGrp="1"/>
          </p:cNvSpPr>
          <p:nvPr>
            <p:ph type="sldNum" sz="quarter" idx="12"/>
          </p:nvPr>
        </p:nvSpPr>
        <p:spPr/>
        <p:txBody>
          <a:bodyPr/>
          <a:lstStyle/>
          <a:p>
            <a:fld id="{80908387-50FE-4786-88AD-69660E84519C}" type="slidenum">
              <a:rPr lang="en-IN" smtClean="0"/>
              <a:t>‹#›</a:t>
            </a:fld>
            <a:endParaRPr lang="en-IN" dirty="0"/>
          </a:p>
        </p:txBody>
      </p:sp>
    </p:spTree>
    <p:extLst>
      <p:ext uri="{BB962C8B-B14F-4D97-AF65-F5344CB8AC3E}">
        <p14:creationId xmlns:p14="http://schemas.microsoft.com/office/powerpoint/2010/main" val="3210341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24873-D054-45AF-AC64-F3C3DD5999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180456-54F1-4E1A-8AD9-86B06A297C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7408D5-C185-4D11-9B8E-1C66E2B2A865}"/>
              </a:ext>
            </a:extLst>
          </p:cNvPr>
          <p:cNvSpPr>
            <a:spLocks noGrp="1"/>
          </p:cNvSpPr>
          <p:nvPr>
            <p:ph type="dt" sz="half" idx="10"/>
          </p:nvPr>
        </p:nvSpPr>
        <p:spPr/>
        <p:txBody>
          <a:bodyPr/>
          <a:lstStyle/>
          <a:p>
            <a:fld id="{2B36ADDE-09C1-44EE-A009-586F0F46A9DA}" type="datetimeFigureOut">
              <a:rPr lang="en-IN" smtClean="0"/>
              <a:t>11-06-2021</a:t>
            </a:fld>
            <a:endParaRPr lang="en-IN" dirty="0"/>
          </a:p>
        </p:txBody>
      </p:sp>
      <p:sp>
        <p:nvSpPr>
          <p:cNvPr id="5" name="Footer Placeholder 4">
            <a:extLst>
              <a:ext uri="{FF2B5EF4-FFF2-40B4-BE49-F238E27FC236}">
                <a16:creationId xmlns:a16="http://schemas.microsoft.com/office/drawing/2014/main" id="{904EA1F2-BA1B-4133-A45F-8F89A9C8849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50633B8-5A5A-4B82-938D-5B63BBA41D21}"/>
              </a:ext>
            </a:extLst>
          </p:cNvPr>
          <p:cNvSpPr>
            <a:spLocks noGrp="1"/>
          </p:cNvSpPr>
          <p:nvPr>
            <p:ph type="sldNum" sz="quarter" idx="12"/>
          </p:nvPr>
        </p:nvSpPr>
        <p:spPr/>
        <p:txBody>
          <a:bodyPr/>
          <a:lstStyle/>
          <a:p>
            <a:fld id="{80908387-50FE-4786-88AD-69660E84519C}" type="slidenum">
              <a:rPr lang="en-IN" smtClean="0"/>
              <a:t>‹#›</a:t>
            </a:fld>
            <a:endParaRPr lang="en-IN" dirty="0"/>
          </a:p>
        </p:txBody>
      </p:sp>
    </p:spTree>
    <p:extLst>
      <p:ext uri="{BB962C8B-B14F-4D97-AF65-F5344CB8AC3E}">
        <p14:creationId xmlns:p14="http://schemas.microsoft.com/office/powerpoint/2010/main" val="126043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439B-8227-4229-A083-D089B6B0FE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C397C5-5FE2-4F48-AE0B-5440855ACC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B9E4F0-70E2-4D67-9623-BA30DD83DD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1BAD47-C005-47F1-945A-F1460D7670F2}"/>
              </a:ext>
            </a:extLst>
          </p:cNvPr>
          <p:cNvSpPr>
            <a:spLocks noGrp="1"/>
          </p:cNvSpPr>
          <p:nvPr>
            <p:ph type="dt" sz="half" idx="10"/>
          </p:nvPr>
        </p:nvSpPr>
        <p:spPr/>
        <p:txBody>
          <a:bodyPr/>
          <a:lstStyle/>
          <a:p>
            <a:fld id="{2B36ADDE-09C1-44EE-A009-586F0F46A9DA}" type="datetimeFigureOut">
              <a:rPr lang="en-IN" smtClean="0"/>
              <a:t>11-06-2021</a:t>
            </a:fld>
            <a:endParaRPr lang="en-IN" dirty="0"/>
          </a:p>
        </p:txBody>
      </p:sp>
      <p:sp>
        <p:nvSpPr>
          <p:cNvPr id="6" name="Footer Placeholder 5">
            <a:extLst>
              <a:ext uri="{FF2B5EF4-FFF2-40B4-BE49-F238E27FC236}">
                <a16:creationId xmlns:a16="http://schemas.microsoft.com/office/drawing/2014/main" id="{3C883A76-9E8F-4D0E-9307-05773CCD4D2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E1B3077-1CA0-4444-A118-107FDF95FA96}"/>
              </a:ext>
            </a:extLst>
          </p:cNvPr>
          <p:cNvSpPr>
            <a:spLocks noGrp="1"/>
          </p:cNvSpPr>
          <p:nvPr>
            <p:ph type="sldNum" sz="quarter" idx="12"/>
          </p:nvPr>
        </p:nvSpPr>
        <p:spPr/>
        <p:txBody>
          <a:bodyPr/>
          <a:lstStyle/>
          <a:p>
            <a:fld id="{80908387-50FE-4786-88AD-69660E84519C}" type="slidenum">
              <a:rPr lang="en-IN" smtClean="0"/>
              <a:t>‹#›</a:t>
            </a:fld>
            <a:endParaRPr lang="en-IN" dirty="0"/>
          </a:p>
        </p:txBody>
      </p:sp>
    </p:spTree>
    <p:extLst>
      <p:ext uri="{BB962C8B-B14F-4D97-AF65-F5344CB8AC3E}">
        <p14:creationId xmlns:p14="http://schemas.microsoft.com/office/powerpoint/2010/main" val="1751798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296E8-1513-4B02-BF7D-7A78EC3CED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B156DD-9269-45CA-A6F0-4243FEC7D8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4B2454-CEB8-48D1-B9CB-7495670408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3B8D97-794E-4E20-B5C3-DF1BFE313A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84E488-5346-4ACC-8138-15C4D09F17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A38E8C-727C-40CC-A78A-A1A991EF38A2}"/>
              </a:ext>
            </a:extLst>
          </p:cNvPr>
          <p:cNvSpPr>
            <a:spLocks noGrp="1"/>
          </p:cNvSpPr>
          <p:nvPr>
            <p:ph type="dt" sz="half" idx="10"/>
          </p:nvPr>
        </p:nvSpPr>
        <p:spPr/>
        <p:txBody>
          <a:bodyPr/>
          <a:lstStyle/>
          <a:p>
            <a:fld id="{2B36ADDE-09C1-44EE-A009-586F0F46A9DA}" type="datetimeFigureOut">
              <a:rPr lang="en-IN" smtClean="0"/>
              <a:t>11-06-2021</a:t>
            </a:fld>
            <a:endParaRPr lang="en-IN" dirty="0"/>
          </a:p>
        </p:txBody>
      </p:sp>
      <p:sp>
        <p:nvSpPr>
          <p:cNvPr id="8" name="Footer Placeholder 7">
            <a:extLst>
              <a:ext uri="{FF2B5EF4-FFF2-40B4-BE49-F238E27FC236}">
                <a16:creationId xmlns:a16="http://schemas.microsoft.com/office/drawing/2014/main" id="{213BE50D-1583-46D4-87B7-F8D55DC6AE3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EA50A793-9D3F-4538-BA9C-DFEAC96EB5F8}"/>
              </a:ext>
            </a:extLst>
          </p:cNvPr>
          <p:cNvSpPr>
            <a:spLocks noGrp="1"/>
          </p:cNvSpPr>
          <p:nvPr>
            <p:ph type="sldNum" sz="quarter" idx="12"/>
          </p:nvPr>
        </p:nvSpPr>
        <p:spPr/>
        <p:txBody>
          <a:bodyPr/>
          <a:lstStyle/>
          <a:p>
            <a:fld id="{80908387-50FE-4786-88AD-69660E84519C}" type="slidenum">
              <a:rPr lang="en-IN" smtClean="0"/>
              <a:t>‹#›</a:t>
            </a:fld>
            <a:endParaRPr lang="en-IN" dirty="0"/>
          </a:p>
        </p:txBody>
      </p:sp>
    </p:spTree>
    <p:extLst>
      <p:ext uri="{BB962C8B-B14F-4D97-AF65-F5344CB8AC3E}">
        <p14:creationId xmlns:p14="http://schemas.microsoft.com/office/powerpoint/2010/main" val="1181421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EFB6-7892-41D8-81D4-2E5DB37978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45E456-6288-4D79-8311-EDF8068B6F35}"/>
              </a:ext>
            </a:extLst>
          </p:cNvPr>
          <p:cNvSpPr>
            <a:spLocks noGrp="1"/>
          </p:cNvSpPr>
          <p:nvPr>
            <p:ph type="dt" sz="half" idx="10"/>
          </p:nvPr>
        </p:nvSpPr>
        <p:spPr/>
        <p:txBody>
          <a:bodyPr/>
          <a:lstStyle/>
          <a:p>
            <a:fld id="{2B36ADDE-09C1-44EE-A009-586F0F46A9DA}" type="datetimeFigureOut">
              <a:rPr lang="en-IN" smtClean="0"/>
              <a:t>11-06-2021</a:t>
            </a:fld>
            <a:endParaRPr lang="en-IN" dirty="0"/>
          </a:p>
        </p:txBody>
      </p:sp>
      <p:sp>
        <p:nvSpPr>
          <p:cNvPr id="4" name="Footer Placeholder 3">
            <a:extLst>
              <a:ext uri="{FF2B5EF4-FFF2-40B4-BE49-F238E27FC236}">
                <a16:creationId xmlns:a16="http://schemas.microsoft.com/office/drawing/2014/main" id="{A6FB1787-17CB-4FB0-BC4A-8D512377DE39}"/>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2CA02E12-3849-475E-91D5-6E5B6010D815}"/>
              </a:ext>
            </a:extLst>
          </p:cNvPr>
          <p:cNvSpPr>
            <a:spLocks noGrp="1"/>
          </p:cNvSpPr>
          <p:nvPr>
            <p:ph type="sldNum" sz="quarter" idx="12"/>
          </p:nvPr>
        </p:nvSpPr>
        <p:spPr/>
        <p:txBody>
          <a:bodyPr/>
          <a:lstStyle/>
          <a:p>
            <a:fld id="{80908387-50FE-4786-88AD-69660E84519C}" type="slidenum">
              <a:rPr lang="en-IN" smtClean="0"/>
              <a:t>‹#›</a:t>
            </a:fld>
            <a:endParaRPr lang="en-IN" dirty="0"/>
          </a:p>
        </p:txBody>
      </p:sp>
    </p:spTree>
    <p:extLst>
      <p:ext uri="{BB962C8B-B14F-4D97-AF65-F5344CB8AC3E}">
        <p14:creationId xmlns:p14="http://schemas.microsoft.com/office/powerpoint/2010/main" val="305862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EDE76F-E9B0-4691-89E1-23A8E57EB156}"/>
              </a:ext>
            </a:extLst>
          </p:cNvPr>
          <p:cNvSpPr>
            <a:spLocks noGrp="1"/>
          </p:cNvSpPr>
          <p:nvPr>
            <p:ph type="dt" sz="half" idx="10"/>
          </p:nvPr>
        </p:nvSpPr>
        <p:spPr/>
        <p:txBody>
          <a:bodyPr/>
          <a:lstStyle/>
          <a:p>
            <a:fld id="{2B36ADDE-09C1-44EE-A009-586F0F46A9DA}" type="datetimeFigureOut">
              <a:rPr lang="en-IN" smtClean="0"/>
              <a:t>11-06-2021</a:t>
            </a:fld>
            <a:endParaRPr lang="en-IN" dirty="0"/>
          </a:p>
        </p:txBody>
      </p:sp>
      <p:sp>
        <p:nvSpPr>
          <p:cNvPr id="3" name="Footer Placeholder 2">
            <a:extLst>
              <a:ext uri="{FF2B5EF4-FFF2-40B4-BE49-F238E27FC236}">
                <a16:creationId xmlns:a16="http://schemas.microsoft.com/office/drawing/2014/main" id="{B180C9F6-27D4-490C-B827-A077BED27C07}"/>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460B8663-A956-4158-8470-0164B2C468B7}"/>
              </a:ext>
            </a:extLst>
          </p:cNvPr>
          <p:cNvSpPr>
            <a:spLocks noGrp="1"/>
          </p:cNvSpPr>
          <p:nvPr>
            <p:ph type="sldNum" sz="quarter" idx="12"/>
          </p:nvPr>
        </p:nvSpPr>
        <p:spPr/>
        <p:txBody>
          <a:bodyPr/>
          <a:lstStyle/>
          <a:p>
            <a:fld id="{80908387-50FE-4786-88AD-69660E84519C}" type="slidenum">
              <a:rPr lang="en-IN" smtClean="0"/>
              <a:t>‹#›</a:t>
            </a:fld>
            <a:endParaRPr lang="en-IN" dirty="0"/>
          </a:p>
        </p:txBody>
      </p:sp>
    </p:spTree>
    <p:extLst>
      <p:ext uri="{BB962C8B-B14F-4D97-AF65-F5344CB8AC3E}">
        <p14:creationId xmlns:p14="http://schemas.microsoft.com/office/powerpoint/2010/main" val="1541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6A6A4-75CA-487D-8967-F3462AF97A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802C63-D603-41EC-A11D-A1ADF6DCEB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E2D806-C928-4D84-B093-60038C1E1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218A28-57D0-4442-89C1-177E86339C4A}"/>
              </a:ext>
            </a:extLst>
          </p:cNvPr>
          <p:cNvSpPr>
            <a:spLocks noGrp="1"/>
          </p:cNvSpPr>
          <p:nvPr>
            <p:ph type="dt" sz="half" idx="10"/>
          </p:nvPr>
        </p:nvSpPr>
        <p:spPr/>
        <p:txBody>
          <a:bodyPr/>
          <a:lstStyle/>
          <a:p>
            <a:fld id="{2B36ADDE-09C1-44EE-A009-586F0F46A9DA}" type="datetimeFigureOut">
              <a:rPr lang="en-IN" smtClean="0"/>
              <a:t>11-06-2021</a:t>
            </a:fld>
            <a:endParaRPr lang="en-IN" dirty="0"/>
          </a:p>
        </p:txBody>
      </p:sp>
      <p:sp>
        <p:nvSpPr>
          <p:cNvPr id="6" name="Footer Placeholder 5">
            <a:extLst>
              <a:ext uri="{FF2B5EF4-FFF2-40B4-BE49-F238E27FC236}">
                <a16:creationId xmlns:a16="http://schemas.microsoft.com/office/drawing/2014/main" id="{3ED16C2C-0A24-4850-B4B6-6436D6B3459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4A7F992-3BF8-4EDC-9C8F-C31111425671}"/>
              </a:ext>
            </a:extLst>
          </p:cNvPr>
          <p:cNvSpPr>
            <a:spLocks noGrp="1"/>
          </p:cNvSpPr>
          <p:nvPr>
            <p:ph type="sldNum" sz="quarter" idx="12"/>
          </p:nvPr>
        </p:nvSpPr>
        <p:spPr/>
        <p:txBody>
          <a:bodyPr/>
          <a:lstStyle/>
          <a:p>
            <a:fld id="{80908387-50FE-4786-88AD-69660E84519C}" type="slidenum">
              <a:rPr lang="en-IN" smtClean="0"/>
              <a:t>‹#›</a:t>
            </a:fld>
            <a:endParaRPr lang="en-IN" dirty="0"/>
          </a:p>
        </p:txBody>
      </p:sp>
    </p:spTree>
    <p:extLst>
      <p:ext uri="{BB962C8B-B14F-4D97-AF65-F5344CB8AC3E}">
        <p14:creationId xmlns:p14="http://schemas.microsoft.com/office/powerpoint/2010/main" val="249390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EA31-C799-4259-B076-00905BE80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795CD2-DF1A-4134-855A-28AAB2278B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4AAE5C86-48CD-43C2-BFD1-DF4189373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22692F-F9FB-4970-AF5A-56DDCFA3FF9C}"/>
              </a:ext>
            </a:extLst>
          </p:cNvPr>
          <p:cNvSpPr>
            <a:spLocks noGrp="1"/>
          </p:cNvSpPr>
          <p:nvPr>
            <p:ph type="dt" sz="half" idx="10"/>
          </p:nvPr>
        </p:nvSpPr>
        <p:spPr/>
        <p:txBody>
          <a:bodyPr/>
          <a:lstStyle/>
          <a:p>
            <a:fld id="{2B36ADDE-09C1-44EE-A009-586F0F46A9DA}" type="datetimeFigureOut">
              <a:rPr lang="en-IN" smtClean="0"/>
              <a:t>11-06-2021</a:t>
            </a:fld>
            <a:endParaRPr lang="en-IN" dirty="0"/>
          </a:p>
        </p:txBody>
      </p:sp>
      <p:sp>
        <p:nvSpPr>
          <p:cNvPr id="6" name="Footer Placeholder 5">
            <a:extLst>
              <a:ext uri="{FF2B5EF4-FFF2-40B4-BE49-F238E27FC236}">
                <a16:creationId xmlns:a16="http://schemas.microsoft.com/office/drawing/2014/main" id="{A8C484A0-8217-4750-9C1A-5DC783B854B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578809A-F25C-493E-8779-0EAE9FF51366}"/>
              </a:ext>
            </a:extLst>
          </p:cNvPr>
          <p:cNvSpPr>
            <a:spLocks noGrp="1"/>
          </p:cNvSpPr>
          <p:nvPr>
            <p:ph type="sldNum" sz="quarter" idx="12"/>
          </p:nvPr>
        </p:nvSpPr>
        <p:spPr/>
        <p:txBody>
          <a:bodyPr/>
          <a:lstStyle/>
          <a:p>
            <a:fld id="{80908387-50FE-4786-88AD-69660E84519C}" type="slidenum">
              <a:rPr lang="en-IN" smtClean="0"/>
              <a:t>‹#›</a:t>
            </a:fld>
            <a:endParaRPr lang="en-IN" dirty="0"/>
          </a:p>
        </p:txBody>
      </p:sp>
    </p:spTree>
    <p:extLst>
      <p:ext uri="{BB962C8B-B14F-4D97-AF65-F5344CB8AC3E}">
        <p14:creationId xmlns:p14="http://schemas.microsoft.com/office/powerpoint/2010/main" val="2944833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E31FBB-E187-460C-9EF0-B84E8296EA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CCF9EC-9AF5-4D0C-B644-ADCFE840E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FC9C09-ED61-419F-BDD1-67FA3ABFE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36ADDE-09C1-44EE-A009-586F0F46A9DA}" type="datetimeFigureOut">
              <a:rPr lang="en-IN" smtClean="0"/>
              <a:t>11-06-2021</a:t>
            </a:fld>
            <a:endParaRPr lang="en-IN" dirty="0"/>
          </a:p>
        </p:txBody>
      </p:sp>
      <p:sp>
        <p:nvSpPr>
          <p:cNvPr id="5" name="Footer Placeholder 4">
            <a:extLst>
              <a:ext uri="{FF2B5EF4-FFF2-40B4-BE49-F238E27FC236}">
                <a16:creationId xmlns:a16="http://schemas.microsoft.com/office/drawing/2014/main" id="{F2A38ABA-78B1-4F9F-89D8-3282BD76AC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D91525D6-0F28-4A26-A841-947A90A783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08387-50FE-4786-88AD-69660E84519C}" type="slidenum">
              <a:rPr lang="en-IN" smtClean="0"/>
              <a:t>‹#›</a:t>
            </a:fld>
            <a:endParaRPr lang="en-IN" dirty="0"/>
          </a:p>
        </p:txBody>
      </p:sp>
    </p:spTree>
    <p:extLst>
      <p:ext uri="{BB962C8B-B14F-4D97-AF65-F5344CB8AC3E}">
        <p14:creationId xmlns:p14="http://schemas.microsoft.com/office/powerpoint/2010/main" val="1464004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sonukiller99/indian-house-price-combine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kaggle.com/sonukiller99/indian-house-price-combine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51D43-C7CE-4333-8C69-B486755CCE91}"/>
              </a:ext>
            </a:extLst>
          </p:cNvPr>
          <p:cNvSpPr>
            <a:spLocks noGrp="1"/>
          </p:cNvSpPr>
          <p:nvPr>
            <p:ph type="ctrTitle"/>
          </p:nvPr>
        </p:nvSpPr>
        <p:spPr/>
        <p:txBody>
          <a:bodyPr>
            <a:normAutofit/>
          </a:bodyPr>
          <a:lstStyle/>
          <a:p>
            <a:r>
              <a:rPr lang="en-US" dirty="0"/>
              <a:t>IBM CAPSTONE PROJECT</a:t>
            </a:r>
            <a:br>
              <a:rPr lang="en-US" dirty="0"/>
            </a:br>
            <a:r>
              <a:rPr lang="en-US" dirty="0"/>
              <a:t>Housing prices in Chennai</a:t>
            </a:r>
            <a:endParaRPr lang="en-IN" dirty="0"/>
          </a:p>
        </p:txBody>
      </p:sp>
      <p:sp>
        <p:nvSpPr>
          <p:cNvPr id="3" name="Subtitle 2">
            <a:extLst>
              <a:ext uri="{FF2B5EF4-FFF2-40B4-BE49-F238E27FC236}">
                <a16:creationId xmlns:a16="http://schemas.microsoft.com/office/drawing/2014/main" id="{8131E05D-384C-4D19-9999-1F7881D41AF1}"/>
              </a:ext>
            </a:extLst>
          </p:cNvPr>
          <p:cNvSpPr>
            <a:spLocks noGrp="1"/>
          </p:cNvSpPr>
          <p:nvPr>
            <p:ph type="subTitle" idx="1"/>
          </p:nvPr>
        </p:nvSpPr>
        <p:spPr/>
        <p:txBody>
          <a:bodyPr/>
          <a:lstStyle/>
          <a:p>
            <a:r>
              <a:rPr lang="en-US" dirty="0"/>
              <a:t>By Uma Sankar G</a:t>
            </a:r>
            <a:endParaRPr lang="en-IN" dirty="0"/>
          </a:p>
        </p:txBody>
      </p:sp>
    </p:spTree>
    <p:extLst>
      <p:ext uri="{BB962C8B-B14F-4D97-AF65-F5344CB8AC3E}">
        <p14:creationId xmlns:p14="http://schemas.microsoft.com/office/powerpoint/2010/main" val="176275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A80C4-3DD0-4803-B77D-66B8FA58B419}"/>
              </a:ext>
            </a:extLst>
          </p:cNvPr>
          <p:cNvSpPr>
            <a:spLocks noGrp="1"/>
          </p:cNvSpPr>
          <p:nvPr>
            <p:ph type="title"/>
          </p:nvPr>
        </p:nvSpPr>
        <p:spPr/>
        <p:txBody>
          <a:bodyPr/>
          <a:lstStyle/>
          <a:p>
            <a:r>
              <a:rPr lang="en-US" dirty="0"/>
              <a:t>Visualization</a:t>
            </a:r>
            <a:endParaRPr lang="en-IN" dirty="0"/>
          </a:p>
        </p:txBody>
      </p:sp>
      <p:sp>
        <p:nvSpPr>
          <p:cNvPr id="3" name="Content Placeholder 2">
            <a:extLst>
              <a:ext uri="{FF2B5EF4-FFF2-40B4-BE49-F238E27FC236}">
                <a16:creationId xmlns:a16="http://schemas.microsoft.com/office/drawing/2014/main" id="{922C3B63-220A-4328-8CD0-1CEB6D518813}"/>
              </a:ext>
            </a:extLst>
          </p:cNvPr>
          <p:cNvSpPr>
            <a:spLocks noGrp="1"/>
          </p:cNvSpPr>
          <p:nvPr>
            <p:ph idx="1"/>
          </p:nvPr>
        </p:nvSpPr>
        <p:spPr/>
        <p:txBody>
          <a:bodyPr/>
          <a:lstStyle/>
          <a:p>
            <a:r>
              <a:rPr lang="en-US" dirty="0"/>
              <a:t>Cluster the areas using Folium package.</a:t>
            </a:r>
          </a:p>
          <a:p>
            <a:endParaRPr lang="en-IN" dirty="0"/>
          </a:p>
        </p:txBody>
      </p:sp>
      <p:pic>
        <p:nvPicPr>
          <p:cNvPr id="4" name="Picture 3">
            <a:extLst>
              <a:ext uri="{FF2B5EF4-FFF2-40B4-BE49-F238E27FC236}">
                <a16:creationId xmlns:a16="http://schemas.microsoft.com/office/drawing/2014/main" id="{02AF98A0-5E47-4ECB-B0B7-FE2A9C1F22D7}"/>
              </a:ext>
            </a:extLst>
          </p:cNvPr>
          <p:cNvPicPr>
            <a:picLocks noChangeAspect="1"/>
          </p:cNvPicPr>
          <p:nvPr/>
        </p:nvPicPr>
        <p:blipFill>
          <a:blip r:embed="rId2"/>
          <a:stretch>
            <a:fillRect/>
          </a:stretch>
        </p:blipFill>
        <p:spPr>
          <a:xfrm>
            <a:off x="2173978" y="2333212"/>
            <a:ext cx="7419975" cy="4762500"/>
          </a:xfrm>
          <a:prstGeom prst="rect">
            <a:avLst/>
          </a:prstGeom>
        </p:spPr>
      </p:pic>
    </p:spTree>
    <p:extLst>
      <p:ext uri="{BB962C8B-B14F-4D97-AF65-F5344CB8AC3E}">
        <p14:creationId xmlns:p14="http://schemas.microsoft.com/office/powerpoint/2010/main" val="487798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57ED-004D-462E-86AF-40F5AC4DC5A2}"/>
              </a:ext>
            </a:extLst>
          </p:cNvPr>
          <p:cNvSpPr>
            <a:spLocks noGrp="1"/>
          </p:cNvSpPr>
          <p:nvPr>
            <p:ph type="title"/>
          </p:nvPr>
        </p:nvSpPr>
        <p:spPr/>
        <p:txBody>
          <a:bodyPr/>
          <a:lstStyle/>
          <a:p>
            <a:r>
              <a:rPr lang="en-US" dirty="0"/>
              <a:t>Foursquare API</a:t>
            </a:r>
            <a:endParaRPr lang="en-IN" dirty="0"/>
          </a:p>
        </p:txBody>
      </p:sp>
      <p:sp>
        <p:nvSpPr>
          <p:cNvPr id="3" name="Content Placeholder 2">
            <a:extLst>
              <a:ext uri="{FF2B5EF4-FFF2-40B4-BE49-F238E27FC236}">
                <a16:creationId xmlns:a16="http://schemas.microsoft.com/office/drawing/2014/main" id="{628F09A2-CFCF-4A2E-9CF0-58152E4AABB4}"/>
              </a:ext>
            </a:extLst>
          </p:cNvPr>
          <p:cNvSpPr>
            <a:spLocks noGrp="1"/>
          </p:cNvSpPr>
          <p:nvPr>
            <p:ph idx="1"/>
          </p:nvPr>
        </p:nvSpPr>
        <p:spPr/>
        <p:txBody>
          <a:bodyPr/>
          <a:lstStyle/>
          <a:p>
            <a:r>
              <a:rPr lang="en-US" dirty="0"/>
              <a:t>Extract the venues using the Foursquare API from the location with its latitude and longitudes and find the venues name with its latitudes and longitudes</a:t>
            </a:r>
          </a:p>
          <a:p>
            <a:endParaRPr lang="en-IN" dirty="0"/>
          </a:p>
        </p:txBody>
      </p:sp>
      <p:pic>
        <p:nvPicPr>
          <p:cNvPr id="4" name="Picture 3">
            <a:extLst>
              <a:ext uri="{FF2B5EF4-FFF2-40B4-BE49-F238E27FC236}">
                <a16:creationId xmlns:a16="http://schemas.microsoft.com/office/drawing/2014/main" id="{C05F501F-493F-4FA6-9E1B-C042C2C5EBA8}"/>
              </a:ext>
            </a:extLst>
          </p:cNvPr>
          <p:cNvPicPr>
            <a:picLocks noChangeAspect="1"/>
          </p:cNvPicPr>
          <p:nvPr/>
        </p:nvPicPr>
        <p:blipFill>
          <a:blip r:embed="rId2"/>
          <a:stretch>
            <a:fillRect/>
          </a:stretch>
        </p:blipFill>
        <p:spPr>
          <a:xfrm>
            <a:off x="1857375" y="3716407"/>
            <a:ext cx="8477250" cy="1943100"/>
          </a:xfrm>
          <a:prstGeom prst="rect">
            <a:avLst/>
          </a:prstGeom>
        </p:spPr>
      </p:pic>
    </p:spTree>
    <p:extLst>
      <p:ext uri="{BB962C8B-B14F-4D97-AF65-F5344CB8AC3E}">
        <p14:creationId xmlns:p14="http://schemas.microsoft.com/office/powerpoint/2010/main" val="3697464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A173-7953-411C-BD72-E4797AAB0141}"/>
              </a:ext>
            </a:extLst>
          </p:cNvPr>
          <p:cNvSpPr>
            <a:spLocks noGrp="1"/>
          </p:cNvSpPr>
          <p:nvPr>
            <p:ph type="title"/>
          </p:nvPr>
        </p:nvSpPr>
        <p:spPr/>
        <p:txBody>
          <a:bodyPr/>
          <a:lstStyle/>
          <a:p>
            <a:r>
              <a:rPr lang="en-US" dirty="0"/>
              <a:t>Data Transformation	</a:t>
            </a:r>
            <a:endParaRPr lang="en-IN" dirty="0"/>
          </a:p>
        </p:txBody>
      </p:sp>
      <p:sp>
        <p:nvSpPr>
          <p:cNvPr id="3" name="Content Placeholder 2">
            <a:extLst>
              <a:ext uri="{FF2B5EF4-FFF2-40B4-BE49-F238E27FC236}">
                <a16:creationId xmlns:a16="http://schemas.microsoft.com/office/drawing/2014/main" id="{9DB09043-C763-495C-807A-780FBE2E07E5}"/>
              </a:ext>
            </a:extLst>
          </p:cNvPr>
          <p:cNvSpPr>
            <a:spLocks noGrp="1"/>
          </p:cNvSpPr>
          <p:nvPr>
            <p:ph idx="1"/>
          </p:nvPr>
        </p:nvSpPr>
        <p:spPr/>
        <p:txBody>
          <a:bodyPr/>
          <a:lstStyle/>
          <a:p>
            <a:r>
              <a:rPr lang="en-US" dirty="0"/>
              <a:t>Top ten revenues provided by Foursquare API for each locality.</a:t>
            </a:r>
          </a:p>
          <a:p>
            <a:endParaRPr lang="en-IN" dirty="0"/>
          </a:p>
        </p:txBody>
      </p:sp>
      <p:pic>
        <p:nvPicPr>
          <p:cNvPr id="4" name="Picture 3">
            <a:extLst>
              <a:ext uri="{FF2B5EF4-FFF2-40B4-BE49-F238E27FC236}">
                <a16:creationId xmlns:a16="http://schemas.microsoft.com/office/drawing/2014/main" id="{5513244A-02A6-4DDC-9A60-61D9C7954372}"/>
              </a:ext>
            </a:extLst>
          </p:cNvPr>
          <p:cNvPicPr>
            <a:picLocks noChangeAspect="1"/>
          </p:cNvPicPr>
          <p:nvPr/>
        </p:nvPicPr>
        <p:blipFill>
          <a:blip r:embed="rId2"/>
          <a:stretch>
            <a:fillRect/>
          </a:stretch>
        </p:blipFill>
        <p:spPr>
          <a:xfrm>
            <a:off x="1181100" y="2934943"/>
            <a:ext cx="9829800" cy="3028950"/>
          </a:xfrm>
          <a:prstGeom prst="rect">
            <a:avLst/>
          </a:prstGeom>
        </p:spPr>
      </p:pic>
    </p:spTree>
    <p:extLst>
      <p:ext uri="{BB962C8B-B14F-4D97-AF65-F5344CB8AC3E}">
        <p14:creationId xmlns:p14="http://schemas.microsoft.com/office/powerpoint/2010/main" val="2737459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6CC3A-F0C7-4EBA-AEF2-DA8DD4F4079D}"/>
              </a:ext>
            </a:extLst>
          </p:cNvPr>
          <p:cNvSpPr>
            <a:spLocks noGrp="1"/>
          </p:cNvSpPr>
          <p:nvPr>
            <p:ph type="title"/>
          </p:nvPr>
        </p:nvSpPr>
        <p:spPr/>
        <p:txBody>
          <a:bodyPr/>
          <a:lstStyle/>
          <a:p>
            <a:r>
              <a:rPr lang="en-US" dirty="0"/>
              <a:t>Elbow method</a:t>
            </a:r>
            <a:endParaRPr lang="en-IN" dirty="0"/>
          </a:p>
        </p:txBody>
      </p:sp>
      <p:sp>
        <p:nvSpPr>
          <p:cNvPr id="3" name="Content Placeholder 2">
            <a:extLst>
              <a:ext uri="{FF2B5EF4-FFF2-40B4-BE49-F238E27FC236}">
                <a16:creationId xmlns:a16="http://schemas.microsoft.com/office/drawing/2014/main" id="{DA638270-4F51-412D-A206-49CFB358486B}"/>
              </a:ext>
            </a:extLst>
          </p:cNvPr>
          <p:cNvSpPr>
            <a:spLocks noGrp="1"/>
          </p:cNvSpPr>
          <p:nvPr>
            <p:ph idx="1"/>
          </p:nvPr>
        </p:nvSpPr>
        <p:spPr/>
        <p:txBody>
          <a:bodyPr/>
          <a:lstStyle/>
          <a:p>
            <a:r>
              <a:rPr lang="en-US" dirty="0"/>
              <a:t>Use the elbow method to find the number of clusters to run the KMeans clustering. As per the elbow method the at K = 6 is the optimal point the data’s can be clustered.</a:t>
            </a:r>
          </a:p>
          <a:p>
            <a:endParaRPr lang="en-IN" dirty="0"/>
          </a:p>
        </p:txBody>
      </p:sp>
      <p:pic>
        <p:nvPicPr>
          <p:cNvPr id="4" name="Picture 3">
            <a:extLst>
              <a:ext uri="{FF2B5EF4-FFF2-40B4-BE49-F238E27FC236}">
                <a16:creationId xmlns:a16="http://schemas.microsoft.com/office/drawing/2014/main" id="{61EC6CD4-F692-4E94-8ADD-103C5DB4985A}"/>
              </a:ext>
            </a:extLst>
          </p:cNvPr>
          <p:cNvPicPr>
            <a:picLocks noChangeAspect="1"/>
          </p:cNvPicPr>
          <p:nvPr/>
        </p:nvPicPr>
        <p:blipFill>
          <a:blip r:embed="rId2"/>
          <a:stretch>
            <a:fillRect/>
          </a:stretch>
        </p:blipFill>
        <p:spPr>
          <a:xfrm>
            <a:off x="3472691" y="3312629"/>
            <a:ext cx="4371975" cy="2724150"/>
          </a:xfrm>
          <a:prstGeom prst="rect">
            <a:avLst/>
          </a:prstGeom>
        </p:spPr>
      </p:pic>
    </p:spTree>
    <p:extLst>
      <p:ext uri="{BB962C8B-B14F-4D97-AF65-F5344CB8AC3E}">
        <p14:creationId xmlns:p14="http://schemas.microsoft.com/office/powerpoint/2010/main" val="1795926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CE7D-5A75-45AD-9246-C8E88051ED96}"/>
              </a:ext>
            </a:extLst>
          </p:cNvPr>
          <p:cNvSpPr>
            <a:spLocks noGrp="1"/>
          </p:cNvSpPr>
          <p:nvPr>
            <p:ph type="title"/>
          </p:nvPr>
        </p:nvSpPr>
        <p:spPr/>
        <p:txBody>
          <a:bodyPr/>
          <a:lstStyle/>
          <a:p>
            <a:r>
              <a:rPr lang="en-US" dirty="0"/>
              <a:t>KMeans Clustering</a:t>
            </a:r>
            <a:endParaRPr lang="en-IN" dirty="0"/>
          </a:p>
        </p:txBody>
      </p:sp>
      <p:sp>
        <p:nvSpPr>
          <p:cNvPr id="3" name="Content Placeholder 2">
            <a:extLst>
              <a:ext uri="{FF2B5EF4-FFF2-40B4-BE49-F238E27FC236}">
                <a16:creationId xmlns:a16="http://schemas.microsoft.com/office/drawing/2014/main" id="{055F04AE-A665-48EA-B353-D8D81E032439}"/>
              </a:ext>
            </a:extLst>
          </p:cNvPr>
          <p:cNvSpPr>
            <a:spLocks noGrp="1"/>
          </p:cNvSpPr>
          <p:nvPr>
            <p:ph idx="1"/>
          </p:nvPr>
        </p:nvSpPr>
        <p:spPr/>
        <p:txBody>
          <a:bodyPr/>
          <a:lstStyle/>
          <a:p>
            <a:r>
              <a:rPr lang="en-US" dirty="0"/>
              <a:t>Using the k value find the clusters for the localities.</a:t>
            </a:r>
          </a:p>
          <a:p>
            <a:endParaRPr lang="en-IN" dirty="0"/>
          </a:p>
        </p:txBody>
      </p:sp>
      <p:pic>
        <p:nvPicPr>
          <p:cNvPr id="4" name="Picture 3">
            <a:extLst>
              <a:ext uri="{FF2B5EF4-FFF2-40B4-BE49-F238E27FC236}">
                <a16:creationId xmlns:a16="http://schemas.microsoft.com/office/drawing/2014/main" id="{2A65BFA5-A93D-45A3-8D02-879C6FEEAF20}"/>
              </a:ext>
            </a:extLst>
          </p:cNvPr>
          <p:cNvPicPr>
            <a:picLocks noChangeAspect="1"/>
          </p:cNvPicPr>
          <p:nvPr/>
        </p:nvPicPr>
        <p:blipFill>
          <a:blip r:embed="rId2"/>
          <a:stretch>
            <a:fillRect/>
          </a:stretch>
        </p:blipFill>
        <p:spPr>
          <a:xfrm>
            <a:off x="1038846" y="2951714"/>
            <a:ext cx="9610725" cy="2809875"/>
          </a:xfrm>
          <a:prstGeom prst="rect">
            <a:avLst/>
          </a:prstGeom>
        </p:spPr>
      </p:pic>
    </p:spTree>
    <p:extLst>
      <p:ext uri="{BB962C8B-B14F-4D97-AF65-F5344CB8AC3E}">
        <p14:creationId xmlns:p14="http://schemas.microsoft.com/office/powerpoint/2010/main" val="624156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0F13C-9295-4480-AB61-3A82DCF217EB}"/>
              </a:ext>
            </a:extLst>
          </p:cNvPr>
          <p:cNvSpPr>
            <a:spLocks noGrp="1"/>
          </p:cNvSpPr>
          <p:nvPr>
            <p:ph type="title"/>
          </p:nvPr>
        </p:nvSpPr>
        <p:spPr/>
        <p:txBody>
          <a:bodyPr/>
          <a:lstStyle/>
          <a:p>
            <a:r>
              <a:rPr lang="en-US" dirty="0"/>
              <a:t>Clustered points</a:t>
            </a:r>
            <a:endParaRPr lang="en-IN" dirty="0"/>
          </a:p>
        </p:txBody>
      </p:sp>
      <p:pic>
        <p:nvPicPr>
          <p:cNvPr id="4" name="Content Placeholder 3">
            <a:extLst>
              <a:ext uri="{FF2B5EF4-FFF2-40B4-BE49-F238E27FC236}">
                <a16:creationId xmlns:a16="http://schemas.microsoft.com/office/drawing/2014/main" id="{9DCC9ADC-CE65-4845-B3F9-090F48E97139}"/>
              </a:ext>
            </a:extLst>
          </p:cNvPr>
          <p:cNvPicPr>
            <a:picLocks noGrp="1" noChangeAspect="1"/>
          </p:cNvPicPr>
          <p:nvPr>
            <p:ph idx="1"/>
          </p:nvPr>
        </p:nvPicPr>
        <p:blipFill>
          <a:blip r:embed="rId2"/>
          <a:stretch>
            <a:fillRect/>
          </a:stretch>
        </p:blipFill>
        <p:spPr>
          <a:xfrm>
            <a:off x="3414712" y="2206625"/>
            <a:ext cx="5362575" cy="4286250"/>
          </a:xfrm>
          <a:prstGeom prst="rect">
            <a:avLst/>
          </a:prstGeom>
        </p:spPr>
      </p:pic>
    </p:spTree>
    <p:extLst>
      <p:ext uri="{BB962C8B-B14F-4D97-AF65-F5344CB8AC3E}">
        <p14:creationId xmlns:p14="http://schemas.microsoft.com/office/powerpoint/2010/main" val="4279662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A551-544E-4994-A372-CCD03D7A096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ADAC697-F112-4A76-A9AB-DA0A45380B51}"/>
              </a:ext>
            </a:extLst>
          </p:cNvPr>
          <p:cNvSpPr>
            <a:spLocks noGrp="1"/>
          </p:cNvSpPr>
          <p:nvPr>
            <p:ph idx="1"/>
          </p:nvPr>
        </p:nvSpPr>
        <p:spPr/>
        <p:txBody>
          <a:bodyPr>
            <a:normAutofit lnSpcReduction="10000"/>
          </a:bodyPr>
          <a:lstStyle/>
          <a:p>
            <a:r>
              <a:rPr lang="en-US" dirty="0"/>
              <a:t>In Cluster 0, there are lot of ice cream shops and restaurants. There is a pharmacy. In some place there is train station will be useful for daily commuters. The </a:t>
            </a:r>
          </a:p>
          <a:p>
            <a:r>
              <a:rPr lang="en-US" dirty="0"/>
              <a:t>In Cluster 1, there are lot of Grocery shops and restaurants suitable for all kinds of people </a:t>
            </a:r>
          </a:p>
          <a:p>
            <a:r>
              <a:rPr lang="en-US" dirty="0"/>
              <a:t>In Cluster 2, there are lot of restaurants.</a:t>
            </a:r>
          </a:p>
          <a:p>
            <a:r>
              <a:rPr lang="en-US" dirty="0"/>
              <a:t>In Cluster 3, the most frequent place used is Pizza shop</a:t>
            </a:r>
            <a:r>
              <a:rPr lang="en-IN" dirty="0"/>
              <a:t>.</a:t>
            </a:r>
          </a:p>
          <a:p>
            <a:r>
              <a:rPr lang="en-IN" dirty="0"/>
              <a:t>In Cluster 4, the Smoke shop is the most frequent place.</a:t>
            </a:r>
          </a:p>
          <a:p>
            <a:r>
              <a:rPr lang="en-IN" dirty="0"/>
              <a:t>In Cluster 5, the most frequent place is lake</a:t>
            </a:r>
          </a:p>
          <a:p>
            <a:r>
              <a:rPr lang="en-IN" dirty="0"/>
              <a:t>In Cluster 6, the place is nearer to farmers market.</a:t>
            </a:r>
          </a:p>
          <a:p>
            <a:endParaRPr lang="en-US" dirty="0"/>
          </a:p>
        </p:txBody>
      </p:sp>
    </p:spTree>
    <p:extLst>
      <p:ext uri="{BB962C8B-B14F-4D97-AF65-F5344CB8AC3E}">
        <p14:creationId xmlns:p14="http://schemas.microsoft.com/office/powerpoint/2010/main" val="2503537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AA531-1CAD-45C4-AE74-C88BC41387E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D0F7250-A891-4DB8-84E3-B9712CA94278}"/>
              </a:ext>
            </a:extLst>
          </p:cNvPr>
          <p:cNvSpPr>
            <a:spLocks noGrp="1"/>
          </p:cNvSpPr>
          <p:nvPr>
            <p:ph idx="1"/>
          </p:nvPr>
        </p:nvSpPr>
        <p:spPr/>
        <p:txBody>
          <a:bodyPr/>
          <a:lstStyle/>
          <a:p>
            <a:r>
              <a:rPr lang="en-US" dirty="0"/>
              <a:t>I will recommend Cluster 6 because it has Farmers market, Pharmacy, Multiplex and Movie Theater. Also the price of the housing is affordable. With time the value of the house </a:t>
            </a:r>
            <a:r>
              <a:rPr lang="en-US"/>
              <a:t>can increase.</a:t>
            </a:r>
            <a:endParaRPr lang="en-IN" dirty="0"/>
          </a:p>
        </p:txBody>
      </p:sp>
    </p:spTree>
    <p:extLst>
      <p:ext uri="{BB962C8B-B14F-4D97-AF65-F5344CB8AC3E}">
        <p14:creationId xmlns:p14="http://schemas.microsoft.com/office/powerpoint/2010/main" val="1064994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6774-140C-48A8-A2E9-AAB8F0DA18A6}"/>
              </a:ext>
            </a:extLst>
          </p:cNvPr>
          <p:cNvSpPr>
            <a:spLocks noGrp="1"/>
          </p:cNvSpPr>
          <p:nvPr>
            <p:ph type="title"/>
          </p:nvPr>
        </p:nvSpPr>
        <p:spPr/>
        <p:txBody>
          <a:bodyPr/>
          <a:lstStyle/>
          <a:p>
            <a:r>
              <a:rPr lang="en-US" dirty="0"/>
              <a:t>Outline</a:t>
            </a:r>
            <a:endParaRPr lang="en-IN" dirty="0"/>
          </a:p>
        </p:txBody>
      </p:sp>
      <p:sp>
        <p:nvSpPr>
          <p:cNvPr id="3" name="Content Placeholder 2">
            <a:extLst>
              <a:ext uri="{FF2B5EF4-FFF2-40B4-BE49-F238E27FC236}">
                <a16:creationId xmlns:a16="http://schemas.microsoft.com/office/drawing/2014/main" id="{84A8CB75-D150-48EA-A21E-B78BA224E87A}"/>
              </a:ext>
            </a:extLst>
          </p:cNvPr>
          <p:cNvSpPr>
            <a:spLocks noGrp="1"/>
          </p:cNvSpPr>
          <p:nvPr>
            <p:ph idx="1"/>
          </p:nvPr>
        </p:nvSpPr>
        <p:spPr/>
        <p:txBody>
          <a:bodyPr/>
          <a:lstStyle/>
          <a:p>
            <a:r>
              <a:rPr lang="en-US" dirty="0"/>
              <a:t>Introduction</a:t>
            </a:r>
          </a:p>
          <a:p>
            <a:r>
              <a:rPr lang="en-US" dirty="0"/>
              <a:t>Business Problem</a:t>
            </a:r>
          </a:p>
          <a:p>
            <a:r>
              <a:rPr lang="en-US" dirty="0"/>
              <a:t>Data</a:t>
            </a:r>
          </a:p>
          <a:p>
            <a:r>
              <a:rPr lang="en-US" dirty="0"/>
              <a:t>Strategy for problem solving</a:t>
            </a:r>
          </a:p>
          <a:p>
            <a:r>
              <a:rPr lang="en-US" dirty="0"/>
              <a:t>Data Cleaning</a:t>
            </a:r>
          </a:p>
          <a:p>
            <a:r>
              <a:rPr lang="en-US" dirty="0"/>
              <a:t>Visualization</a:t>
            </a:r>
          </a:p>
          <a:p>
            <a:r>
              <a:rPr lang="en-US" dirty="0"/>
              <a:t>Foursquare API</a:t>
            </a:r>
          </a:p>
          <a:p>
            <a:r>
              <a:rPr lang="en-US" dirty="0"/>
              <a:t>Data Transformation</a:t>
            </a:r>
          </a:p>
          <a:p>
            <a:endParaRPr lang="en-US" dirty="0"/>
          </a:p>
          <a:p>
            <a:endParaRPr lang="en-US" dirty="0"/>
          </a:p>
          <a:p>
            <a:endParaRPr lang="en-IN" dirty="0"/>
          </a:p>
        </p:txBody>
      </p:sp>
    </p:spTree>
    <p:extLst>
      <p:ext uri="{BB962C8B-B14F-4D97-AF65-F5344CB8AC3E}">
        <p14:creationId xmlns:p14="http://schemas.microsoft.com/office/powerpoint/2010/main" val="81989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4FF6E-8471-4FA5-B27A-E8739559FA8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D28AA7F-7EF5-468D-9CB1-F81C594BABC7}"/>
              </a:ext>
            </a:extLst>
          </p:cNvPr>
          <p:cNvSpPr>
            <a:spLocks noGrp="1"/>
          </p:cNvSpPr>
          <p:nvPr>
            <p:ph idx="1"/>
          </p:nvPr>
        </p:nvSpPr>
        <p:spPr/>
        <p:txBody>
          <a:bodyPr/>
          <a:lstStyle/>
          <a:p>
            <a:r>
              <a:rPr lang="en-IN" dirty="0"/>
              <a:t>Elbow method</a:t>
            </a:r>
          </a:p>
          <a:p>
            <a:r>
              <a:rPr lang="en-IN" dirty="0"/>
              <a:t>KMeans Clustering</a:t>
            </a:r>
          </a:p>
          <a:p>
            <a:r>
              <a:rPr lang="en-IN" dirty="0"/>
              <a:t>Clustered points</a:t>
            </a:r>
          </a:p>
          <a:p>
            <a:r>
              <a:rPr lang="en-IN" dirty="0"/>
              <a:t>Conclusion</a:t>
            </a:r>
          </a:p>
        </p:txBody>
      </p:sp>
    </p:spTree>
    <p:extLst>
      <p:ext uri="{BB962C8B-B14F-4D97-AF65-F5344CB8AC3E}">
        <p14:creationId xmlns:p14="http://schemas.microsoft.com/office/powerpoint/2010/main" val="1793726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2D798-37EE-4F55-9417-ABFBE041319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AC9AE6A-4FD3-4E65-B532-45C1E14226D8}"/>
              </a:ext>
            </a:extLst>
          </p:cNvPr>
          <p:cNvSpPr>
            <a:spLocks noGrp="1"/>
          </p:cNvSpPr>
          <p:nvPr>
            <p:ph idx="1"/>
          </p:nvPr>
        </p:nvSpPr>
        <p:spPr/>
        <p:txBody>
          <a:bodyPr/>
          <a:lstStyle/>
          <a:p>
            <a:r>
              <a:rPr lang="en-IN" dirty="0"/>
              <a:t>Chennai is the capital of Indian state of Tamil Nadu. It is the one of the largest cultural, economic and educational centres of south India. </a:t>
            </a:r>
          </a:p>
          <a:p>
            <a:r>
              <a:rPr lang="en-IN" dirty="0"/>
              <a:t>It is also called Detroit of South Asia due to large number of automobile industries.</a:t>
            </a:r>
          </a:p>
          <a:p>
            <a:endParaRPr lang="en-IN" dirty="0"/>
          </a:p>
        </p:txBody>
      </p:sp>
    </p:spTree>
    <p:extLst>
      <p:ext uri="{BB962C8B-B14F-4D97-AF65-F5344CB8AC3E}">
        <p14:creationId xmlns:p14="http://schemas.microsoft.com/office/powerpoint/2010/main" val="160174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51D1-0F71-43B7-85C0-89AEC2B304D7}"/>
              </a:ext>
            </a:extLst>
          </p:cNvPr>
          <p:cNvSpPr>
            <a:spLocks noGrp="1"/>
          </p:cNvSpPr>
          <p:nvPr>
            <p:ph type="title"/>
          </p:nvPr>
        </p:nvSpPr>
        <p:spPr/>
        <p:txBody>
          <a:bodyPr/>
          <a:lstStyle/>
          <a:p>
            <a:r>
              <a:rPr lang="en-US" dirty="0"/>
              <a:t>Business Problem </a:t>
            </a:r>
            <a:br>
              <a:rPr lang="en-US" dirty="0"/>
            </a:br>
            <a:endParaRPr lang="en-IN" dirty="0"/>
          </a:p>
        </p:txBody>
      </p:sp>
      <p:sp>
        <p:nvSpPr>
          <p:cNvPr id="3" name="Content Placeholder 2">
            <a:extLst>
              <a:ext uri="{FF2B5EF4-FFF2-40B4-BE49-F238E27FC236}">
                <a16:creationId xmlns:a16="http://schemas.microsoft.com/office/drawing/2014/main" id="{D8927BFA-FEC0-4145-B85C-1B53FBF1DE13}"/>
              </a:ext>
            </a:extLst>
          </p:cNvPr>
          <p:cNvSpPr>
            <a:spLocks noGrp="1"/>
          </p:cNvSpPr>
          <p:nvPr>
            <p:ph idx="1"/>
          </p:nvPr>
        </p:nvSpPr>
        <p:spPr/>
        <p:txBody>
          <a:bodyPr/>
          <a:lstStyle/>
          <a:p>
            <a:r>
              <a:rPr lang="en-US" dirty="0"/>
              <a:t>We are going to use Kaggle dataset </a:t>
            </a:r>
            <a:r>
              <a:rPr lang="en-IN" u="sng" dirty="0">
                <a:hlinkClick r:id="rId2"/>
              </a:rPr>
              <a:t>https://www.kaggle.com/sonukiller99/indian-house-price-combined</a:t>
            </a:r>
            <a:r>
              <a:rPr lang="en-IN" u="sng" dirty="0"/>
              <a:t> </a:t>
            </a:r>
            <a:endParaRPr lang="en-US" dirty="0"/>
          </a:p>
          <a:p>
            <a:pPr marL="0" indent="0">
              <a:buNone/>
            </a:pPr>
            <a:r>
              <a:rPr lang="en-US" dirty="0"/>
              <a:t> to determine affordable housing for in the price range up to Rs.  100000</a:t>
            </a:r>
          </a:p>
          <a:p>
            <a:r>
              <a:rPr lang="en-IN" dirty="0"/>
              <a:t>Clustering neighbourhoods based on venues.</a:t>
            </a:r>
          </a:p>
          <a:p>
            <a:endParaRPr lang="en-IN" dirty="0"/>
          </a:p>
        </p:txBody>
      </p:sp>
    </p:spTree>
    <p:extLst>
      <p:ext uri="{BB962C8B-B14F-4D97-AF65-F5344CB8AC3E}">
        <p14:creationId xmlns:p14="http://schemas.microsoft.com/office/powerpoint/2010/main" val="16836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2E205-B531-4D80-ACAA-548925F100EE}"/>
              </a:ext>
            </a:extLst>
          </p:cNvPr>
          <p:cNvSpPr>
            <a:spLocks noGrp="1"/>
          </p:cNvSpPr>
          <p:nvPr>
            <p:ph type="title"/>
          </p:nvPr>
        </p:nvSpPr>
        <p:spPr/>
        <p:txBody>
          <a:bodyPr/>
          <a:lstStyle/>
          <a:p>
            <a:r>
              <a:rPr lang="en-US" dirty="0"/>
              <a:t>Data</a:t>
            </a:r>
            <a:endParaRPr lang="en-IN" dirty="0"/>
          </a:p>
        </p:txBody>
      </p:sp>
      <p:sp>
        <p:nvSpPr>
          <p:cNvPr id="3" name="Content Placeholder 2">
            <a:extLst>
              <a:ext uri="{FF2B5EF4-FFF2-40B4-BE49-F238E27FC236}">
                <a16:creationId xmlns:a16="http://schemas.microsoft.com/office/drawing/2014/main" id="{D04E4C88-F38C-4B5F-A396-9437D0BBB8F0}"/>
              </a:ext>
            </a:extLst>
          </p:cNvPr>
          <p:cNvSpPr>
            <a:spLocks noGrp="1"/>
          </p:cNvSpPr>
          <p:nvPr>
            <p:ph idx="1"/>
          </p:nvPr>
        </p:nvSpPr>
        <p:spPr/>
        <p:txBody>
          <a:bodyPr/>
          <a:lstStyle/>
          <a:p>
            <a:r>
              <a:rPr lang="en-IN" dirty="0"/>
              <a:t>We will be using data set from </a:t>
            </a:r>
            <a:r>
              <a:rPr lang="en-IN" u="sng" dirty="0">
                <a:hlinkClick r:id="rId2"/>
              </a:rPr>
              <a:t>https://www.kaggle.com/sonukiller99/indian-house-price-combined</a:t>
            </a:r>
            <a:r>
              <a:rPr lang="en-IN" dirty="0"/>
              <a:t>.</a:t>
            </a:r>
          </a:p>
          <a:p>
            <a:r>
              <a:rPr lang="en-IN" dirty="0"/>
              <a:t>It contains data of India’s metropolitan cities consisting of price of each neighbourhood area with details containing location, plot area, number of bedrooms, availability of lift, swimming pool, etc. are mentioned along with the price of the house.</a:t>
            </a:r>
          </a:p>
          <a:p>
            <a:r>
              <a:rPr lang="en-IN" dirty="0"/>
              <a:t> We will use Foursquare API (</a:t>
            </a:r>
            <a:r>
              <a:rPr lang="en-IN" u="sng" dirty="0">
                <a:hlinkClick r:id="rId3"/>
              </a:rPr>
              <a:t>https://api.foursquare.com</a:t>
            </a:r>
            <a:r>
              <a:rPr lang="en-IN" dirty="0"/>
              <a:t>) to explore various revenues near each locality in Chennai</a:t>
            </a:r>
          </a:p>
        </p:txBody>
      </p:sp>
    </p:spTree>
    <p:extLst>
      <p:ext uri="{BB962C8B-B14F-4D97-AF65-F5344CB8AC3E}">
        <p14:creationId xmlns:p14="http://schemas.microsoft.com/office/powerpoint/2010/main" val="2690314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876E-BF8E-4B71-B386-7BB48625DE24}"/>
              </a:ext>
            </a:extLst>
          </p:cNvPr>
          <p:cNvSpPr>
            <a:spLocks noGrp="1"/>
          </p:cNvSpPr>
          <p:nvPr>
            <p:ph type="title"/>
          </p:nvPr>
        </p:nvSpPr>
        <p:spPr/>
        <p:txBody>
          <a:bodyPr>
            <a:normAutofit fontScale="90000"/>
          </a:bodyPr>
          <a:lstStyle/>
          <a:p>
            <a:br>
              <a:rPr lang="en-US" dirty="0"/>
            </a:br>
            <a:r>
              <a:rPr lang="en-US" dirty="0"/>
              <a:t>Strategy for problem solving</a:t>
            </a:r>
            <a:br>
              <a:rPr lang="en-US" dirty="0"/>
            </a:br>
            <a:endParaRPr lang="en-IN" dirty="0"/>
          </a:p>
        </p:txBody>
      </p:sp>
      <p:sp>
        <p:nvSpPr>
          <p:cNvPr id="3" name="Content Placeholder 2">
            <a:extLst>
              <a:ext uri="{FF2B5EF4-FFF2-40B4-BE49-F238E27FC236}">
                <a16:creationId xmlns:a16="http://schemas.microsoft.com/office/drawing/2014/main" id="{AABC35BC-10EB-4386-B919-61D0EC53EB52}"/>
              </a:ext>
            </a:extLst>
          </p:cNvPr>
          <p:cNvSpPr>
            <a:spLocks noGrp="1"/>
          </p:cNvSpPr>
          <p:nvPr>
            <p:ph idx="1"/>
          </p:nvPr>
        </p:nvSpPr>
        <p:spPr/>
        <p:txBody>
          <a:bodyPr/>
          <a:lstStyle/>
          <a:p>
            <a:pPr lvl="0"/>
            <a:r>
              <a:rPr lang="en-IN" dirty="0"/>
              <a:t>We will collect the housing data from Kaggle set.</a:t>
            </a:r>
          </a:p>
          <a:p>
            <a:pPr lvl="0"/>
            <a:r>
              <a:rPr lang="en-IN" dirty="0"/>
              <a:t>We will explore venues for each locality using Foursquare API.</a:t>
            </a:r>
          </a:p>
          <a:p>
            <a:pPr lvl="0"/>
            <a:r>
              <a:rPr lang="en-IN" dirty="0"/>
              <a:t>We will merge venues with the housing data from Kaggle set.</a:t>
            </a:r>
          </a:p>
          <a:p>
            <a:pPr lvl="0"/>
            <a:r>
              <a:rPr lang="en-IN" dirty="0"/>
              <a:t>We will find best localities for affordable housing.</a:t>
            </a:r>
          </a:p>
          <a:p>
            <a:pPr lvl="0"/>
            <a:r>
              <a:rPr lang="en-IN" dirty="0"/>
              <a:t>With Folium library we will analyse the results.</a:t>
            </a:r>
          </a:p>
          <a:p>
            <a:endParaRPr lang="en-IN" dirty="0"/>
          </a:p>
        </p:txBody>
      </p:sp>
    </p:spTree>
    <p:extLst>
      <p:ext uri="{BB962C8B-B14F-4D97-AF65-F5344CB8AC3E}">
        <p14:creationId xmlns:p14="http://schemas.microsoft.com/office/powerpoint/2010/main" val="210530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4574D-4377-4F79-BB2B-58128DD50B49}"/>
              </a:ext>
            </a:extLst>
          </p:cNvPr>
          <p:cNvSpPr>
            <a:spLocks noGrp="1"/>
          </p:cNvSpPr>
          <p:nvPr>
            <p:ph type="title"/>
          </p:nvPr>
        </p:nvSpPr>
        <p:spPr/>
        <p:txBody>
          <a:bodyPr/>
          <a:lstStyle/>
          <a:p>
            <a:r>
              <a:rPr lang="en-US" dirty="0"/>
              <a:t>Data Cleaning</a:t>
            </a:r>
            <a:endParaRPr lang="en-IN" dirty="0"/>
          </a:p>
        </p:txBody>
      </p:sp>
      <p:sp>
        <p:nvSpPr>
          <p:cNvPr id="3" name="Content Placeholder 2">
            <a:extLst>
              <a:ext uri="{FF2B5EF4-FFF2-40B4-BE49-F238E27FC236}">
                <a16:creationId xmlns:a16="http://schemas.microsoft.com/office/drawing/2014/main" id="{E096C81E-50D6-44B5-91AC-9490FBF9CC95}"/>
              </a:ext>
            </a:extLst>
          </p:cNvPr>
          <p:cNvSpPr>
            <a:spLocks noGrp="1"/>
          </p:cNvSpPr>
          <p:nvPr>
            <p:ph idx="1"/>
          </p:nvPr>
        </p:nvSpPr>
        <p:spPr/>
        <p:txBody>
          <a:bodyPr/>
          <a:lstStyle/>
          <a:p>
            <a:r>
              <a:rPr lang="en-US" dirty="0"/>
              <a:t>Download the Kaggle data set and select city Chennai as a pandas DataFrame</a:t>
            </a:r>
          </a:p>
          <a:p>
            <a:endParaRPr lang="en-US" dirty="0"/>
          </a:p>
          <a:p>
            <a:endParaRPr lang="en-IN" dirty="0"/>
          </a:p>
        </p:txBody>
      </p:sp>
      <p:pic>
        <p:nvPicPr>
          <p:cNvPr id="6" name="Picture 5">
            <a:extLst>
              <a:ext uri="{FF2B5EF4-FFF2-40B4-BE49-F238E27FC236}">
                <a16:creationId xmlns:a16="http://schemas.microsoft.com/office/drawing/2014/main" id="{93B73726-AF6A-49BE-A36D-AF766BA33638}"/>
              </a:ext>
            </a:extLst>
          </p:cNvPr>
          <p:cNvPicPr>
            <a:picLocks noChangeAspect="1"/>
          </p:cNvPicPr>
          <p:nvPr/>
        </p:nvPicPr>
        <p:blipFill>
          <a:blip r:embed="rId2"/>
          <a:stretch>
            <a:fillRect/>
          </a:stretch>
        </p:blipFill>
        <p:spPr>
          <a:xfrm>
            <a:off x="1347787" y="3001169"/>
            <a:ext cx="9496425" cy="2000250"/>
          </a:xfrm>
          <a:prstGeom prst="rect">
            <a:avLst/>
          </a:prstGeom>
        </p:spPr>
      </p:pic>
    </p:spTree>
    <p:extLst>
      <p:ext uri="{BB962C8B-B14F-4D97-AF65-F5344CB8AC3E}">
        <p14:creationId xmlns:p14="http://schemas.microsoft.com/office/powerpoint/2010/main" val="1334353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D178-79CA-4E32-835E-44CED6E7BE6D}"/>
              </a:ext>
            </a:extLst>
          </p:cNvPr>
          <p:cNvSpPr>
            <a:spLocks noGrp="1"/>
          </p:cNvSpPr>
          <p:nvPr>
            <p:ph type="title"/>
          </p:nvPr>
        </p:nvSpPr>
        <p:spPr/>
        <p:txBody>
          <a:bodyPr/>
          <a:lstStyle/>
          <a:p>
            <a:r>
              <a:rPr lang="en-US" dirty="0"/>
              <a:t>Data Cleaning</a:t>
            </a:r>
            <a:endParaRPr lang="en-IN" dirty="0"/>
          </a:p>
        </p:txBody>
      </p:sp>
      <p:sp>
        <p:nvSpPr>
          <p:cNvPr id="3" name="Content Placeholder 2">
            <a:extLst>
              <a:ext uri="{FF2B5EF4-FFF2-40B4-BE49-F238E27FC236}">
                <a16:creationId xmlns:a16="http://schemas.microsoft.com/office/drawing/2014/main" id="{6F2E18F1-F2DC-433C-94AA-C17D1D85B2B0}"/>
              </a:ext>
            </a:extLst>
          </p:cNvPr>
          <p:cNvSpPr>
            <a:spLocks noGrp="1"/>
          </p:cNvSpPr>
          <p:nvPr>
            <p:ph idx="1"/>
          </p:nvPr>
        </p:nvSpPr>
        <p:spPr/>
        <p:txBody>
          <a:bodyPr/>
          <a:lstStyle/>
          <a:p>
            <a:r>
              <a:rPr lang="en-US" dirty="0"/>
              <a:t>Drop the columns that are irrelevant and set the No of Bedrooms to 3 and Price to equal or lesser than 100 lakhs.</a:t>
            </a:r>
          </a:p>
          <a:p>
            <a:endParaRPr lang="en-IN" dirty="0"/>
          </a:p>
        </p:txBody>
      </p:sp>
      <p:pic>
        <p:nvPicPr>
          <p:cNvPr id="4" name="Picture 3">
            <a:extLst>
              <a:ext uri="{FF2B5EF4-FFF2-40B4-BE49-F238E27FC236}">
                <a16:creationId xmlns:a16="http://schemas.microsoft.com/office/drawing/2014/main" id="{36D0B911-84E8-4ED4-A798-1B08E5E9267B}"/>
              </a:ext>
            </a:extLst>
          </p:cNvPr>
          <p:cNvPicPr>
            <a:picLocks noChangeAspect="1"/>
          </p:cNvPicPr>
          <p:nvPr/>
        </p:nvPicPr>
        <p:blipFill>
          <a:blip r:embed="rId2"/>
          <a:stretch>
            <a:fillRect/>
          </a:stretch>
        </p:blipFill>
        <p:spPr>
          <a:xfrm>
            <a:off x="2819400" y="2815259"/>
            <a:ext cx="5943600" cy="3162300"/>
          </a:xfrm>
          <a:prstGeom prst="rect">
            <a:avLst/>
          </a:prstGeom>
        </p:spPr>
      </p:pic>
    </p:spTree>
    <p:extLst>
      <p:ext uri="{BB962C8B-B14F-4D97-AF65-F5344CB8AC3E}">
        <p14:creationId xmlns:p14="http://schemas.microsoft.com/office/powerpoint/2010/main" val="606570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560</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IBM CAPSTONE PROJECT Housing prices in Chennai</vt:lpstr>
      <vt:lpstr>Outline</vt:lpstr>
      <vt:lpstr>PowerPoint Presentation</vt:lpstr>
      <vt:lpstr>Introduction</vt:lpstr>
      <vt:lpstr>Business Problem  </vt:lpstr>
      <vt:lpstr>Data</vt:lpstr>
      <vt:lpstr> Strategy for problem solving </vt:lpstr>
      <vt:lpstr>Data Cleaning</vt:lpstr>
      <vt:lpstr>Data Cleaning</vt:lpstr>
      <vt:lpstr>Visualization</vt:lpstr>
      <vt:lpstr>Foursquare API</vt:lpstr>
      <vt:lpstr>Data Transformation </vt:lpstr>
      <vt:lpstr>Elbow method</vt:lpstr>
      <vt:lpstr>KMeans Clustering</vt:lpstr>
      <vt:lpstr>Clustered points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PROJECT Housing prices in Chennai</dc:title>
  <dc:creator>Uma Sankar</dc:creator>
  <cp:lastModifiedBy>Uma Sankar</cp:lastModifiedBy>
  <cp:revision>13</cp:revision>
  <dcterms:created xsi:type="dcterms:W3CDTF">2021-06-11T09:37:37Z</dcterms:created>
  <dcterms:modified xsi:type="dcterms:W3CDTF">2021-06-11T16:10:02Z</dcterms:modified>
</cp:coreProperties>
</file>