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41045" cy="6858000"/>
          </a:xfrm>
          <a:custGeom>
            <a:avLst/>
            <a:gdLst/>
            <a:ahLst/>
            <a:cxnLst/>
            <a:rect l="l" t="t" r="r" b="b"/>
            <a:pathLst>
              <a:path w="741045" h="6858000">
                <a:moveTo>
                  <a:pt x="740664" y="0"/>
                </a:moveTo>
                <a:lnTo>
                  <a:pt x="0" y="0"/>
                </a:lnTo>
                <a:lnTo>
                  <a:pt x="0" y="6858000"/>
                </a:lnTo>
                <a:lnTo>
                  <a:pt x="740664" y="6858000"/>
                </a:lnTo>
                <a:lnTo>
                  <a:pt x="740664" y="0"/>
                </a:lnTo>
                <a:close/>
              </a:path>
            </a:pathLst>
          </a:custGeom>
          <a:solidFill>
            <a:srgbClr val="00000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008" y="6209284"/>
            <a:ext cx="1421892" cy="36068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49502" y="208026"/>
            <a:ext cx="1196339" cy="1290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0004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000004"/>
                </a:solidFill>
                <a:latin typeface="Roboto Lt"/>
                <a:cs typeface="Roboto L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10" dirty="0"/>
              <a:t>Classification:</a:t>
            </a:r>
            <a:r>
              <a:rPr spc="65" dirty="0"/>
              <a:t> </a:t>
            </a:r>
            <a:r>
              <a:rPr spc="-10" dirty="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0004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0004"/>
                </a:solidFill>
                <a:latin typeface="Roboto Lt"/>
                <a:cs typeface="Roboto L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10" dirty="0"/>
              <a:t>Classification:</a:t>
            </a:r>
            <a:r>
              <a:rPr spc="65" dirty="0"/>
              <a:t> </a:t>
            </a:r>
            <a:r>
              <a:rPr spc="-10" dirty="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0004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10" dirty="0"/>
              <a:t>Classification:</a:t>
            </a:r>
            <a:r>
              <a:rPr spc="65" dirty="0"/>
              <a:t> </a:t>
            </a:r>
            <a:r>
              <a:rPr spc="-10" dirty="0"/>
              <a:t>Confidential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41045" cy="6858000"/>
          </a:xfrm>
          <a:custGeom>
            <a:avLst/>
            <a:gdLst/>
            <a:ahLst/>
            <a:cxnLst/>
            <a:rect l="l" t="t" r="r" b="b"/>
            <a:pathLst>
              <a:path w="741045" h="6858000">
                <a:moveTo>
                  <a:pt x="740664" y="0"/>
                </a:moveTo>
                <a:lnTo>
                  <a:pt x="0" y="0"/>
                </a:lnTo>
                <a:lnTo>
                  <a:pt x="0" y="6858000"/>
                </a:lnTo>
                <a:lnTo>
                  <a:pt x="740664" y="6858000"/>
                </a:lnTo>
                <a:lnTo>
                  <a:pt x="740664" y="0"/>
                </a:lnTo>
                <a:close/>
              </a:path>
            </a:pathLst>
          </a:custGeom>
          <a:solidFill>
            <a:srgbClr val="00000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008" y="6209284"/>
            <a:ext cx="1421892" cy="36068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740663" y="0"/>
            <a:ext cx="11451590" cy="2467610"/>
          </a:xfrm>
          <a:custGeom>
            <a:avLst/>
            <a:gdLst/>
            <a:ahLst/>
            <a:cxnLst/>
            <a:rect l="l" t="t" r="r" b="b"/>
            <a:pathLst>
              <a:path w="11451590" h="2467610">
                <a:moveTo>
                  <a:pt x="11451336" y="0"/>
                </a:moveTo>
                <a:lnTo>
                  <a:pt x="0" y="0"/>
                </a:lnTo>
                <a:lnTo>
                  <a:pt x="0" y="2467355"/>
                </a:lnTo>
                <a:lnTo>
                  <a:pt x="11451336" y="2467355"/>
                </a:lnTo>
                <a:lnTo>
                  <a:pt x="11451336" y="0"/>
                </a:lnTo>
                <a:close/>
              </a:path>
            </a:pathLst>
          </a:custGeom>
          <a:solidFill>
            <a:srgbClr val="EBE8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0004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10" dirty="0"/>
              <a:t>Classification:</a:t>
            </a:r>
            <a:r>
              <a:rPr spc="65" dirty="0"/>
              <a:t> </a:t>
            </a:r>
            <a:r>
              <a:rPr spc="-10" dirty="0"/>
              <a:t>Confidential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10" dirty="0"/>
              <a:t>Classification:</a:t>
            </a:r>
            <a:r>
              <a:rPr spc="65" dirty="0"/>
              <a:t> </a:t>
            </a:r>
            <a:r>
              <a:rPr spc="-10" dirty="0"/>
              <a:t>Confidential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41045" cy="6858000"/>
          </a:xfrm>
          <a:custGeom>
            <a:avLst/>
            <a:gdLst/>
            <a:ahLst/>
            <a:cxnLst/>
            <a:rect l="l" t="t" r="r" b="b"/>
            <a:pathLst>
              <a:path w="741045" h="6858000">
                <a:moveTo>
                  <a:pt x="740664" y="0"/>
                </a:moveTo>
                <a:lnTo>
                  <a:pt x="0" y="0"/>
                </a:lnTo>
                <a:lnTo>
                  <a:pt x="0" y="6858000"/>
                </a:lnTo>
                <a:lnTo>
                  <a:pt x="740664" y="6858000"/>
                </a:lnTo>
                <a:lnTo>
                  <a:pt x="740664" y="0"/>
                </a:lnTo>
                <a:close/>
              </a:path>
            </a:pathLst>
          </a:custGeom>
          <a:solidFill>
            <a:srgbClr val="0000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26693" y="425577"/>
            <a:ext cx="10338612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0004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83558" y="1948053"/>
            <a:ext cx="7416165" cy="1854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000004"/>
                </a:solidFill>
                <a:latin typeface="Roboto Lt"/>
                <a:cs typeface="Roboto L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405373" y="6663563"/>
            <a:ext cx="1382395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10" dirty="0"/>
              <a:t>Classification:</a:t>
            </a:r>
            <a:r>
              <a:rPr spc="65" dirty="0"/>
              <a:t> </a:t>
            </a:r>
            <a:r>
              <a:rPr spc="-10" dirty="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66395" y="6278151"/>
            <a:ext cx="189229" cy="234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495" y="6290851"/>
            <a:ext cx="100330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85"/>
              </a:lnSpc>
            </a:pPr>
            <a:r>
              <a:rPr sz="1400" spc="-50" dirty="0">
                <a:solidFill>
                  <a:srgbClr val="FFFFFF"/>
                </a:solidFill>
                <a:latin typeface="Roboto"/>
                <a:cs typeface="Roboto"/>
              </a:rPr>
              <a:t>1</a:t>
            </a:r>
            <a:endParaRPr sz="1400">
              <a:latin typeface="Roboto"/>
              <a:cs typeface="Robo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008" y="6209284"/>
            <a:ext cx="1421892" cy="3606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05373" y="6631940"/>
            <a:ext cx="13823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libri"/>
                <a:cs typeface="Calibri"/>
              </a:rPr>
              <a:t>Classification:</a:t>
            </a:r>
            <a:r>
              <a:rPr sz="1000" spc="6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Confidential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9163" y="6202679"/>
            <a:ext cx="378460" cy="378460"/>
          </a:xfrm>
          <a:custGeom>
            <a:avLst/>
            <a:gdLst/>
            <a:ahLst/>
            <a:cxnLst/>
            <a:rect l="l" t="t" r="r" b="b"/>
            <a:pathLst>
              <a:path w="378459" h="378459">
                <a:moveTo>
                  <a:pt x="377952" y="0"/>
                </a:moveTo>
                <a:lnTo>
                  <a:pt x="0" y="0"/>
                </a:lnTo>
                <a:lnTo>
                  <a:pt x="0" y="377952"/>
                </a:lnTo>
                <a:lnTo>
                  <a:pt x="377952" y="377952"/>
                </a:lnTo>
                <a:lnTo>
                  <a:pt x="377952" y="0"/>
                </a:lnTo>
                <a:close/>
              </a:path>
            </a:pathLst>
          </a:custGeom>
          <a:solidFill>
            <a:srgbClr val="00000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80376" y="-3"/>
            <a:ext cx="4611624" cy="68580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00403" y="3439414"/>
            <a:ext cx="354012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solidFill>
                  <a:srgbClr val="000004"/>
                </a:solidFill>
                <a:latin typeface="Roboto Lt"/>
                <a:cs typeface="Roboto Lt"/>
              </a:rPr>
              <a:t>Category</a:t>
            </a:r>
            <a:r>
              <a:rPr sz="2700" spc="-5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2700" dirty="0">
                <a:solidFill>
                  <a:srgbClr val="000004"/>
                </a:solidFill>
                <a:latin typeface="Roboto Lt"/>
                <a:cs typeface="Roboto Lt"/>
              </a:rPr>
              <a:t>review:</a:t>
            </a:r>
            <a:r>
              <a:rPr sz="2700" spc="-5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2700" spc="-10" dirty="0">
                <a:solidFill>
                  <a:srgbClr val="000004"/>
                </a:solidFill>
                <a:latin typeface="Roboto Lt"/>
                <a:cs typeface="Roboto Lt"/>
              </a:rPr>
              <a:t>Chips</a:t>
            </a:r>
            <a:endParaRPr sz="2700">
              <a:latin typeface="Roboto Lt"/>
              <a:cs typeface="Roboto L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00403" y="4150232"/>
            <a:ext cx="1548130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Retail</a:t>
            </a:r>
            <a:r>
              <a:rPr lang="en-US" dirty="0">
                <a:solidFill>
                  <a:srgbClr val="000004"/>
                </a:solidFill>
                <a:latin typeface="Roboto Lt"/>
                <a:cs typeface="Roboto Lt"/>
              </a:rPr>
              <a:t> Data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spc="-10" dirty="0">
                <a:solidFill>
                  <a:srgbClr val="000004"/>
                </a:solidFill>
                <a:latin typeface="Roboto Lt"/>
                <a:cs typeface="Roboto Lt"/>
              </a:rPr>
              <a:t>Analytics</a:t>
            </a:r>
            <a:endParaRPr sz="1800" dirty="0">
              <a:latin typeface="Roboto Lt"/>
              <a:cs typeface="Roboto L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00403" y="662686"/>
            <a:ext cx="96583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000" spc="-10" dirty="0">
                <a:solidFill>
                  <a:srgbClr val="000004"/>
                </a:solidFill>
                <a:latin typeface="Roboto Lt"/>
                <a:cs typeface="Roboto Lt"/>
              </a:rPr>
              <a:t>February</a:t>
            </a:r>
            <a:r>
              <a:rPr sz="1000" spc="2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000" spc="-20" dirty="0">
                <a:solidFill>
                  <a:srgbClr val="000004"/>
                </a:solidFill>
                <a:latin typeface="Roboto Lt"/>
                <a:cs typeface="Roboto Lt"/>
              </a:rPr>
              <a:t>202</a:t>
            </a:r>
            <a:r>
              <a:rPr lang="en-US" sz="1000" spc="-20" dirty="0">
                <a:solidFill>
                  <a:srgbClr val="000004"/>
                </a:solidFill>
                <a:latin typeface="Roboto Lt"/>
                <a:cs typeface="Roboto Lt"/>
              </a:rPr>
              <a:t>5</a:t>
            </a:r>
            <a:endParaRPr sz="1000" dirty="0">
              <a:latin typeface="Roboto Lt"/>
              <a:cs typeface="Roboto 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503" y="6265265"/>
            <a:ext cx="2266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FFFFFF"/>
                </a:solidFill>
                <a:latin typeface="Roboto"/>
                <a:cs typeface="Roboto"/>
              </a:rPr>
              <a:t>10</a:t>
            </a:r>
            <a:endParaRPr sz="1400">
              <a:latin typeface="Roboto"/>
              <a:cs typeface="Robo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008" y="6209284"/>
            <a:ext cx="1421892" cy="36068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Performance</a:t>
            </a:r>
            <a:r>
              <a:rPr spc="-75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dirty="0"/>
              <a:t>the</a:t>
            </a:r>
            <a:r>
              <a:rPr spc="-65" dirty="0"/>
              <a:t> </a:t>
            </a:r>
            <a:r>
              <a:rPr dirty="0"/>
              <a:t>trial</a:t>
            </a:r>
            <a:r>
              <a:rPr spc="-55" dirty="0"/>
              <a:t> </a:t>
            </a:r>
            <a:r>
              <a:rPr spc="-10" dirty="0"/>
              <a:t>store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63879" y="929081"/>
            <a:ext cx="10690225" cy="1915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We</a:t>
            </a:r>
            <a:r>
              <a:rPr sz="1800" spc="-1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can</a:t>
            </a:r>
            <a:r>
              <a:rPr sz="1800" spc="-2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see</a:t>
            </a:r>
            <a:r>
              <a:rPr sz="1800" spc="-3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that</a:t>
            </a:r>
            <a:r>
              <a:rPr sz="1800" spc="-3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Trial</a:t>
            </a:r>
            <a:r>
              <a:rPr sz="1800" spc="-3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store</a:t>
            </a:r>
            <a:r>
              <a:rPr sz="1800" spc="-1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77</a:t>
            </a:r>
            <a:r>
              <a:rPr sz="1800" spc="-2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sales</a:t>
            </a:r>
            <a:r>
              <a:rPr sz="1800" spc="-2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for</a:t>
            </a:r>
            <a:r>
              <a:rPr sz="1800" spc="-1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Feb,</a:t>
            </a:r>
            <a:r>
              <a:rPr sz="1800" spc="-1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March,</a:t>
            </a:r>
            <a:r>
              <a:rPr sz="1800" spc="-1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and</a:t>
            </a:r>
            <a:r>
              <a:rPr sz="1800" spc="-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April</a:t>
            </a:r>
            <a:r>
              <a:rPr sz="1800" spc="-1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exceeds</a:t>
            </a:r>
            <a:r>
              <a:rPr sz="1800" spc="-4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95%</a:t>
            </a:r>
            <a:r>
              <a:rPr sz="1800" spc="-1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threshold</a:t>
            </a:r>
            <a:r>
              <a:rPr sz="1800" spc="-3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of</a:t>
            </a:r>
            <a:r>
              <a:rPr sz="1800" spc="-1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control</a:t>
            </a:r>
            <a:r>
              <a:rPr sz="1800" spc="-2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store.</a:t>
            </a:r>
            <a:r>
              <a:rPr sz="1800" spc="-20" dirty="0">
                <a:solidFill>
                  <a:srgbClr val="000004"/>
                </a:solidFill>
                <a:latin typeface="Roboto Lt"/>
                <a:cs typeface="Roboto Lt"/>
              </a:rPr>
              <a:t> Same</a:t>
            </a:r>
            <a:endParaRPr sz="1800">
              <a:latin typeface="Roboto Lt"/>
              <a:cs typeface="Roboto L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goes</a:t>
            </a:r>
            <a:r>
              <a:rPr sz="1800" spc="-2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to</a:t>
            </a:r>
            <a:r>
              <a:rPr sz="1800" spc="-1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store</a:t>
            </a:r>
            <a:r>
              <a:rPr sz="1800" spc="-1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86</a:t>
            </a:r>
            <a:r>
              <a:rPr sz="1800" spc="-1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sales</a:t>
            </a:r>
            <a:r>
              <a:rPr sz="1800" spc="-3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for</a:t>
            </a:r>
            <a:r>
              <a:rPr sz="1800" spc="-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all</a:t>
            </a:r>
            <a:r>
              <a:rPr sz="1800" spc="-2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3</a:t>
            </a:r>
            <a:r>
              <a:rPr sz="1800" spc="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trial</a:t>
            </a:r>
            <a:r>
              <a:rPr sz="1800" spc="-10" dirty="0">
                <a:solidFill>
                  <a:srgbClr val="000004"/>
                </a:solidFill>
                <a:latin typeface="Roboto Lt"/>
                <a:cs typeface="Roboto Lt"/>
              </a:rPr>
              <a:t> months.</a:t>
            </a:r>
            <a:endParaRPr sz="1800">
              <a:latin typeface="Roboto Lt"/>
              <a:cs typeface="Roboto Lt"/>
            </a:endParaRPr>
          </a:p>
          <a:p>
            <a:pPr marL="12700" marR="276860" algn="just">
              <a:lnSpc>
                <a:spcPct val="100000"/>
              </a:lnSpc>
              <a:spcBef>
                <a:spcPts val="1200"/>
              </a:spcBef>
            </a:pP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Whereas</a:t>
            </a:r>
            <a:r>
              <a:rPr sz="1800" spc="-3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trial</a:t>
            </a:r>
            <a:r>
              <a:rPr sz="1800" spc="-4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store</a:t>
            </a:r>
            <a:r>
              <a:rPr sz="1800" spc="-2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88</a:t>
            </a:r>
            <a:r>
              <a:rPr sz="1800" spc="-3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sales</a:t>
            </a:r>
            <a:r>
              <a:rPr sz="1800" spc="-4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is</a:t>
            </a:r>
            <a:r>
              <a:rPr sz="1800" spc="-2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spc="-10" dirty="0">
                <a:solidFill>
                  <a:srgbClr val="000004"/>
                </a:solidFill>
                <a:latin typeface="Roboto Lt"/>
                <a:cs typeface="Roboto Lt"/>
              </a:rPr>
              <a:t>significantly</a:t>
            </a:r>
            <a:r>
              <a:rPr sz="1800" spc="-4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different</a:t>
            </a:r>
            <a:r>
              <a:rPr sz="1800" spc="-5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to</a:t>
            </a:r>
            <a:r>
              <a:rPr sz="1800" spc="-3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its</a:t>
            </a:r>
            <a:r>
              <a:rPr sz="1800" spc="-3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control</a:t>
            </a:r>
            <a:r>
              <a:rPr sz="1800" spc="-1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store</a:t>
            </a:r>
            <a:r>
              <a:rPr sz="1800" spc="-2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in</a:t>
            </a:r>
            <a:r>
              <a:rPr sz="1800" spc="-3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the</a:t>
            </a:r>
            <a:r>
              <a:rPr sz="1800" spc="-3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trial</a:t>
            </a:r>
            <a:r>
              <a:rPr sz="1800" spc="-2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period</a:t>
            </a:r>
            <a:r>
              <a:rPr sz="1800" spc="-3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as</a:t>
            </a:r>
            <a:r>
              <a:rPr sz="1800" spc="-3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the</a:t>
            </a:r>
            <a:r>
              <a:rPr sz="1800" spc="-2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trial</a:t>
            </a:r>
            <a:r>
              <a:rPr sz="1800" spc="-4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spc="-10" dirty="0">
                <a:solidFill>
                  <a:srgbClr val="000004"/>
                </a:solidFill>
                <a:latin typeface="Roboto Lt"/>
                <a:cs typeface="Roboto Lt"/>
              </a:rPr>
              <a:t>store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performance</a:t>
            </a:r>
            <a:r>
              <a:rPr sz="1800" spc="-3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lies</a:t>
            </a:r>
            <a:r>
              <a:rPr sz="1800" spc="-3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outside</a:t>
            </a:r>
            <a:r>
              <a:rPr sz="1800" spc="-4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of</a:t>
            </a:r>
            <a:r>
              <a:rPr sz="1800" spc="-1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the</a:t>
            </a:r>
            <a:r>
              <a:rPr sz="1800" spc="-2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5%</a:t>
            </a:r>
            <a:r>
              <a:rPr sz="1800" spc="-3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to</a:t>
            </a:r>
            <a:r>
              <a:rPr sz="1800" spc="-2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95%</a:t>
            </a:r>
            <a:r>
              <a:rPr sz="1800" spc="-2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confidence</a:t>
            </a:r>
            <a:r>
              <a:rPr sz="1800" spc="-4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spc="-10" dirty="0">
                <a:solidFill>
                  <a:srgbClr val="000004"/>
                </a:solidFill>
                <a:latin typeface="Roboto Lt"/>
                <a:cs typeface="Roboto Lt"/>
              </a:rPr>
              <a:t>interval</a:t>
            </a:r>
            <a:r>
              <a:rPr sz="1800" spc="-5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of</a:t>
            </a:r>
            <a:r>
              <a:rPr sz="1800" spc="-2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the</a:t>
            </a:r>
            <a:r>
              <a:rPr sz="1800" spc="-2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control</a:t>
            </a:r>
            <a:r>
              <a:rPr sz="1800" spc="-2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store</a:t>
            </a:r>
            <a:r>
              <a:rPr sz="1800" spc="-2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in</a:t>
            </a:r>
            <a:r>
              <a:rPr sz="1800" spc="-3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two</a:t>
            </a:r>
            <a:r>
              <a:rPr sz="1800" spc="-2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of</a:t>
            </a:r>
            <a:r>
              <a:rPr sz="1800" spc="-2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the</a:t>
            </a:r>
            <a:r>
              <a:rPr sz="1800" spc="-2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three</a:t>
            </a:r>
            <a:r>
              <a:rPr sz="1800" spc="-4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spc="-10" dirty="0">
                <a:solidFill>
                  <a:srgbClr val="000004"/>
                </a:solidFill>
                <a:latin typeface="Roboto Lt"/>
                <a:cs typeface="Roboto Lt"/>
              </a:rPr>
              <a:t>trial months.</a:t>
            </a:r>
            <a:endParaRPr sz="1800">
              <a:latin typeface="Roboto Lt"/>
              <a:cs typeface="Roboto Lt"/>
            </a:endParaRPr>
          </a:p>
          <a:p>
            <a:pPr marL="1165225">
              <a:lnSpc>
                <a:spcPct val="100000"/>
              </a:lnSpc>
              <a:spcBef>
                <a:spcPts val="1430"/>
              </a:spcBef>
              <a:tabLst>
                <a:tab pos="4699000" algn="l"/>
                <a:tab pos="8362950" algn="l"/>
              </a:tabLst>
            </a:pP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Trial</a:t>
            </a:r>
            <a:r>
              <a:rPr sz="1200" spc="-5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Store</a:t>
            </a:r>
            <a:r>
              <a:rPr sz="1200" spc="-3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200" spc="-25" dirty="0">
                <a:solidFill>
                  <a:srgbClr val="000004"/>
                </a:solidFill>
                <a:latin typeface="Roboto Lt"/>
                <a:cs typeface="Roboto Lt"/>
              </a:rPr>
              <a:t>77</a:t>
            </a: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	Trial</a:t>
            </a:r>
            <a:r>
              <a:rPr sz="1200" spc="-5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Store</a:t>
            </a:r>
            <a:r>
              <a:rPr sz="1200" spc="-3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200" spc="-25" dirty="0">
                <a:solidFill>
                  <a:srgbClr val="000004"/>
                </a:solidFill>
                <a:latin typeface="Roboto Lt"/>
                <a:cs typeface="Roboto Lt"/>
              </a:rPr>
              <a:t>86</a:t>
            </a: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	Trial</a:t>
            </a:r>
            <a:r>
              <a:rPr sz="1200" spc="-5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Store</a:t>
            </a:r>
            <a:r>
              <a:rPr sz="1200" spc="-3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200" spc="-25" dirty="0">
                <a:solidFill>
                  <a:srgbClr val="000004"/>
                </a:solidFill>
                <a:latin typeface="Roboto Lt"/>
                <a:cs typeface="Roboto Lt"/>
              </a:rPr>
              <a:t>88</a:t>
            </a:r>
            <a:endParaRPr sz="1200">
              <a:latin typeface="Roboto Lt"/>
              <a:cs typeface="Roboto L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6796" y="2994118"/>
            <a:ext cx="3168821" cy="242415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44593" y="3006531"/>
            <a:ext cx="3385241" cy="240597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47508" y="3035739"/>
            <a:ext cx="3458771" cy="232808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142994" y="6138773"/>
            <a:ext cx="4892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Overall</a:t>
            </a:r>
            <a:r>
              <a:rPr sz="1800" spc="-6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the</a:t>
            </a:r>
            <a:r>
              <a:rPr sz="1800" spc="-3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trial</a:t>
            </a:r>
            <a:r>
              <a:rPr sz="1800" spc="-4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showed</a:t>
            </a:r>
            <a:r>
              <a:rPr sz="1800" spc="-1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positive</a:t>
            </a:r>
            <a:r>
              <a:rPr sz="1800" spc="-5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spc="-10" dirty="0">
                <a:solidFill>
                  <a:srgbClr val="000004"/>
                </a:solidFill>
                <a:latin typeface="Roboto Lt"/>
                <a:cs typeface="Roboto Lt"/>
              </a:rPr>
              <a:t>significant</a:t>
            </a:r>
            <a:r>
              <a:rPr sz="1800" spc="-3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spc="-10" dirty="0">
                <a:solidFill>
                  <a:srgbClr val="000004"/>
                </a:solidFill>
                <a:latin typeface="Roboto Lt"/>
                <a:cs typeface="Roboto Lt"/>
              </a:rPr>
              <a:t>result</a:t>
            </a:r>
            <a:endParaRPr sz="1800">
              <a:latin typeface="Roboto Lt"/>
              <a:cs typeface="Roboto Lt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10" dirty="0"/>
              <a:t>Classification:</a:t>
            </a:r>
            <a:r>
              <a:rPr spc="65" dirty="0"/>
              <a:t> </a:t>
            </a:r>
            <a:r>
              <a:rPr spc="-10" dirty="0"/>
              <a:t>Confidential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63954" y="5570321"/>
            <a:ext cx="213995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Trial</a:t>
            </a:r>
            <a:r>
              <a:rPr sz="1200" spc="-4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Store</a:t>
            </a:r>
            <a:r>
              <a:rPr sz="1200" spc="-2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77:</a:t>
            </a:r>
            <a:r>
              <a:rPr sz="1200" spc="-3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Control</a:t>
            </a:r>
            <a:r>
              <a:rPr sz="1200" spc="-3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store</a:t>
            </a:r>
            <a:r>
              <a:rPr sz="1200" spc="-3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200" spc="-25" dirty="0">
                <a:solidFill>
                  <a:srgbClr val="000004"/>
                </a:solidFill>
                <a:latin typeface="Roboto Lt"/>
                <a:cs typeface="Roboto Lt"/>
              </a:rPr>
              <a:t>233</a:t>
            </a:r>
            <a:endParaRPr sz="1200">
              <a:latin typeface="Roboto Lt"/>
              <a:cs typeface="Roboto L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61806" y="5570321"/>
            <a:ext cx="2044064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Trial</a:t>
            </a:r>
            <a:r>
              <a:rPr sz="1200" spc="-4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store</a:t>
            </a:r>
            <a:r>
              <a:rPr sz="1200" spc="-2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88:</a:t>
            </a:r>
            <a:r>
              <a:rPr sz="1200" spc="-3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Control</a:t>
            </a:r>
            <a:r>
              <a:rPr sz="1200" spc="-3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store</a:t>
            </a:r>
            <a:r>
              <a:rPr sz="1200" spc="-25" dirty="0">
                <a:solidFill>
                  <a:srgbClr val="000004"/>
                </a:solidFill>
                <a:latin typeface="Roboto Lt"/>
                <a:cs typeface="Roboto Lt"/>
              </a:rPr>
              <a:t> 40</a:t>
            </a:r>
            <a:endParaRPr sz="1200">
              <a:latin typeface="Roboto Lt"/>
              <a:cs typeface="Roboto L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97602" y="5570321"/>
            <a:ext cx="212788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Trial</a:t>
            </a:r>
            <a:r>
              <a:rPr sz="1200" spc="-4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store</a:t>
            </a:r>
            <a:r>
              <a:rPr sz="1200" spc="-2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86:</a:t>
            </a:r>
            <a:r>
              <a:rPr sz="1200" spc="-3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Control</a:t>
            </a:r>
            <a:r>
              <a:rPr sz="1200" spc="-3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store</a:t>
            </a:r>
            <a:r>
              <a:rPr sz="1200" spc="-25" dirty="0">
                <a:solidFill>
                  <a:srgbClr val="000004"/>
                </a:solidFill>
                <a:latin typeface="Roboto Lt"/>
                <a:cs typeface="Roboto Lt"/>
              </a:rPr>
              <a:t> 155</a:t>
            </a:r>
            <a:endParaRPr sz="1200">
              <a:latin typeface="Roboto Lt"/>
              <a:cs typeface="Roboto 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4203" y="6290851"/>
            <a:ext cx="201295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85"/>
              </a:lnSpc>
            </a:pPr>
            <a:r>
              <a:rPr sz="1400" spc="-25" dirty="0">
                <a:solidFill>
                  <a:srgbClr val="FFFFFF"/>
                </a:solidFill>
                <a:latin typeface="Roboto"/>
                <a:cs typeface="Roboto"/>
              </a:rPr>
              <a:t>11</a:t>
            </a:r>
            <a:endParaRPr sz="1400">
              <a:latin typeface="Roboto"/>
              <a:cs typeface="Robo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008" y="6209284"/>
            <a:ext cx="1421892" cy="36068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78307" y="6222491"/>
            <a:ext cx="337185" cy="300355"/>
          </a:xfrm>
          <a:custGeom>
            <a:avLst/>
            <a:gdLst/>
            <a:ahLst/>
            <a:cxnLst/>
            <a:rect l="l" t="t" r="r" b="b"/>
            <a:pathLst>
              <a:path w="337184" h="300354">
                <a:moveTo>
                  <a:pt x="336804" y="0"/>
                </a:moveTo>
                <a:lnTo>
                  <a:pt x="0" y="0"/>
                </a:lnTo>
                <a:lnTo>
                  <a:pt x="0" y="300228"/>
                </a:lnTo>
                <a:lnTo>
                  <a:pt x="336804" y="300228"/>
                </a:lnTo>
                <a:lnTo>
                  <a:pt x="336804" y="0"/>
                </a:lnTo>
                <a:close/>
              </a:path>
            </a:pathLst>
          </a:custGeom>
          <a:solidFill>
            <a:srgbClr val="0000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19246" y="4783328"/>
            <a:ext cx="7981950" cy="170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Disclaimer:</a:t>
            </a:r>
            <a:r>
              <a:rPr sz="1000" spc="12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This</a:t>
            </a:r>
            <a:r>
              <a:rPr sz="1000" spc="13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document</a:t>
            </a:r>
            <a:r>
              <a:rPr sz="1000" spc="13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comprises,</a:t>
            </a:r>
            <a:r>
              <a:rPr sz="1000" spc="14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and</a:t>
            </a:r>
            <a:r>
              <a:rPr sz="1000" spc="13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is</a:t>
            </a:r>
            <a:r>
              <a:rPr sz="1000" spc="13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the</a:t>
            </a:r>
            <a:r>
              <a:rPr sz="1000" spc="12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subject</a:t>
            </a:r>
            <a:r>
              <a:rPr sz="1000" spc="13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of</a:t>
            </a:r>
            <a:r>
              <a:rPr sz="1000" spc="14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intellectual</a:t>
            </a:r>
            <a:r>
              <a:rPr sz="1000" spc="13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property</a:t>
            </a:r>
            <a:r>
              <a:rPr sz="1000" spc="13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(including</a:t>
            </a:r>
            <a:r>
              <a:rPr sz="1000" spc="14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copyright)</a:t>
            </a:r>
            <a:r>
              <a:rPr sz="1000" spc="14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and</a:t>
            </a:r>
            <a:r>
              <a:rPr sz="1000" spc="12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confidentiality</a:t>
            </a:r>
            <a:r>
              <a:rPr sz="1000" spc="14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rights</a:t>
            </a:r>
            <a:r>
              <a:rPr sz="1000" spc="13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of</a:t>
            </a:r>
            <a:r>
              <a:rPr sz="1000" spc="14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one</a:t>
            </a:r>
            <a:r>
              <a:rPr sz="1000" spc="14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spc="-25" dirty="0">
                <a:solidFill>
                  <a:srgbClr val="736C67"/>
                </a:solidFill>
                <a:latin typeface="Roboto Lt"/>
                <a:cs typeface="Roboto Lt"/>
              </a:rPr>
              <a:t>or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multiple</a:t>
            </a:r>
            <a:r>
              <a:rPr sz="1000" spc="-1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owners,</a:t>
            </a:r>
            <a:r>
              <a:rPr sz="1000" spc="-10" dirty="0">
                <a:solidFill>
                  <a:srgbClr val="736C67"/>
                </a:solidFill>
                <a:latin typeface="Roboto Lt"/>
                <a:cs typeface="Roboto Lt"/>
              </a:rPr>
              <a:t> including</a:t>
            </a:r>
            <a:r>
              <a:rPr sz="1000" spc="-2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The</a:t>
            </a:r>
            <a:r>
              <a:rPr sz="1000" spc="-10" dirty="0">
                <a:solidFill>
                  <a:srgbClr val="736C67"/>
                </a:solidFill>
                <a:latin typeface="Roboto Lt"/>
                <a:cs typeface="Roboto Lt"/>
              </a:rPr>
              <a:t> Quantium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Group</a:t>
            </a:r>
            <a:r>
              <a:rPr sz="1000" spc="-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Pty</a:t>
            </a:r>
            <a:r>
              <a:rPr sz="1000" spc="-1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Limited</a:t>
            </a:r>
            <a:r>
              <a:rPr sz="1000" spc="-1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and</a:t>
            </a:r>
            <a:r>
              <a:rPr sz="1000" spc="-2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its</a:t>
            </a:r>
            <a:r>
              <a:rPr sz="1000" spc="-1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affiliates</a:t>
            </a:r>
            <a:r>
              <a:rPr sz="1000" spc="-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spc="-10" dirty="0">
                <a:solidFill>
                  <a:srgbClr val="736C67"/>
                </a:solidFill>
                <a:latin typeface="Roboto Lt"/>
                <a:cs typeface="Roboto Lt"/>
              </a:rPr>
              <a:t>(Quantium)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and</a:t>
            </a:r>
            <a:r>
              <a:rPr sz="1000" spc="-1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where</a:t>
            </a:r>
            <a:r>
              <a:rPr sz="1000" spc="-10" dirty="0">
                <a:solidFill>
                  <a:srgbClr val="736C67"/>
                </a:solidFill>
                <a:latin typeface="Roboto Lt"/>
                <a:cs typeface="Roboto Lt"/>
              </a:rPr>
              <a:t> applicable,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 its</a:t>
            </a:r>
            <a:r>
              <a:rPr sz="1000" spc="-1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spc="-40" dirty="0">
                <a:solidFill>
                  <a:srgbClr val="736C67"/>
                </a:solidFill>
                <a:latin typeface="Roboto Lt"/>
                <a:cs typeface="Roboto Lt"/>
              </a:rPr>
              <a:t>third-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party</a:t>
            </a:r>
            <a:r>
              <a:rPr sz="1000" spc="-1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data owners</a:t>
            </a:r>
            <a:r>
              <a:rPr sz="1000" spc="-10" dirty="0">
                <a:solidFill>
                  <a:srgbClr val="736C67"/>
                </a:solidFill>
                <a:latin typeface="Roboto Lt"/>
                <a:cs typeface="Roboto Lt"/>
              </a:rPr>
              <a:t> (Data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Providers),</a:t>
            </a:r>
            <a:r>
              <a:rPr sz="1000" spc="8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together</a:t>
            </a:r>
            <a:r>
              <a:rPr sz="1000" spc="9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(IP</a:t>
            </a:r>
            <a:r>
              <a:rPr sz="1000" spc="7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Owners).</a:t>
            </a:r>
            <a:r>
              <a:rPr sz="1000" spc="8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The</a:t>
            </a:r>
            <a:r>
              <a:rPr sz="1000" spc="8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information</a:t>
            </a:r>
            <a:r>
              <a:rPr sz="1000" spc="10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contained</a:t>
            </a:r>
            <a:r>
              <a:rPr sz="1000" spc="9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in</a:t>
            </a:r>
            <a:r>
              <a:rPr sz="1000" spc="9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this</a:t>
            </a:r>
            <a:r>
              <a:rPr sz="1000" spc="8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document</a:t>
            </a:r>
            <a:r>
              <a:rPr sz="1000" spc="9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may</a:t>
            </a:r>
            <a:r>
              <a:rPr sz="1000" spc="8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have</a:t>
            </a:r>
            <a:r>
              <a:rPr sz="1000" spc="9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been</a:t>
            </a:r>
            <a:r>
              <a:rPr sz="1000" spc="9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prepared</a:t>
            </a:r>
            <a:r>
              <a:rPr sz="1000" spc="9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using</a:t>
            </a:r>
            <a:r>
              <a:rPr sz="1000" spc="8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raw</a:t>
            </a:r>
            <a:r>
              <a:rPr sz="1000" spc="9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data</a:t>
            </a:r>
            <a:r>
              <a:rPr sz="1000" spc="9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owned</a:t>
            </a:r>
            <a:r>
              <a:rPr sz="1000" spc="9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by</a:t>
            </a:r>
            <a:r>
              <a:rPr sz="1000" spc="8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the</a:t>
            </a:r>
            <a:r>
              <a:rPr sz="1000" spc="8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spc="-20" dirty="0">
                <a:solidFill>
                  <a:srgbClr val="736C67"/>
                </a:solidFill>
                <a:latin typeface="Roboto Lt"/>
                <a:cs typeface="Roboto Lt"/>
              </a:rPr>
              <a:t>Data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Providers.</a:t>
            </a:r>
            <a:r>
              <a:rPr sz="1000" spc="6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The</a:t>
            </a:r>
            <a:r>
              <a:rPr sz="1000" spc="7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Data</a:t>
            </a:r>
            <a:r>
              <a:rPr sz="1000" spc="7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Providers</a:t>
            </a:r>
            <a:r>
              <a:rPr sz="1000" spc="7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have</a:t>
            </a:r>
            <a:r>
              <a:rPr sz="1000" spc="7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not</a:t>
            </a:r>
            <a:r>
              <a:rPr sz="1000" spc="7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been</a:t>
            </a:r>
            <a:r>
              <a:rPr sz="1000" spc="7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involved</a:t>
            </a:r>
            <a:r>
              <a:rPr sz="1000" spc="5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in</a:t>
            </a:r>
            <a:r>
              <a:rPr sz="1000" spc="7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the</a:t>
            </a:r>
            <a:r>
              <a:rPr sz="1000" spc="6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analysis</a:t>
            </a:r>
            <a:r>
              <a:rPr sz="1000" spc="7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of</a:t>
            </a:r>
            <a:r>
              <a:rPr sz="1000" spc="7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the</a:t>
            </a:r>
            <a:r>
              <a:rPr sz="1000" spc="6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raw</a:t>
            </a:r>
            <a:r>
              <a:rPr sz="1000" spc="7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data,</a:t>
            </a:r>
            <a:r>
              <a:rPr sz="1000" spc="7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the</a:t>
            </a:r>
            <a:r>
              <a:rPr sz="1000" spc="6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preparation</a:t>
            </a:r>
            <a:r>
              <a:rPr sz="1000" spc="7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of,</a:t>
            </a:r>
            <a:r>
              <a:rPr sz="1000" spc="7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or</a:t>
            </a:r>
            <a:r>
              <a:rPr sz="1000" spc="5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the</a:t>
            </a:r>
            <a:r>
              <a:rPr sz="1000" spc="6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information</a:t>
            </a:r>
            <a:r>
              <a:rPr sz="1000" spc="8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contained</a:t>
            </a:r>
            <a:r>
              <a:rPr sz="1000" spc="6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in</a:t>
            </a:r>
            <a:r>
              <a:rPr sz="1000" spc="6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spc="-25" dirty="0">
                <a:solidFill>
                  <a:srgbClr val="736C67"/>
                </a:solidFill>
                <a:latin typeface="Roboto Lt"/>
                <a:cs typeface="Roboto Lt"/>
              </a:rPr>
              <a:t>the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document.</a:t>
            </a:r>
            <a:r>
              <a:rPr sz="1000" spc="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The</a:t>
            </a:r>
            <a:r>
              <a:rPr sz="1000" spc="1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IP Owners</a:t>
            </a:r>
            <a:r>
              <a:rPr sz="1000" spc="1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do</a:t>
            </a:r>
            <a:r>
              <a:rPr sz="1000" spc="1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not</a:t>
            </a:r>
            <a:r>
              <a:rPr sz="1000" spc="1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make</a:t>
            </a:r>
            <a:r>
              <a:rPr sz="1000" spc="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any</a:t>
            </a:r>
            <a:r>
              <a:rPr sz="1000" spc="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representation</a:t>
            </a:r>
            <a:r>
              <a:rPr sz="1000" spc="1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(express</a:t>
            </a:r>
            <a:r>
              <a:rPr sz="1000" spc="2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or</a:t>
            </a:r>
            <a:r>
              <a:rPr sz="1000" spc="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implied),</a:t>
            </a:r>
            <a:r>
              <a:rPr sz="1000" spc="1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nor</a:t>
            </a:r>
            <a:r>
              <a:rPr sz="1000" spc="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give</a:t>
            </a:r>
            <a:r>
              <a:rPr sz="1000" spc="1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any</a:t>
            </a:r>
            <a:r>
              <a:rPr sz="1000" spc="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guarantee</a:t>
            </a:r>
            <a:r>
              <a:rPr sz="1000" spc="1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or</a:t>
            </a:r>
            <a:r>
              <a:rPr sz="1000" spc="1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warranty in</a:t>
            </a:r>
            <a:r>
              <a:rPr sz="1000" spc="1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relation</a:t>
            </a:r>
            <a:r>
              <a:rPr sz="1000" spc="1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to</a:t>
            </a:r>
            <a:r>
              <a:rPr sz="1000" spc="1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the</a:t>
            </a:r>
            <a:r>
              <a:rPr sz="1000" spc="1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spc="-10" dirty="0">
                <a:solidFill>
                  <a:srgbClr val="736C67"/>
                </a:solidFill>
                <a:latin typeface="Roboto Lt"/>
                <a:cs typeface="Roboto Lt"/>
              </a:rPr>
              <a:t>accuracy, completeness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 or</a:t>
            </a:r>
            <a:r>
              <a:rPr sz="1000" spc="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spc="-10" dirty="0">
                <a:solidFill>
                  <a:srgbClr val="736C67"/>
                </a:solidFill>
                <a:latin typeface="Roboto Lt"/>
                <a:cs typeface="Roboto Lt"/>
              </a:rPr>
              <a:t>appropriateness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 of</a:t>
            </a:r>
            <a:r>
              <a:rPr sz="1000" spc="1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the raw</a:t>
            </a:r>
            <a:r>
              <a:rPr sz="1000" spc="1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data,</a:t>
            </a:r>
            <a:r>
              <a:rPr sz="1000" spc="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nor</a:t>
            </a:r>
            <a:r>
              <a:rPr sz="1000" spc="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the analysis</a:t>
            </a:r>
            <a:r>
              <a:rPr sz="1000" spc="1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contained</a:t>
            </a:r>
            <a:r>
              <a:rPr sz="1000" spc="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in</a:t>
            </a:r>
            <a:r>
              <a:rPr sz="1000" spc="1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this document.</a:t>
            </a:r>
            <a:r>
              <a:rPr sz="1000" spc="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None</a:t>
            </a:r>
            <a:r>
              <a:rPr sz="1000" spc="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of</a:t>
            </a:r>
            <a:r>
              <a:rPr sz="1000" spc="1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the IP</a:t>
            </a:r>
            <a:r>
              <a:rPr sz="1000" spc="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Owners</a:t>
            </a:r>
            <a:r>
              <a:rPr sz="1000" spc="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will</a:t>
            </a:r>
            <a:r>
              <a:rPr sz="1000" spc="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have</a:t>
            </a:r>
            <a:r>
              <a:rPr sz="1000" spc="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any liability</a:t>
            </a:r>
            <a:r>
              <a:rPr sz="1000" spc="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spc="-25" dirty="0">
                <a:solidFill>
                  <a:srgbClr val="736C67"/>
                </a:solidFill>
                <a:latin typeface="Roboto Lt"/>
                <a:cs typeface="Roboto Lt"/>
              </a:rPr>
              <a:t>for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any</a:t>
            </a:r>
            <a:r>
              <a:rPr sz="1000" spc="-1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use</a:t>
            </a:r>
            <a:r>
              <a:rPr sz="1000" spc="-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or</a:t>
            </a:r>
            <a:r>
              <a:rPr sz="1000" spc="-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spc="-10" dirty="0">
                <a:solidFill>
                  <a:srgbClr val="736C67"/>
                </a:solidFill>
                <a:latin typeface="Roboto Lt"/>
                <a:cs typeface="Roboto Lt"/>
              </a:rPr>
              <a:t>disclosure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 by</a:t>
            </a:r>
            <a:r>
              <a:rPr sz="1000" spc="-1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the</a:t>
            </a:r>
            <a:r>
              <a:rPr sz="1000" spc="-1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recipient</a:t>
            </a:r>
            <a:r>
              <a:rPr sz="1000" spc="-1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of any</a:t>
            </a:r>
            <a:r>
              <a:rPr sz="1000" spc="-1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information </a:t>
            </a:r>
            <a:r>
              <a:rPr sz="1000" spc="-10" dirty="0">
                <a:solidFill>
                  <a:srgbClr val="736C67"/>
                </a:solidFill>
                <a:latin typeface="Roboto Lt"/>
                <a:cs typeface="Roboto Lt"/>
              </a:rPr>
              <a:t>contained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in,</a:t>
            </a:r>
            <a:r>
              <a:rPr sz="1000" spc="-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or</a:t>
            </a:r>
            <a:r>
              <a:rPr sz="1000" spc="-2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derived</a:t>
            </a:r>
            <a:r>
              <a:rPr sz="1000" spc="-2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from this </a:t>
            </a:r>
            <a:r>
              <a:rPr sz="1000" spc="-10" dirty="0">
                <a:solidFill>
                  <a:srgbClr val="736C67"/>
                </a:solidFill>
                <a:latin typeface="Roboto Lt"/>
                <a:cs typeface="Roboto Lt"/>
              </a:rPr>
              <a:t>document.</a:t>
            </a:r>
            <a:r>
              <a:rPr sz="1000" spc="-1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To</a:t>
            </a:r>
            <a:r>
              <a:rPr sz="1000" spc="-1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the</a:t>
            </a:r>
            <a:r>
              <a:rPr sz="1000" spc="-2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maximum extent </a:t>
            </a:r>
            <a:r>
              <a:rPr sz="1000" spc="-10" dirty="0">
                <a:solidFill>
                  <a:srgbClr val="736C67"/>
                </a:solidFill>
                <a:latin typeface="Roboto Lt"/>
                <a:cs typeface="Roboto Lt"/>
              </a:rPr>
              <a:t>permitted</a:t>
            </a:r>
            <a:r>
              <a:rPr sz="1000" spc="-2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by</a:t>
            </a:r>
            <a:r>
              <a:rPr sz="1000" spc="-1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spc="-20" dirty="0">
                <a:solidFill>
                  <a:srgbClr val="736C67"/>
                </a:solidFill>
                <a:latin typeface="Roboto Lt"/>
                <a:cs typeface="Roboto Lt"/>
              </a:rPr>
              <a:t>law,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the</a:t>
            </a:r>
            <a:r>
              <a:rPr sz="1000" spc="1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IP</a:t>
            </a:r>
            <a:r>
              <a:rPr sz="1000" spc="1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Owners</a:t>
            </a:r>
            <a:r>
              <a:rPr sz="1000" spc="1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expressly</a:t>
            </a:r>
            <a:r>
              <a:rPr sz="1000" spc="1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disclaim,</a:t>
            </a:r>
            <a:r>
              <a:rPr sz="1000" spc="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take</a:t>
            </a:r>
            <a:r>
              <a:rPr sz="1000" spc="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no</a:t>
            </a:r>
            <a:r>
              <a:rPr sz="1000" spc="1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spc="-10" dirty="0">
                <a:solidFill>
                  <a:srgbClr val="736C67"/>
                </a:solidFill>
                <a:latin typeface="Roboto Lt"/>
                <a:cs typeface="Roboto Lt"/>
              </a:rPr>
              <a:t>responsibility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 for</a:t>
            </a:r>
            <a:r>
              <a:rPr sz="1000" spc="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and</a:t>
            </a:r>
            <a:r>
              <a:rPr sz="1000" spc="1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have</a:t>
            </a:r>
            <a:r>
              <a:rPr sz="1000" spc="1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no</a:t>
            </a:r>
            <a:r>
              <a:rPr sz="1000" spc="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liability</a:t>
            </a:r>
            <a:r>
              <a:rPr sz="1000" spc="1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for the</a:t>
            </a:r>
            <a:r>
              <a:rPr sz="1000" spc="1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spc="-10" dirty="0">
                <a:solidFill>
                  <a:srgbClr val="736C67"/>
                </a:solidFill>
                <a:latin typeface="Roboto Lt"/>
                <a:cs typeface="Roboto Lt"/>
              </a:rPr>
              <a:t>preparation,</a:t>
            </a:r>
            <a:r>
              <a:rPr sz="1000" spc="1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contents,</a:t>
            </a:r>
            <a:r>
              <a:rPr sz="1000" spc="1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accuracy</a:t>
            </a:r>
            <a:r>
              <a:rPr sz="1000" spc="1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or</a:t>
            </a:r>
            <a:r>
              <a:rPr sz="1000" spc="1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spc="-10" dirty="0">
                <a:solidFill>
                  <a:srgbClr val="736C67"/>
                </a:solidFill>
                <a:latin typeface="Roboto Lt"/>
                <a:cs typeface="Roboto Lt"/>
              </a:rPr>
              <a:t>completeness</a:t>
            </a:r>
            <a:r>
              <a:rPr sz="1000" spc="1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of</a:t>
            </a:r>
            <a:r>
              <a:rPr sz="1000" spc="2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spc="-20" dirty="0">
                <a:solidFill>
                  <a:srgbClr val="736C67"/>
                </a:solidFill>
                <a:latin typeface="Roboto Lt"/>
                <a:cs typeface="Roboto Lt"/>
              </a:rPr>
              <a:t>this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document,</a:t>
            </a:r>
            <a:r>
              <a:rPr sz="1000" spc="-1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nor</a:t>
            </a:r>
            <a:r>
              <a:rPr sz="1000" spc="-2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the</a:t>
            </a:r>
            <a:r>
              <a:rPr sz="1000" spc="-2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analysis</a:t>
            </a:r>
            <a:r>
              <a:rPr sz="1000" spc="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on</a:t>
            </a:r>
            <a:r>
              <a:rPr sz="1000" spc="-1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which</a:t>
            </a:r>
            <a:r>
              <a:rPr sz="1000" spc="-1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it</a:t>
            </a:r>
            <a:r>
              <a:rPr sz="1000" spc="-2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is</a:t>
            </a:r>
            <a:r>
              <a:rPr sz="1000" spc="-1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based.</a:t>
            </a:r>
            <a:r>
              <a:rPr sz="1000" spc="-1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This</a:t>
            </a:r>
            <a:r>
              <a:rPr sz="1000" spc="-1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spc="-10" dirty="0">
                <a:solidFill>
                  <a:srgbClr val="736C67"/>
                </a:solidFill>
                <a:latin typeface="Roboto Lt"/>
                <a:cs typeface="Roboto Lt"/>
              </a:rPr>
              <a:t>document</a:t>
            </a:r>
            <a:r>
              <a:rPr sz="1000" spc="-1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is</a:t>
            </a:r>
            <a:r>
              <a:rPr sz="1000" spc="-1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provided</a:t>
            </a:r>
            <a:r>
              <a:rPr sz="1000" spc="-2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in</a:t>
            </a:r>
            <a:r>
              <a:rPr sz="1000" spc="-1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confidence,</a:t>
            </a:r>
            <a:r>
              <a:rPr sz="1000" spc="-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may</a:t>
            </a:r>
            <a:r>
              <a:rPr sz="1000" spc="-1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only</a:t>
            </a:r>
            <a:r>
              <a:rPr sz="1000" spc="-1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be</a:t>
            </a:r>
            <a:r>
              <a:rPr sz="1000" spc="-2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used</a:t>
            </a:r>
            <a:r>
              <a:rPr sz="1000" spc="-1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for</a:t>
            </a:r>
            <a:r>
              <a:rPr sz="1000" spc="-1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the</a:t>
            </a:r>
            <a:r>
              <a:rPr sz="1000" spc="-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purpose</a:t>
            </a:r>
            <a:r>
              <a:rPr sz="1000" spc="-1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provided,</a:t>
            </a:r>
            <a:r>
              <a:rPr sz="1000" spc="-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and</a:t>
            </a:r>
            <a:r>
              <a:rPr sz="1000" spc="-2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spc="-25" dirty="0">
                <a:solidFill>
                  <a:srgbClr val="736C67"/>
                </a:solidFill>
                <a:latin typeface="Roboto Lt"/>
                <a:cs typeface="Roboto Lt"/>
              </a:rPr>
              <a:t>may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not</a:t>
            </a:r>
            <a:r>
              <a:rPr sz="1000" spc="2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be copied,</a:t>
            </a:r>
            <a:r>
              <a:rPr sz="1000" spc="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reproduced,</a:t>
            </a:r>
            <a:r>
              <a:rPr sz="1000" spc="-1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distributed,</a:t>
            </a:r>
            <a:r>
              <a:rPr sz="1000" spc="1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disclosed</a:t>
            </a:r>
            <a:r>
              <a:rPr sz="1000" spc="2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or</a:t>
            </a:r>
            <a:r>
              <a:rPr sz="1000" spc="1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made</a:t>
            </a:r>
            <a:r>
              <a:rPr sz="1000" spc="1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available</a:t>
            </a:r>
            <a:r>
              <a:rPr sz="1000" spc="1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to</a:t>
            </a:r>
            <a:r>
              <a:rPr sz="1000" spc="1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a</a:t>
            </a:r>
            <a:r>
              <a:rPr sz="1000" spc="1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third</a:t>
            </a:r>
            <a:r>
              <a:rPr sz="1000" spc="1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party</a:t>
            </a:r>
            <a:r>
              <a:rPr sz="1000" spc="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in</a:t>
            </a:r>
            <a:r>
              <a:rPr sz="1000" spc="2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any</a:t>
            </a:r>
            <a:r>
              <a:rPr sz="1000" spc="1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way</a:t>
            </a:r>
            <a:r>
              <a:rPr sz="1000" spc="1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except strictly</a:t>
            </a:r>
            <a:r>
              <a:rPr sz="1000" spc="1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in</a:t>
            </a:r>
            <a:r>
              <a:rPr sz="1000" spc="1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accordance</a:t>
            </a:r>
            <a:r>
              <a:rPr sz="1000" spc="1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with</a:t>
            </a:r>
            <a:r>
              <a:rPr sz="1000" spc="1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the</a:t>
            </a:r>
            <a:r>
              <a:rPr sz="1000" spc="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spc="-10" dirty="0">
                <a:solidFill>
                  <a:srgbClr val="736C67"/>
                </a:solidFill>
                <a:latin typeface="Roboto Lt"/>
                <a:cs typeface="Roboto Lt"/>
              </a:rPr>
              <a:t>applicable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written</a:t>
            </a:r>
            <a:r>
              <a:rPr sz="1000" spc="-2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terms</a:t>
            </a:r>
            <a:r>
              <a:rPr sz="1000" spc="-1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and</a:t>
            </a:r>
            <a:r>
              <a:rPr sz="1000" spc="-2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spc="-10" dirty="0">
                <a:solidFill>
                  <a:srgbClr val="736C67"/>
                </a:solidFill>
                <a:latin typeface="Roboto Lt"/>
                <a:cs typeface="Roboto Lt"/>
              </a:rPr>
              <a:t>conditions between</a:t>
            </a:r>
            <a:r>
              <a:rPr sz="1000" spc="-3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you</a:t>
            </a:r>
            <a:r>
              <a:rPr sz="1000" spc="-1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and</a:t>
            </a:r>
            <a:r>
              <a:rPr sz="1000" spc="-2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spc="-10" dirty="0">
                <a:solidFill>
                  <a:srgbClr val="736C67"/>
                </a:solidFill>
                <a:latin typeface="Roboto Lt"/>
                <a:cs typeface="Roboto Lt"/>
              </a:rPr>
              <a:t>Quantium,</a:t>
            </a:r>
            <a:r>
              <a:rPr sz="1000" spc="-2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or</a:t>
            </a:r>
            <a:r>
              <a:rPr sz="1000" spc="-15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spc="-10" dirty="0">
                <a:solidFill>
                  <a:srgbClr val="736C67"/>
                </a:solidFill>
                <a:latin typeface="Roboto Lt"/>
                <a:cs typeface="Roboto Lt"/>
              </a:rPr>
              <a:t>otherwise</a:t>
            </a:r>
            <a:r>
              <a:rPr sz="1000" spc="-2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with</a:t>
            </a:r>
            <a:r>
              <a:rPr sz="1000" spc="-20" dirty="0">
                <a:solidFill>
                  <a:srgbClr val="736C67"/>
                </a:solidFill>
                <a:latin typeface="Roboto Lt"/>
                <a:cs typeface="Roboto Lt"/>
              </a:rPr>
              <a:t> Quantium’s </a:t>
            </a:r>
            <a:r>
              <a:rPr sz="1000" dirty="0">
                <a:solidFill>
                  <a:srgbClr val="736C67"/>
                </a:solidFill>
                <a:latin typeface="Roboto Lt"/>
                <a:cs typeface="Roboto Lt"/>
              </a:rPr>
              <a:t>prior</a:t>
            </a:r>
            <a:r>
              <a:rPr sz="1000" spc="-10" dirty="0">
                <a:solidFill>
                  <a:srgbClr val="736C67"/>
                </a:solidFill>
                <a:latin typeface="Roboto Lt"/>
                <a:cs typeface="Roboto Lt"/>
              </a:rPr>
              <a:t> written</a:t>
            </a:r>
            <a:r>
              <a:rPr sz="1000" spc="-30" dirty="0">
                <a:solidFill>
                  <a:srgbClr val="736C67"/>
                </a:solidFill>
                <a:latin typeface="Roboto Lt"/>
                <a:cs typeface="Roboto Lt"/>
              </a:rPr>
              <a:t> </a:t>
            </a:r>
            <a:r>
              <a:rPr sz="1000" spc="-10" dirty="0">
                <a:solidFill>
                  <a:srgbClr val="736C67"/>
                </a:solidFill>
                <a:latin typeface="Roboto Lt"/>
                <a:cs typeface="Roboto Lt"/>
              </a:rPr>
              <a:t>permission</a:t>
            </a:r>
            <a:endParaRPr sz="1000">
              <a:latin typeface="Roboto Lt"/>
              <a:cs typeface="Roboto L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10" dirty="0"/>
              <a:t>Classification:</a:t>
            </a:r>
            <a:r>
              <a:rPr spc="65" dirty="0"/>
              <a:t> </a:t>
            </a:r>
            <a:r>
              <a:rPr spc="-10" dirty="0"/>
              <a:t>Confidential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1795" y="6265265"/>
            <a:ext cx="1257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solidFill>
                  <a:srgbClr val="FFFFFF"/>
                </a:solidFill>
                <a:latin typeface="Roboto"/>
                <a:cs typeface="Roboto"/>
              </a:rPr>
              <a:t>2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18073" y="6676263"/>
            <a:ext cx="135699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44"/>
              </a:lnSpc>
            </a:pPr>
            <a:r>
              <a:rPr sz="1000" spc="-10" dirty="0">
                <a:latin typeface="Calibri"/>
                <a:cs typeface="Calibri"/>
              </a:rPr>
              <a:t>Classification:</a:t>
            </a:r>
            <a:r>
              <a:rPr sz="1000" spc="6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Confidential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40663" y="0"/>
            <a:ext cx="11451590" cy="6858000"/>
            <a:chOff x="740663" y="0"/>
            <a:chExt cx="11451590" cy="6858000"/>
          </a:xfrm>
        </p:grpSpPr>
        <p:sp>
          <p:nvSpPr>
            <p:cNvPr id="5" name="object 5"/>
            <p:cNvSpPr/>
            <p:nvPr/>
          </p:nvSpPr>
          <p:spPr>
            <a:xfrm>
              <a:off x="740663" y="1778507"/>
              <a:ext cx="8263255" cy="5080000"/>
            </a:xfrm>
            <a:custGeom>
              <a:avLst/>
              <a:gdLst/>
              <a:ahLst/>
              <a:cxnLst/>
              <a:rect l="l" t="t" r="r" b="b"/>
              <a:pathLst>
                <a:path w="8263255" h="5080000">
                  <a:moveTo>
                    <a:pt x="0" y="5079492"/>
                  </a:moveTo>
                  <a:lnTo>
                    <a:pt x="8263128" y="5079492"/>
                  </a:lnTo>
                  <a:lnTo>
                    <a:pt x="8263128" y="0"/>
                  </a:lnTo>
                  <a:lnTo>
                    <a:pt x="0" y="0"/>
                  </a:lnTo>
                  <a:lnTo>
                    <a:pt x="0" y="5079492"/>
                  </a:lnTo>
                  <a:close/>
                </a:path>
              </a:pathLst>
            </a:custGeom>
            <a:solidFill>
              <a:srgbClr val="EBE8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003792" y="0"/>
              <a:ext cx="3188335" cy="6858000"/>
            </a:xfrm>
            <a:custGeom>
              <a:avLst/>
              <a:gdLst/>
              <a:ahLst/>
              <a:cxnLst/>
              <a:rect l="l" t="t" r="r" b="b"/>
              <a:pathLst>
                <a:path w="3188334" h="6858000">
                  <a:moveTo>
                    <a:pt x="3188207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188207" y="6858000"/>
                  </a:lnTo>
                  <a:lnTo>
                    <a:pt x="3188207" y="0"/>
                  </a:lnTo>
                  <a:close/>
                </a:path>
              </a:pathLst>
            </a:custGeom>
            <a:solidFill>
              <a:srgbClr val="0000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678411" y="500898"/>
              <a:ext cx="513715" cy="1071245"/>
            </a:xfrm>
            <a:custGeom>
              <a:avLst/>
              <a:gdLst/>
              <a:ahLst/>
              <a:cxnLst/>
              <a:rect l="l" t="t" r="r" b="b"/>
              <a:pathLst>
                <a:path w="513715" h="1071245">
                  <a:moveTo>
                    <a:pt x="513588" y="0"/>
                  </a:moveTo>
                  <a:lnTo>
                    <a:pt x="440015" y="7616"/>
                  </a:lnTo>
                  <a:lnTo>
                    <a:pt x="393832" y="18134"/>
                  </a:lnTo>
                  <a:lnTo>
                    <a:pt x="349256" y="32533"/>
                  </a:lnTo>
                  <a:lnTo>
                    <a:pt x="306477" y="50621"/>
                  </a:lnTo>
                  <a:lnTo>
                    <a:pt x="265684" y="72210"/>
                  </a:lnTo>
                  <a:lnTo>
                    <a:pt x="227066" y="97110"/>
                  </a:lnTo>
                  <a:lnTo>
                    <a:pt x="190813" y="125133"/>
                  </a:lnTo>
                  <a:lnTo>
                    <a:pt x="157114" y="156088"/>
                  </a:lnTo>
                  <a:lnTo>
                    <a:pt x="126159" y="189787"/>
                  </a:lnTo>
                  <a:lnTo>
                    <a:pt x="98137" y="226040"/>
                  </a:lnTo>
                  <a:lnTo>
                    <a:pt x="73236" y="264657"/>
                  </a:lnTo>
                  <a:lnTo>
                    <a:pt x="51647" y="305450"/>
                  </a:lnTo>
                  <a:lnTo>
                    <a:pt x="33559" y="348230"/>
                  </a:lnTo>
                  <a:lnTo>
                    <a:pt x="19161" y="392806"/>
                  </a:lnTo>
                  <a:lnTo>
                    <a:pt x="8642" y="438989"/>
                  </a:lnTo>
                  <a:lnTo>
                    <a:pt x="2192" y="486591"/>
                  </a:lnTo>
                  <a:lnTo>
                    <a:pt x="0" y="535421"/>
                  </a:lnTo>
                  <a:lnTo>
                    <a:pt x="2192" y="584252"/>
                  </a:lnTo>
                  <a:lnTo>
                    <a:pt x="8642" y="631853"/>
                  </a:lnTo>
                  <a:lnTo>
                    <a:pt x="19161" y="678037"/>
                  </a:lnTo>
                  <a:lnTo>
                    <a:pt x="33559" y="722613"/>
                  </a:lnTo>
                  <a:lnTo>
                    <a:pt x="51647" y="765392"/>
                  </a:lnTo>
                  <a:lnTo>
                    <a:pt x="73236" y="806185"/>
                  </a:lnTo>
                  <a:lnTo>
                    <a:pt x="98137" y="844803"/>
                  </a:lnTo>
                  <a:lnTo>
                    <a:pt x="126159" y="881056"/>
                  </a:lnTo>
                  <a:lnTo>
                    <a:pt x="157114" y="914754"/>
                  </a:lnTo>
                  <a:lnTo>
                    <a:pt x="190813" y="945710"/>
                  </a:lnTo>
                  <a:lnTo>
                    <a:pt x="227066" y="973732"/>
                  </a:lnTo>
                  <a:lnTo>
                    <a:pt x="265684" y="998633"/>
                  </a:lnTo>
                  <a:lnTo>
                    <a:pt x="306477" y="1020222"/>
                  </a:lnTo>
                  <a:lnTo>
                    <a:pt x="349256" y="1038310"/>
                  </a:lnTo>
                  <a:lnTo>
                    <a:pt x="393832" y="1052708"/>
                  </a:lnTo>
                  <a:lnTo>
                    <a:pt x="440015" y="1063227"/>
                  </a:lnTo>
                  <a:lnTo>
                    <a:pt x="487617" y="1069677"/>
                  </a:lnTo>
                  <a:lnTo>
                    <a:pt x="513588" y="1070843"/>
                  </a:lnTo>
                  <a:lnTo>
                    <a:pt x="5135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7008" y="6209284"/>
              <a:ext cx="1421892" cy="36068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184554" y="418846"/>
            <a:ext cx="69811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Our</a:t>
            </a:r>
            <a:r>
              <a:rPr spc="-85" dirty="0"/>
              <a:t> </a:t>
            </a:r>
            <a:r>
              <a:rPr dirty="0"/>
              <a:t>17</a:t>
            </a:r>
            <a:r>
              <a:rPr spc="-85" dirty="0"/>
              <a:t> </a:t>
            </a:r>
            <a:r>
              <a:rPr dirty="0"/>
              <a:t>year</a:t>
            </a:r>
            <a:r>
              <a:rPr spc="-95" dirty="0"/>
              <a:t> </a:t>
            </a:r>
            <a:r>
              <a:rPr spc="-20" dirty="0"/>
              <a:t>history</a:t>
            </a:r>
            <a:r>
              <a:rPr spc="-70" dirty="0"/>
              <a:t> </a:t>
            </a:r>
            <a:r>
              <a:rPr spc="-10" dirty="0"/>
              <a:t>assures</a:t>
            </a:r>
            <a:r>
              <a:rPr spc="-95" dirty="0"/>
              <a:t> </a:t>
            </a:r>
            <a:r>
              <a:rPr dirty="0"/>
              <a:t>best</a:t>
            </a:r>
            <a:r>
              <a:rPr spc="-75" dirty="0"/>
              <a:t> </a:t>
            </a:r>
            <a:r>
              <a:rPr spc="-10" dirty="0"/>
              <a:t>practice</a:t>
            </a:r>
            <a:r>
              <a:rPr spc="-90" dirty="0"/>
              <a:t> </a:t>
            </a:r>
            <a:r>
              <a:rPr dirty="0"/>
              <a:t>in</a:t>
            </a:r>
            <a:r>
              <a:rPr spc="-85" dirty="0"/>
              <a:t> </a:t>
            </a:r>
            <a:r>
              <a:rPr spc="-10" dirty="0"/>
              <a:t>privacy, </a:t>
            </a:r>
            <a:r>
              <a:rPr spc="-25" dirty="0"/>
              <a:t>security</a:t>
            </a:r>
            <a:r>
              <a:rPr spc="-60" dirty="0"/>
              <a:t> </a:t>
            </a:r>
            <a:r>
              <a:rPr dirty="0"/>
              <a:t>and</a:t>
            </a:r>
            <a:r>
              <a:rPr spc="-75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spc="-10" dirty="0"/>
              <a:t>ethical</a:t>
            </a:r>
            <a:r>
              <a:rPr spc="-60" dirty="0"/>
              <a:t> </a:t>
            </a:r>
            <a:r>
              <a:rPr dirty="0"/>
              <a:t>use</a:t>
            </a:r>
            <a:r>
              <a:rPr spc="-55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spc="-20" dirty="0"/>
              <a:t>data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396221" y="2470530"/>
            <a:ext cx="2334895" cy="2028189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330835">
              <a:lnSpc>
                <a:spcPts val="1939"/>
              </a:lnSpc>
              <a:spcBef>
                <a:spcPts val="345"/>
              </a:spcBef>
            </a:pPr>
            <a:r>
              <a:rPr sz="1800" spc="-10" dirty="0">
                <a:solidFill>
                  <a:srgbClr val="FFFFFF"/>
                </a:solidFill>
                <a:latin typeface="Roboto Lt"/>
                <a:cs typeface="Roboto Lt"/>
              </a:rPr>
              <a:t>Quantium</a:t>
            </a:r>
            <a:r>
              <a:rPr sz="1800" spc="-3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 Lt"/>
                <a:cs typeface="Roboto Lt"/>
              </a:rPr>
              <a:t>believes </a:t>
            </a:r>
            <a:r>
              <a:rPr sz="1800" dirty="0">
                <a:solidFill>
                  <a:srgbClr val="FFFFFF"/>
                </a:solidFill>
                <a:latin typeface="Roboto Lt"/>
                <a:cs typeface="Roboto Lt"/>
              </a:rPr>
              <a:t>in</a:t>
            </a:r>
            <a:r>
              <a:rPr sz="1800" spc="-4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FFFFFF"/>
                </a:solidFill>
                <a:latin typeface="Roboto Lt"/>
                <a:cs typeface="Roboto Lt"/>
              </a:rPr>
              <a:t>using</a:t>
            </a:r>
            <a:r>
              <a:rPr sz="1800" spc="-3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FFFFFF"/>
                </a:solidFill>
                <a:latin typeface="Roboto Lt"/>
                <a:cs typeface="Roboto Lt"/>
              </a:rPr>
              <a:t>data</a:t>
            </a:r>
            <a:r>
              <a:rPr sz="1800" spc="-4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 Lt"/>
                <a:cs typeface="Roboto Lt"/>
              </a:rPr>
              <a:t>for </a:t>
            </a:r>
            <a:r>
              <a:rPr sz="1800" dirty="0">
                <a:solidFill>
                  <a:srgbClr val="FFFFFF"/>
                </a:solidFill>
                <a:latin typeface="Roboto Lt"/>
                <a:cs typeface="Roboto Lt"/>
              </a:rPr>
              <a:t>progress,</a:t>
            </a:r>
            <a:r>
              <a:rPr sz="1800" spc="-4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FFFFFF"/>
                </a:solidFill>
                <a:latin typeface="Roboto Lt"/>
                <a:cs typeface="Roboto Lt"/>
              </a:rPr>
              <a:t>with</a:t>
            </a:r>
            <a:r>
              <a:rPr sz="1800" spc="-6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Roboto Lt"/>
                <a:cs typeface="Roboto Lt"/>
              </a:rPr>
              <a:t>great</a:t>
            </a:r>
            <a:endParaRPr sz="1800">
              <a:latin typeface="Roboto Lt"/>
              <a:cs typeface="Roboto Lt"/>
            </a:endParaRPr>
          </a:p>
          <a:p>
            <a:pPr marL="12700" marR="5080" algn="just">
              <a:lnSpc>
                <a:spcPts val="1939"/>
              </a:lnSpc>
              <a:spcBef>
                <a:spcPts val="15"/>
              </a:spcBef>
            </a:pPr>
            <a:r>
              <a:rPr sz="1800" dirty="0">
                <a:solidFill>
                  <a:srgbClr val="FFFFFF"/>
                </a:solidFill>
                <a:latin typeface="Roboto Lt"/>
                <a:cs typeface="Roboto Lt"/>
              </a:rPr>
              <a:t>care</a:t>
            </a:r>
            <a:r>
              <a:rPr sz="1800" spc="-3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FFFFFF"/>
                </a:solidFill>
                <a:latin typeface="Roboto Lt"/>
                <a:cs typeface="Roboto Lt"/>
              </a:rPr>
              <a:t>and</a:t>
            </a:r>
            <a:r>
              <a:rPr sz="1800" spc="-2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 Lt"/>
                <a:cs typeface="Roboto Lt"/>
              </a:rPr>
              <a:t>responsibility. </a:t>
            </a:r>
            <a:r>
              <a:rPr sz="1800" dirty="0">
                <a:solidFill>
                  <a:srgbClr val="FFFFFF"/>
                </a:solidFill>
                <a:latin typeface="Roboto Lt"/>
                <a:cs typeface="Roboto Lt"/>
              </a:rPr>
              <a:t>As</a:t>
            </a:r>
            <a:r>
              <a:rPr sz="1800" spc="-3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FFFFFF"/>
                </a:solidFill>
                <a:latin typeface="Roboto Lt"/>
                <a:cs typeface="Roboto Lt"/>
              </a:rPr>
              <a:t>such</a:t>
            </a:r>
            <a:r>
              <a:rPr sz="1800" spc="-3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FFFFFF"/>
                </a:solidFill>
                <a:latin typeface="Roboto Lt"/>
                <a:cs typeface="Roboto Lt"/>
              </a:rPr>
              <a:t>please</a:t>
            </a:r>
            <a:r>
              <a:rPr sz="1800" spc="-4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 Lt"/>
                <a:cs typeface="Roboto Lt"/>
              </a:rPr>
              <a:t>respect </a:t>
            </a:r>
            <a:r>
              <a:rPr sz="1800" dirty="0">
                <a:solidFill>
                  <a:srgbClr val="FFFFFF"/>
                </a:solidFill>
                <a:latin typeface="Roboto Lt"/>
                <a:cs typeface="Roboto Lt"/>
              </a:rPr>
              <a:t>the</a:t>
            </a:r>
            <a:r>
              <a:rPr sz="1800" spc="-4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FFFFFF"/>
                </a:solidFill>
                <a:latin typeface="Roboto Lt"/>
                <a:cs typeface="Roboto Lt"/>
              </a:rPr>
              <a:t>commercial</a:t>
            </a:r>
            <a:r>
              <a:rPr sz="1800" spc="-6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 Lt"/>
                <a:cs typeface="Roboto Lt"/>
              </a:rPr>
              <a:t>in</a:t>
            </a:r>
            <a:endParaRPr sz="1800">
              <a:latin typeface="Roboto Lt"/>
              <a:cs typeface="Roboto Lt"/>
            </a:endParaRPr>
          </a:p>
          <a:p>
            <a:pPr marL="12700" marR="514984" algn="just">
              <a:lnSpc>
                <a:spcPts val="1939"/>
              </a:lnSpc>
              <a:spcBef>
                <a:spcPts val="15"/>
              </a:spcBef>
            </a:pPr>
            <a:r>
              <a:rPr sz="1800" dirty="0">
                <a:solidFill>
                  <a:srgbClr val="FFFFFF"/>
                </a:solidFill>
                <a:latin typeface="Roboto Lt"/>
                <a:cs typeface="Roboto Lt"/>
              </a:rPr>
              <a:t>confidence</a:t>
            </a:r>
            <a:r>
              <a:rPr sz="1800" spc="-8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 Lt"/>
                <a:cs typeface="Roboto Lt"/>
              </a:rPr>
              <a:t>nature </a:t>
            </a:r>
            <a:r>
              <a:rPr sz="1800" dirty="0">
                <a:solidFill>
                  <a:srgbClr val="FFFFFF"/>
                </a:solidFill>
                <a:latin typeface="Roboto Lt"/>
                <a:cs typeface="Roboto Lt"/>
              </a:rPr>
              <a:t>of</a:t>
            </a:r>
            <a:r>
              <a:rPr sz="1800" spc="-1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FFFFFF"/>
                </a:solidFill>
                <a:latin typeface="Roboto Lt"/>
                <a:cs typeface="Roboto Lt"/>
              </a:rPr>
              <a:t>this</a:t>
            </a:r>
            <a:r>
              <a:rPr sz="1800" spc="-1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 Lt"/>
                <a:cs typeface="Roboto Lt"/>
              </a:rPr>
              <a:t>document.</a:t>
            </a:r>
            <a:endParaRPr sz="1800">
              <a:latin typeface="Roboto Lt"/>
              <a:cs typeface="Roboto L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96221" y="435305"/>
            <a:ext cx="1828800" cy="137985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90"/>
              </a:spcBef>
            </a:pP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We</a:t>
            </a:r>
            <a:r>
              <a:rPr sz="2400" spc="-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all</a:t>
            </a:r>
            <a:r>
              <a:rPr sz="24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have</a:t>
            </a:r>
            <a:r>
              <a:rPr sz="2400" spc="-50" dirty="0">
                <a:solidFill>
                  <a:srgbClr val="FFFFFF"/>
                </a:solidFill>
                <a:latin typeface="Roboto"/>
                <a:cs typeface="Roboto"/>
              </a:rPr>
              <a:t> a </a:t>
            </a:r>
            <a:r>
              <a:rPr sz="2400" spc="-30" dirty="0">
                <a:solidFill>
                  <a:srgbClr val="FFFFFF"/>
                </a:solidFill>
                <a:latin typeface="Roboto"/>
                <a:cs typeface="Roboto"/>
              </a:rPr>
              <a:t>responsibility 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sz="2400" spc="-5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use</a:t>
            </a:r>
            <a:r>
              <a:rPr sz="2400" spc="-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data </a:t>
            </a:r>
            <a:r>
              <a:rPr sz="2400" dirty="0">
                <a:solidFill>
                  <a:srgbClr val="FFFFFF"/>
                </a:solidFill>
                <a:latin typeface="Roboto"/>
                <a:cs typeface="Roboto"/>
              </a:rPr>
              <a:t>for </a:t>
            </a:r>
            <a:r>
              <a:rPr sz="2400" spc="-20" dirty="0">
                <a:solidFill>
                  <a:srgbClr val="FFFFFF"/>
                </a:solidFill>
                <a:latin typeface="Roboto"/>
                <a:cs typeface="Roboto"/>
              </a:rPr>
              <a:t>good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97254" y="1998040"/>
            <a:ext cx="60071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000004"/>
                </a:solidFill>
                <a:latin typeface="Roboto Lt"/>
                <a:cs typeface="Roboto Lt"/>
              </a:rPr>
              <a:t>Privacy</a:t>
            </a:r>
            <a:endParaRPr sz="1400">
              <a:latin typeface="Roboto Lt"/>
              <a:cs typeface="Roboto L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97254" y="2280666"/>
            <a:ext cx="2233930" cy="1855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9705" marR="5080" indent="-180340">
              <a:lnSpc>
                <a:spcPct val="100000"/>
              </a:lnSpc>
              <a:spcBef>
                <a:spcPts val="105"/>
              </a:spcBef>
              <a:buChar char="•"/>
              <a:tabLst>
                <a:tab pos="179705" algn="l"/>
              </a:tabLst>
            </a:pP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We</a:t>
            </a:r>
            <a:r>
              <a:rPr sz="1100" spc="-2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have</a:t>
            </a:r>
            <a:r>
              <a:rPr sz="1100" spc="-2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built</a:t>
            </a:r>
            <a:r>
              <a:rPr sz="1100" spc="-5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our</a:t>
            </a:r>
            <a:r>
              <a:rPr sz="1100" spc="-4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business</a:t>
            </a:r>
            <a:r>
              <a:rPr sz="1100" spc="-4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spc="-20" dirty="0">
                <a:solidFill>
                  <a:srgbClr val="000004"/>
                </a:solidFill>
                <a:latin typeface="Roboto Lt"/>
                <a:cs typeface="Roboto Lt"/>
              </a:rPr>
              <a:t>based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on</a:t>
            </a:r>
            <a:r>
              <a:rPr sz="1100" spc="-4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spc="-10" dirty="0">
                <a:solidFill>
                  <a:srgbClr val="000004"/>
                </a:solidFill>
                <a:latin typeface="Roboto Lt"/>
                <a:cs typeface="Roboto Lt"/>
              </a:rPr>
              <a:t>privacy</a:t>
            </a:r>
            <a:r>
              <a:rPr sz="1100" spc="-2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by</a:t>
            </a:r>
            <a:r>
              <a:rPr sz="1100" spc="-2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design</a:t>
            </a:r>
            <a:r>
              <a:rPr sz="1100" spc="-3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spc="-10" dirty="0">
                <a:solidFill>
                  <a:srgbClr val="000004"/>
                </a:solidFill>
                <a:latin typeface="Roboto Lt"/>
                <a:cs typeface="Roboto Lt"/>
              </a:rPr>
              <a:t>principles</a:t>
            </a:r>
            <a:r>
              <a:rPr sz="1100" spc="50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for</a:t>
            </a:r>
            <a:r>
              <a:rPr sz="1100" spc="-4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the</a:t>
            </a:r>
            <a:r>
              <a:rPr sz="1100" spc="-2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past</a:t>
            </a:r>
            <a:r>
              <a:rPr sz="1100" spc="-1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17</a:t>
            </a:r>
            <a:r>
              <a:rPr sz="1100" spc="-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spc="-20" dirty="0">
                <a:solidFill>
                  <a:srgbClr val="000004"/>
                </a:solidFill>
                <a:latin typeface="Roboto Lt"/>
                <a:cs typeface="Roboto Lt"/>
              </a:rPr>
              <a:t>years</a:t>
            </a:r>
            <a:endParaRPr sz="1100">
              <a:latin typeface="Roboto Lt"/>
              <a:cs typeface="Roboto Lt"/>
            </a:endParaRPr>
          </a:p>
          <a:p>
            <a:pPr marL="179705" marR="173990" indent="-180340">
              <a:lnSpc>
                <a:spcPct val="100000"/>
              </a:lnSpc>
              <a:spcBef>
                <a:spcPts val="600"/>
              </a:spcBef>
              <a:buChar char="•"/>
              <a:tabLst>
                <a:tab pos="179705" algn="l"/>
              </a:tabLst>
            </a:pPr>
            <a:r>
              <a:rPr sz="1100" spc="-10" dirty="0">
                <a:solidFill>
                  <a:srgbClr val="000004"/>
                </a:solidFill>
                <a:latin typeface="Roboto Lt"/>
                <a:cs typeface="Roboto Lt"/>
              </a:rPr>
              <a:t>Quantium</a:t>
            </a:r>
            <a:r>
              <a:rPr sz="1100" spc="-4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has</a:t>
            </a:r>
            <a:r>
              <a:rPr sz="1100" spc="-2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strict</a:t>
            </a:r>
            <a:r>
              <a:rPr sz="1100" spc="-2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spc="-10" dirty="0">
                <a:solidFill>
                  <a:srgbClr val="000004"/>
                </a:solidFill>
                <a:latin typeface="Roboto Lt"/>
                <a:cs typeface="Roboto Lt"/>
              </a:rPr>
              <a:t>protocols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around</a:t>
            </a:r>
            <a:r>
              <a:rPr sz="1100" spc="-5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the</a:t>
            </a:r>
            <a:r>
              <a:rPr sz="1100" spc="-3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receipt</a:t>
            </a:r>
            <a:r>
              <a:rPr sz="1100" spc="-2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and</a:t>
            </a:r>
            <a:r>
              <a:rPr sz="1100" spc="-3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spc="-10" dirty="0">
                <a:solidFill>
                  <a:srgbClr val="000004"/>
                </a:solidFill>
                <a:latin typeface="Roboto Lt"/>
                <a:cs typeface="Roboto Lt"/>
              </a:rPr>
              <a:t>storage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of</a:t>
            </a:r>
            <a:r>
              <a:rPr sz="1100" spc="-3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personal</a:t>
            </a:r>
            <a:r>
              <a:rPr sz="1100" spc="-3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spc="-10" dirty="0">
                <a:solidFill>
                  <a:srgbClr val="000004"/>
                </a:solidFill>
                <a:latin typeface="Roboto Lt"/>
                <a:cs typeface="Roboto Lt"/>
              </a:rPr>
              <a:t>information</a:t>
            </a:r>
            <a:endParaRPr sz="1100">
              <a:latin typeface="Roboto Lt"/>
              <a:cs typeface="Roboto Lt"/>
            </a:endParaRPr>
          </a:p>
          <a:p>
            <a:pPr marL="179705" marR="37465" indent="-180340">
              <a:lnSpc>
                <a:spcPct val="100000"/>
              </a:lnSpc>
              <a:spcBef>
                <a:spcPts val="600"/>
              </a:spcBef>
              <a:buChar char="•"/>
              <a:tabLst>
                <a:tab pos="179705" algn="l"/>
              </a:tabLst>
            </a:pP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All</a:t>
            </a:r>
            <a:r>
              <a:rPr sz="1100" spc="2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spc="-10" dirty="0">
                <a:solidFill>
                  <a:srgbClr val="000004"/>
                </a:solidFill>
                <a:latin typeface="Roboto Lt"/>
                <a:cs typeface="Roboto Lt"/>
              </a:rPr>
              <a:t>information</a:t>
            </a:r>
            <a:r>
              <a:rPr sz="1100" spc="-1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is</a:t>
            </a:r>
            <a:r>
              <a:rPr sz="1100" spc="3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spc="-55" dirty="0">
                <a:solidFill>
                  <a:srgbClr val="000004"/>
                </a:solidFill>
                <a:latin typeface="Roboto Lt"/>
                <a:cs typeface="Roboto Lt"/>
              </a:rPr>
              <a:t>de-</a:t>
            </a:r>
            <a:r>
              <a:rPr sz="1100" spc="-10" dirty="0">
                <a:solidFill>
                  <a:srgbClr val="000004"/>
                </a:solidFill>
                <a:latin typeface="Roboto Lt"/>
                <a:cs typeface="Roboto Lt"/>
              </a:rPr>
              <a:t>identified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using</a:t>
            </a:r>
            <a:r>
              <a:rPr sz="1100" spc="-5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an</a:t>
            </a:r>
            <a:r>
              <a:rPr sz="1100" spc="-5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irreversible</a:t>
            </a:r>
            <a:r>
              <a:rPr sz="1100" spc="-2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spc="-10" dirty="0">
                <a:solidFill>
                  <a:srgbClr val="000004"/>
                </a:solidFill>
                <a:latin typeface="Roboto Lt"/>
                <a:cs typeface="Roboto Lt"/>
              </a:rPr>
              <a:t>tokenisation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process</a:t>
            </a:r>
            <a:r>
              <a:rPr sz="1100" spc="-3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with</a:t>
            </a:r>
            <a:r>
              <a:rPr sz="1100" spc="-5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no</a:t>
            </a:r>
            <a:r>
              <a:rPr sz="1100" spc="-4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ability</a:t>
            </a:r>
            <a:r>
              <a:rPr sz="1100" spc="-25" dirty="0">
                <a:solidFill>
                  <a:srgbClr val="000004"/>
                </a:solidFill>
                <a:latin typeface="Roboto Lt"/>
                <a:cs typeface="Roboto Lt"/>
              </a:rPr>
              <a:t> to</a:t>
            </a:r>
            <a:endParaRPr sz="1100">
              <a:latin typeface="Roboto Lt"/>
              <a:cs typeface="Roboto Lt"/>
            </a:endParaRPr>
          </a:p>
          <a:p>
            <a:pPr marL="179705">
              <a:lnSpc>
                <a:spcPct val="100000"/>
              </a:lnSpc>
            </a:pPr>
            <a:r>
              <a:rPr sz="1100" spc="-60" dirty="0">
                <a:solidFill>
                  <a:srgbClr val="000004"/>
                </a:solidFill>
                <a:latin typeface="Roboto Lt"/>
                <a:cs typeface="Roboto Lt"/>
              </a:rPr>
              <a:t>re-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identify</a:t>
            </a:r>
            <a:r>
              <a:rPr sz="1100" spc="-3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spc="-10" dirty="0">
                <a:solidFill>
                  <a:srgbClr val="000004"/>
                </a:solidFill>
                <a:latin typeface="Roboto Lt"/>
                <a:cs typeface="Roboto Lt"/>
              </a:rPr>
              <a:t>individuals.</a:t>
            </a:r>
            <a:endParaRPr sz="1100">
              <a:latin typeface="Roboto Lt"/>
              <a:cs typeface="Roboto L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58082" y="1998040"/>
            <a:ext cx="6648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000004"/>
                </a:solidFill>
                <a:latin typeface="Roboto Lt"/>
                <a:cs typeface="Roboto Lt"/>
              </a:rPr>
              <a:t>Security</a:t>
            </a:r>
            <a:endParaRPr sz="1400">
              <a:latin typeface="Roboto Lt"/>
              <a:cs typeface="Roboto L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58082" y="2280666"/>
            <a:ext cx="2218690" cy="3425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9705" marR="327025" indent="-180340">
              <a:lnSpc>
                <a:spcPct val="100000"/>
              </a:lnSpc>
              <a:spcBef>
                <a:spcPts val="105"/>
              </a:spcBef>
              <a:buChar char="•"/>
              <a:tabLst>
                <a:tab pos="179705" algn="l"/>
              </a:tabLst>
            </a:pP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We</a:t>
            </a:r>
            <a:r>
              <a:rPr sz="1100" spc="1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are</a:t>
            </a:r>
            <a:r>
              <a:rPr sz="1100" spc="1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spc="-10" dirty="0">
                <a:solidFill>
                  <a:srgbClr val="000004"/>
                </a:solidFill>
                <a:latin typeface="Roboto Lt"/>
                <a:cs typeface="Roboto Lt"/>
              </a:rPr>
              <a:t>ISO27001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certified</a:t>
            </a:r>
            <a:r>
              <a:rPr sz="1100" spc="-1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spc="-60" dirty="0">
                <a:solidFill>
                  <a:srgbClr val="000004"/>
                </a:solidFill>
                <a:latin typeface="Roboto Lt"/>
                <a:cs typeface="Roboto Lt"/>
              </a:rPr>
              <a:t>- </a:t>
            </a:r>
            <a:r>
              <a:rPr sz="1100" spc="-10" dirty="0">
                <a:solidFill>
                  <a:srgbClr val="000004"/>
                </a:solidFill>
                <a:latin typeface="Roboto Lt"/>
                <a:cs typeface="Roboto Lt"/>
              </a:rPr>
              <a:t>internationally</a:t>
            </a:r>
            <a:r>
              <a:rPr sz="1100" spc="3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spc="-10" dirty="0">
                <a:solidFill>
                  <a:srgbClr val="000004"/>
                </a:solidFill>
                <a:latin typeface="Roboto Lt"/>
                <a:cs typeface="Roboto Lt"/>
              </a:rPr>
              <a:t>recognised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for</a:t>
            </a:r>
            <a:r>
              <a:rPr sz="1100" spc="-3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our</a:t>
            </a:r>
            <a:r>
              <a:rPr sz="1100" spc="-2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ability</a:t>
            </a:r>
            <a:r>
              <a:rPr sz="1100" spc="-3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to</a:t>
            </a:r>
            <a:r>
              <a:rPr sz="1100" spc="-3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uphold</a:t>
            </a:r>
            <a:r>
              <a:rPr sz="1100" spc="-5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spc="-20" dirty="0">
                <a:solidFill>
                  <a:srgbClr val="000004"/>
                </a:solidFill>
                <a:latin typeface="Roboto Lt"/>
                <a:cs typeface="Roboto Lt"/>
              </a:rPr>
              <a:t>best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practice</a:t>
            </a:r>
            <a:r>
              <a:rPr sz="1100" spc="-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spc="-10" dirty="0">
                <a:solidFill>
                  <a:srgbClr val="000004"/>
                </a:solidFill>
                <a:latin typeface="Roboto Lt"/>
                <a:cs typeface="Roboto Lt"/>
              </a:rPr>
              <a:t>standards across information</a:t>
            </a:r>
            <a:r>
              <a:rPr sz="1100" spc="3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spc="-10" dirty="0">
                <a:solidFill>
                  <a:srgbClr val="000004"/>
                </a:solidFill>
                <a:latin typeface="Roboto Lt"/>
                <a:cs typeface="Roboto Lt"/>
              </a:rPr>
              <a:t>security</a:t>
            </a:r>
            <a:endParaRPr sz="1100">
              <a:latin typeface="Roboto Lt"/>
              <a:cs typeface="Roboto Lt"/>
            </a:endParaRPr>
          </a:p>
          <a:p>
            <a:pPr marL="179705" indent="-179705">
              <a:lnSpc>
                <a:spcPct val="100000"/>
              </a:lnSpc>
              <a:spcBef>
                <a:spcPts val="600"/>
              </a:spcBef>
              <a:buChar char="•"/>
              <a:tabLst>
                <a:tab pos="179705" algn="l"/>
              </a:tabLst>
            </a:pP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We</a:t>
            </a:r>
            <a:r>
              <a:rPr sz="1100" spc="-1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use</a:t>
            </a:r>
            <a:r>
              <a:rPr sz="1100" spc="-2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spc="-10" dirty="0">
                <a:solidFill>
                  <a:srgbClr val="000004"/>
                </a:solidFill>
                <a:latin typeface="Roboto Lt"/>
                <a:cs typeface="Roboto Lt"/>
              </a:rPr>
              <a:t>‘bank</a:t>
            </a:r>
            <a:r>
              <a:rPr sz="1100" spc="-3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spc="-10" dirty="0">
                <a:solidFill>
                  <a:srgbClr val="000004"/>
                </a:solidFill>
                <a:latin typeface="Roboto Lt"/>
                <a:cs typeface="Roboto Lt"/>
              </a:rPr>
              <a:t>grade’ security</a:t>
            </a:r>
            <a:endParaRPr sz="1100">
              <a:latin typeface="Roboto Lt"/>
              <a:cs typeface="Roboto Lt"/>
            </a:endParaRPr>
          </a:p>
          <a:p>
            <a:pPr marL="179705">
              <a:lnSpc>
                <a:spcPct val="100000"/>
              </a:lnSpc>
            </a:pP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to</a:t>
            </a:r>
            <a:r>
              <a:rPr sz="1100" spc="-3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store</a:t>
            </a:r>
            <a:r>
              <a:rPr sz="1100" spc="-3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and</a:t>
            </a:r>
            <a:r>
              <a:rPr sz="1100" spc="-2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process</a:t>
            </a:r>
            <a:r>
              <a:rPr sz="1100" spc="-2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our</a:t>
            </a:r>
            <a:r>
              <a:rPr sz="1100" spc="-3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spc="-20" dirty="0">
                <a:solidFill>
                  <a:srgbClr val="000004"/>
                </a:solidFill>
                <a:latin typeface="Roboto Lt"/>
                <a:cs typeface="Roboto Lt"/>
              </a:rPr>
              <a:t>data</a:t>
            </a:r>
            <a:endParaRPr sz="1100">
              <a:latin typeface="Roboto Lt"/>
              <a:cs typeface="Roboto Lt"/>
            </a:endParaRPr>
          </a:p>
          <a:p>
            <a:pPr marL="179705" marR="408305" indent="-180340">
              <a:lnSpc>
                <a:spcPct val="100000"/>
              </a:lnSpc>
              <a:spcBef>
                <a:spcPts val="600"/>
              </a:spcBef>
              <a:buChar char="•"/>
              <a:tabLst>
                <a:tab pos="179705" algn="l"/>
              </a:tabLst>
            </a:pP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Comply</a:t>
            </a:r>
            <a:r>
              <a:rPr sz="1100" spc="-5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with</a:t>
            </a:r>
            <a:r>
              <a:rPr sz="1100" spc="-4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200+</a:t>
            </a:r>
            <a:r>
              <a:rPr sz="1100" spc="-3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spc="-10" dirty="0">
                <a:solidFill>
                  <a:srgbClr val="000004"/>
                </a:solidFill>
                <a:latin typeface="Roboto Lt"/>
                <a:cs typeface="Roboto Lt"/>
              </a:rPr>
              <a:t>security requirements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 from</a:t>
            </a:r>
            <a:r>
              <a:rPr sz="1100" spc="3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spc="-20" dirty="0">
                <a:solidFill>
                  <a:srgbClr val="000004"/>
                </a:solidFill>
                <a:latin typeface="Roboto Lt"/>
                <a:cs typeface="Roboto Lt"/>
              </a:rPr>
              <a:t>NAB,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Woolworths</a:t>
            </a:r>
            <a:r>
              <a:rPr sz="1100" spc="-5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and</a:t>
            </a:r>
            <a:r>
              <a:rPr sz="1100" spc="-4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spc="-20" dirty="0">
                <a:solidFill>
                  <a:srgbClr val="000004"/>
                </a:solidFill>
                <a:latin typeface="Roboto Lt"/>
                <a:cs typeface="Roboto Lt"/>
              </a:rPr>
              <a:t>other</a:t>
            </a:r>
            <a:r>
              <a:rPr sz="1100" spc="50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data</a:t>
            </a:r>
            <a:r>
              <a:rPr sz="1100" spc="-3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spc="-10" dirty="0">
                <a:solidFill>
                  <a:srgbClr val="000004"/>
                </a:solidFill>
                <a:latin typeface="Roboto Lt"/>
                <a:cs typeface="Roboto Lt"/>
              </a:rPr>
              <a:t>partners</a:t>
            </a:r>
            <a:endParaRPr sz="1100">
              <a:latin typeface="Roboto Lt"/>
              <a:cs typeface="Roboto Lt"/>
            </a:endParaRPr>
          </a:p>
          <a:p>
            <a:pPr marL="179705" marR="5080" indent="-180340">
              <a:lnSpc>
                <a:spcPct val="100000"/>
              </a:lnSpc>
              <a:spcBef>
                <a:spcPts val="600"/>
              </a:spcBef>
              <a:buChar char="•"/>
              <a:tabLst>
                <a:tab pos="179705" algn="l"/>
              </a:tabLst>
            </a:pP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All</a:t>
            </a:r>
            <a:r>
              <a:rPr sz="1100" spc="-2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partner</a:t>
            </a:r>
            <a:r>
              <a:rPr sz="1100" spc="-3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data</a:t>
            </a:r>
            <a:r>
              <a:rPr sz="1100" spc="-2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is</a:t>
            </a:r>
            <a:r>
              <a:rPr sz="1100" spc="-1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held</a:t>
            </a:r>
            <a:r>
              <a:rPr sz="1100" spc="-25" dirty="0">
                <a:solidFill>
                  <a:srgbClr val="000004"/>
                </a:solidFill>
                <a:latin typeface="Roboto Lt"/>
                <a:cs typeface="Roboto Lt"/>
              </a:rPr>
              <a:t> in</a:t>
            </a:r>
            <a:r>
              <a:rPr sz="1100" spc="50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separate</a:t>
            </a:r>
            <a:r>
              <a:rPr sz="1100" spc="-3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restricted</a:t>
            </a:r>
            <a:r>
              <a:rPr sz="1100" spc="-3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spc="-10" dirty="0">
                <a:solidFill>
                  <a:srgbClr val="000004"/>
                </a:solidFill>
                <a:latin typeface="Roboto Lt"/>
                <a:cs typeface="Roboto Lt"/>
              </a:rPr>
              <a:t>environments</a:t>
            </a:r>
            <a:endParaRPr sz="1100">
              <a:latin typeface="Roboto Lt"/>
              <a:cs typeface="Roboto Lt"/>
            </a:endParaRPr>
          </a:p>
          <a:p>
            <a:pPr marL="179705" marR="278765" indent="-180340">
              <a:lnSpc>
                <a:spcPct val="100000"/>
              </a:lnSpc>
              <a:spcBef>
                <a:spcPts val="600"/>
              </a:spcBef>
              <a:buChar char="•"/>
              <a:tabLst>
                <a:tab pos="179705" algn="l"/>
              </a:tabLst>
            </a:pP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All</a:t>
            </a:r>
            <a:r>
              <a:rPr sz="1100" spc="-2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access</a:t>
            </a:r>
            <a:r>
              <a:rPr sz="1100" spc="-2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to</a:t>
            </a:r>
            <a:r>
              <a:rPr sz="1100" spc="-3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partner</a:t>
            </a:r>
            <a:r>
              <a:rPr sz="1100" spc="-2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data</a:t>
            </a:r>
            <a:r>
              <a:rPr sz="1100" spc="-25" dirty="0">
                <a:solidFill>
                  <a:srgbClr val="000004"/>
                </a:solidFill>
                <a:latin typeface="Roboto Lt"/>
                <a:cs typeface="Roboto Lt"/>
              </a:rPr>
              <a:t> is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limited</a:t>
            </a:r>
            <a:r>
              <a:rPr sz="1100" spc="-3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to</a:t>
            </a:r>
            <a:r>
              <a:rPr sz="1100" spc="-1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essential</a:t>
            </a:r>
            <a:r>
              <a:rPr sz="1100" spc="-4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staff</a:t>
            </a:r>
            <a:r>
              <a:rPr sz="1100" spc="-3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spc="-20" dirty="0">
                <a:solidFill>
                  <a:srgbClr val="000004"/>
                </a:solidFill>
                <a:latin typeface="Roboto Lt"/>
                <a:cs typeface="Roboto Lt"/>
              </a:rPr>
              <a:t>only</a:t>
            </a:r>
            <a:endParaRPr sz="1100">
              <a:latin typeface="Roboto Lt"/>
              <a:cs typeface="Roboto Lt"/>
            </a:endParaRPr>
          </a:p>
          <a:p>
            <a:pPr marL="179705" marR="344805" indent="-180340">
              <a:lnSpc>
                <a:spcPct val="100000"/>
              </a:lnSpc>
              <a:spcBef>
                <a:spcPts val="600"/>
              </a:spcBef>
              <a:buChar char="•"/>
              <a:tabLst>
                <a:tab pos="179705" algn="l"/>
              </a:tabLst>
            </a:pPr>
            <a:r>
              <a:rPr sz="1100" spc="-10" dirty="0">
                <a:solidFill>
                  <a:srgbClr val="000004"/>
                </a:solidFill>
                <a:latin typeface="Roboto Lt"/>
                <a:cs typeface="Roboto Lt"/>
              </a:rPr>
              <a:t>Security</a:t>
            </a:r>
            <a:r>
              <a:rPr sz="1100" spc="2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spc="-10" dirty="0">
                <a:solidFill>
                  <a:srgbClr val="000004"/>
                </a:solidFill>
                <a:latin typeface="Roboto Lt"/>
                <a:cs typeface="Roboto Lt"/>
              </a:rPr>
              <a:t>environment</a:t>
            </a:r>
            <a:r>
              <a:rPr sz="1100" spc="1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spc="-25" dirty="0">
                <a:solidFill>
                  <a:srgbClr val="000004"/>
                </a:solidFill>
                <a:latin typeface="Roboto Lt"/>
                <a:cs typeface="Roboto Lt"/>
              </a:rPr>
              <a:t>and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processes</a:t>
            </a:r>
            <a:r>
              <a:rPr sz="1100" spc="-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spc="-10" dirty="0">
                <a:solidFill>
                  <a:srgbClr val="000004"/>
                </a:solidFill>
                <a:latin typeface="Roboto Lt"/>
                <a:cs typeface="Roboto Lt"/>
              </a:rPr>
              <a:t>regularly audited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by</a:t>
            </a:r>
            <a:r>
              <a:rPr sz="1100" spc="-2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our</a:t>
            </a:r>
            <a:r>
              <a:rPr sz="1100" spc="-4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data</a:t>
            </a:r>
            <a:r>
              <a:rPr sz="1100" spc="-3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spc="-10" dirty="0">
                <a:solidFill>
                  <a:srgbClr val="000004"/>
                </a:solidFill>
                <a:latin typeface="Roboto Lt"/>
                <a:cs typeface="Roboto Lt"/>
              </a:rPr>
              <a:t>partners.</a:t>
            </a:r>
            <a:endParaRPr sz="1100">
              <a:latin typeface="Roboto Lt"/>
              <a:cs typeface="Roboto L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19316" y="1911044"/>
            <a:ext cx="1973580" cy="123444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90"/>
              </a:spcBef>
            </a:pPr>
            <a:r>
              <a:rPr sz="1400" dirty="0">
                <a:solidFill>
                  <a:srgbClr val="000004"/>
                </a:solidFill>
                <a:latin typeface="Roboto Lt"/>
                <a:cs typeface="Roboto Lt"/>
              </a:rPr>
              <a:t>Ethical</a:t>
            </a:r>
            <a:r>
              <a:rPr sz="1400" spc="-4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400" dirty="0">
                <a:solidFill>
                  <a:srgbClr val="000004"/>
                </a:solidFill>
                <a:latin typeface="Roboto Lt"/>
                <a:cs typeface="Roboto Lt"/>
              </a:rPr>
              <a:t>use</a:t>
            </a:r>
            <a:r>
              <a:rPr sz="1400" spc="-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400" dirty="0">
                <a:solidFill>
                  <a:srgbClr val="000004"/>
                </a:solidFill>
                <a:latin typeface="Roboto Lt"/>
                <a:cs typeface="Roboto Lt"/>
              </a:rPr>
              <a:t>of</a:t>
            </a:r>
            <a:r>
              <a:rPr sz="1400" spc="-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400" spc="-20" dirty="0">
                <a:solidFill>
                  <a:srgbClr val="000004"/>
                </a:solidFill>
                <a:latin typeface="Roboto Lt"/>
                <a:cs typeface="Roboto Lt"/>
              </a:rPr>
              <a:t>data</a:t>
            </a:r>
            <a:endParaRPr sz="1400">
              <a:latin typeface="Roboto Lt"/>
              <a:cs typeface="Roboto Lt"/>
            </a:endParaRPr>
          </a:p>
          <a:p>
            <a:pPr marR="5080">
              <a:lnSpc>
                <a:spcPct val="100000"/>
              </a:lnSpc>
              <a:spcBef>
                <a:spcPts val="545"/>
              </a:spcBef>
            </a:pP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Applies</a:t>
            </a:r>
            <a:r>
              <a:rPr sz="1100" spc="-1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to</a:t>
            </a:r>
            <a:r>
              <a:rPr sz="1100" spc="-2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all</a:t>
            </a:r>
            <a:r>
              <a:rPr sz="1100" spc="-1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facets</a:t>
            </a:r>
            <a:r>
              <a:rPr sz="1100" spc="-2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of</a:t>
            </a:r>
            <a:r>
              <a:rPr sz="1100" spc="-2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our</a:t>
            </a:r>
            <a:r>
              <a:rPr sz="1100" spc="-2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spc="-10" dirty="0">
                <a:solidFill>
                  <a:srgbClr val="000004"/>
                </a:solidFill>
                <a:latin typeface="Roboto Lt"/>
                <a:cs typeface="Roboto Lt"/>
              </a:rPr>
              <a:t>work,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from</a:t>
            </a:r>
            <a:r>
              <a:rPr sz="1100" spc="-1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the</a:t>
            </a:r>
            <a:r>
              <a:rPr sz="1100" spc="-10" dirty="0">
                <a:solidFill>
                  <a:srgbClr val="000004"/>
                </a:solidFill>
                <a:latin typeface="Roboto Lt"/>
                <a:cs typeface="Roboto Lt"/>
              </a:rPr>
              <a:t> initiatives</a:t>
            </a:r>
            <a:r>
              <a:rPr sz="1100" spc="-2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we</a:t>
            </a:r>
            <a:r>
              <a:rPr sz="1100" spc="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take </a:t>
            </a:r>
            <a:r>
              <a:rPr sz="1100" spc="-25" dirty="0">
                <a:solidFill>
                  <a:srgbClr val="000004"/>
                </a:solidFill>
                <a:latin typeface="Roboto Lt"/>
                <a:cs typeface="Roboto Lt"/>
              </a:rPr>
              <a:t>on,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the</a:t>
            </a:r>
            <a:r>
              <a:rPr sz="1100" spc="-1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spc="-10" dirty="0">
                <a:solidFill>
                  <a:srgbClr val="000004"/>
                </a:solidFill>
                <a:latin typeface="Roboto Lt"/>
                <a:cs typeface="Roboto Lt"/>
              </a:rPr>
              <a:t>information</a:t>
            </a:r>
            <a:r>
              <a:rPr sz="1100" spc="-4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we</a:t>
            </a:r>
            <a:r>
              <a:rPr sz="1100" spc="1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use and</a:t>
            </a:r>
            <a:r>
              <a:rPr sz="1100" spc="-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spc="-25" dirty="0">
                <a:solidFill>
                  <a:srgbClr val="000004"/>
                </a:solidFill>
                <a:latin typeface="Roboto Lt"/>
                <a:cs typeface="Roboto Lt"/>
              </a:rPr>
              <a:t>how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our</a:t>
            </a:r>
            <a:r>
              <a:rPr sz="1100" spc="-2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spc="-10" dirty="0">
                <a:solidFill>
                  <a:srgbClr val="000004"/>
                </a:solidFill>
                <a:latin typeface="Roboto Lt"/>
                <a:cs typeface="Roboto Lt"/>
              </a:rPr>
              <a:t>solutions</a:t>
            </a:r>
            <a:r>
              <a:rPr sz="1100" spc="-2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impact</a:t>
            </a:r>
            <a:r>
              <a:rPr sz="1100" spc="-10" dirty="0">
                <a:solidFill>
                  <a:srgbClr val="000004"/>
                </a:solidFill>
                <a:latin typeface="Roboto Lt"/>
                <a:cs typeface="Roboto Lt"/>
              </a:rPr>
              <a:t> individuals, organisations </a:t>
            </a:r>
            <a:r>
              <a:rPr sz="1100" dirty="0">
                <a:solidFill>
                  <a:srgbClr val="000004"/>
                </a:solidFill>
                <a:latin typeface="Roboto Lt"/>
                <a:cs typeface="Roboto Lt"/>
              </a:rPr>
              <a:t>and</a:t>
            </a:r>
            <a:r>
              <a:rPr sz="1100" spc="1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100" spc="-10" dirty="0">
                <a:solidFill>
                  <a:srgbClr val="000004"/>
                </a:solidFill>
                <a:latin typeface="Roboto Lt"/>
                <a:cs typeface="Roboto Lt"/>
              </a:rPr>
              <a:t>society.</a:t>
            </a:r>
            <a:endParaRPr sz="1100">
              <a:latin typeface="Roboto Lt"/>
              <a:cs typeface="Roboto L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732276" y="1987295"/>
            <a:ext cx="2761615" cy="3790950"/>
          </a:xfrm>
          <a:custGeom>
            <a:avLst/>
            <a:gdLst/>
            <a:ahLst/>
            <a:cxnLst/>
            <a:rect l="l" t="t" r="r" b="b"/>
            <a:pathLst>
              <a:path w="2761615" h="3790950">
                <a:moveTo>
                  <a:pt x="0" y="0"/>
                </a:moveTo>
                <a:lnTo>
                  <a:pt x="0" y="3790708"/>
                </a:lnTo>
              </a:path>
              <a:path w="2761615" h="3790950">
                <a:moveTo>
                  <a:pt x="2761488" y="0"/>
                </a:moveTo>
                <a:lnTo>
                  <a:pt x="2761488" y="3790708"/>
                </a:lnTo>
              </a:path>
            </a:pathLst>
          </a:custGeom>
          <a:ln w="6350">
            <a:solidFill>
              <a:srgbClr val="BBB5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008" y="6209284"/>
            <a:ext cx="1421892" cy="36068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0510">
              <a:lnSpc>
                <a:spcPct val="100000"/>
              </a:lnSpc>
              <a:spcBef>
                <a:spcPts val="100"/>
              </a:spcBef>
            </a:pPr>
            <a:r>
              <a:rPr dirty="0"/>
              <a:t>Executive</a:t>
            </a:r>
            <a:r>
              <a:rPr spc="-130" dirty="0"/>
              <a:t> </a:t>
            </a:r>
            <a:r>
              <a:rPr spc="-20" dirty="0"/>
              <a:t>summary</a:t>
            </a:r>
          </a:p>
        </p:txBody>
      </p:sp>
      <p:sp>
        <p:nvSpPr>
          <p:cNvPr id="4" name="object 4"/>
          <p:cNvSpPr/>
          <p:nvPr/>
        </p:nvSpPr>
        <p:spPr>
          <a:xfrm>
            <a:off x="1196339" y="1905000"/>
            <a:ext cx="486409" cy="486409"/>
          </a:xfrm>
          <a:custGeom>
            <a:avLst/>
            <a:gdLst/>
            <a:ahLst/>
            <a:cxnLst/>
            <a:rect l="l" t="t" r="r" b="b"/>
            <a:pathLst>
              <a:path w="486410" h="486410">
                <a:moveTo>
                  <a:pt x="0" y="243077"/>
                </a:moveTo>
                <a:lnTo>
                  <a:pt x="4938" y="194091"/>
                </a:lnTo>
                <a:lnTo>
                  <a:pt x="19103" y="148464"/>
                </a:lnTo>
                <a:lnTo>
                  <a:pt x="41516" y="107174"/>
                </a:lnTo>
                <a:lnTo>
                  <a:pt x="71199" y="71199"/>
                </a:lnTo>
                <a:lnTo>
                  <a:pt x="107174" y="41516"/>
                </a:lnTo>
                <a:lnTo>
                  <a:pt x="148464" y="19103"/>
                </a:lnTo>
                <a:lnTo>
                  <a:pt x="194091" y="4938"/>
                </a:lnTo>
                <a:lnTo>
                  <a:pt x="243078" y="0"/>
                </a:lnTo>
                <a:lnTo>
                  <a:pt x="292064" y="4938"/>
                </a:lnTo>
                <a:lnTo>
                  <a:pt x="337691" y="19103"/>
                </a:lnTo>
                <a:lnTo>
                  <a:pt x="378981" y="41516"/>
                </a:lnTo>
                <a:lnTo>
                  <a:pt x="414956" y="71199"/>
                </a:lnTo>
                <a:lnTo>
                  <a:pt x="444639" y="107174"/>
                </a:lnTo>
                <a:lnTo>
                  <a:pt x="467052" y="148464"/>
                </a:lnTo>
                <a:lnTo>
                  <a:pt x="481217" y="194091"/>
                </a:lnTo>
                <a:lnTo>
                  <a:pt x="486155" y="243077"/>
                </a:lnTo>
                <a:lnTo>
                  <a:pt x="481217" y="292064"/>
                </a:lnTo>
                <a:lnTo>
                  <a:pt x="467052" y="337691"/>
                </a:lnTo>
                <a:lnTo>
                  <a:pt x="444639" y="378981"/>
                </a:lnTo>
                <a:lnTo>
                  <a:pt x="414956" y="414956"/>
                </a:lnTo>
                <a:lnTo>
                  <a:pt x="378981" y="444639"/>
                </a:lnTo>
                <a:lnTo>
                  <a:pt x="337691" y="467052"/>
                </a:lnTo>
                <a:lnTo>
                  <a:pt x="292064" y="481217"/>
                </a:lnTo>
                <a:lnTo>
                  <a:pt x="243078" y="486155"/>
                </a:lnTo>
                <a:lnTo>
                  <a:pt x="194091" y="481217"/>
                </a:lnTo>
                <a:lnTo>
                  <a:pt x="148464" y="467052"/>
                </a:lnTo>
                <a:lnTo>
                  <a:pt x="107174" y="444639"/>
                </a:lnTo>
                <a:lnTo>
                  <a:pt x="71199" y="414956"/>
                </a:lnTo>
                <a:lnTo>
                  <a:pt x="41516" y="378981"/>
                </a:lnTo>
                <a:lnTo>
                  <a:pt x="19103" y="337691"/>
                </a:lnTo>
                <a:lnTo>
                  <a:pt x="4938" y="292064"/>
                </a:lnTo>
                <a:lnTo>
                  <a:pt x="0" y="24307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01241" y="1988058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Roboto Lt"/>
                <a:cs typeface="Roboto Lt"/>
              </a:rPr>
              <a:t>01</a:t>
            </a:r>
            <a:endParaRPr sz="1800">
              <a:latin typeface="Roboto Lt"/>
              <a:cs typeface="Roboto L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96339" y="4250435"/>
            <a:ext cx="486409" cy="486409"/>
          </a:xfrm>
          <a:custGeom>
            <a:avLst/>
            <a:gdLst/>
            <a:ahLst/>
            <a:cxnLst/>
            <a:rect l="l" t="t" r="r" b="b"/>
            <a:pathLst>
              <a:path w="486410" h="486410">
                <a:moveTo>
                  <a:pt x="0" y="243077"/>
                </a:moveTo>
                <a:lnTo>
                  <a:pt x="4938" y="194091"/>
                </a:lnTo>
                <a:lnTo>
                  <a:pt x="19103" y="148464"/>
                </a:lnTo>
                <a:lnTo>
                  <a:pt x="41516" y="107174"/>
                </a:lnTo>
                <a:lnTo>
                  <a:pt x="71199" y="71199"/>
                </a:lnTo>
                <a:lnTo>
                  <a:pt x="107174" y="41516"/>
                </a:lnTo>
                <a:lnTo>
                  <a:pt x="148464" y="19103"/>
                </a:lnTo>
                <a:lnTo>
                  <a:pt x="194091" y="4938"/>
                </a:lnTo>
                <a:lnTo>
                  <a:pt x="243078" y="0"/>
                </a:lnTo>
                <a:lnTo>
                  <a:pt x="292064" y="4938"/>
                </a:lnTo>
                <a:lnTo>
                  <a:pt x="337691" y="19103"/>
                </a:lnTo>
                <a:lnTo>
                  <a:pt x="378981" y="41516"/>
                </a:lnTo>
                <a:lnTo>
                  <a:pt x="414956" y="71199"/>
                </a:lnTo>
                <a:lnTo>
                  <a:pt x="444639" y="107174"/>
                </a:lnTo>
                <a:lnTo>
                  <a:pt x="467052" y="148464"/>
                </a:lnTo>
                <a:lnTo>
                  <a:pt x="481217" y="194091"/>
                </a:lnTo>
                <a:lnTo>
                  <a:pt x="486155" y="243077"/>
                </a:lnTo>
                <a:lnTo>
                  <a:pt x="481217" y="292064"/>
                </a:lnTo>
                <a:lnTo>
                  <a:pt x="467052" y="337691"/>
                </a:lnTo>
                <a:lnTo>
                  <a:pt x="444639" y="378981"/>
                </a:lnTo>
                <a:lnTo>
                  <a:pt x="414956" y="414956"/>
                </a:lnTo>
                <a:lnTo>
                  <a:pt x="378981" y="444639"/>
                </a:lnTo>
                <a:lnTo>
                  <a:pt x="337691" y="467052"/>
                </a:lnTo>
                <a:lnTo>
                  <a:pt x="292064" y="481217"/>
                </a:lnTo>
                <a:lnTo>
                  <a:pt x="243078" y="486156"/>
                </a:lnTo>
                <a:lnTo>
                  <a:pt x="194091" y="481217"/>
                </a:lnTo>
                <a:lnTo>
                  <a:pt x="148464" y="467052"/>
                </a:lnTo>
                <a:lnTo>
                  <a:pt x="107174" y="444639"/>
                </a:lnTo>
                <a:lnTo>
                  <a:pt x="71199" y="414956"/>
                </a:lnTo>
                <a:lnTo>
                  <a:pt x="41516" y="378981"/>
                </a:lnTo>
                <a:lnTo>
                  <a:pt x="19103" y="337691"/>
                </a:lnTo>
                <a:lnTo>
                  <a:pt x="4938" y="292064"/>
                </a:lnTo>
                <a:lnTo>
                  <a:pt x="0" y="243077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01241" y="4333747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Roboto Lt"/>
                <a:cs typeface="Roboto Lt"/>
              </a:rPr>
              <a:t>02</a:t>
            </a:r>
            <a:endParaRPr sz="1800">
              <a:latin typeface="Roboto Lt"/>
              <a:cs typeface="Roboto Lt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10" dirty="0"/>
              <a:t>Classification:</a:t>
            </a:r>
            <a:r>
              <a:rPr spc="65" dirty="0"/>
              <a:t> </a:t>
            </a:r>
            <a:r>
              <a:rPr spc="-10" dirty="0"/>
              <a:t>Confidential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23033" y="1946529"/>
            <a:ext cx="18364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0004"/>
                </a:solidFill>
                <a:latin typeface="Roboto"/>
                <a:cs typeface="Roboto"/>
              </a:rPr>
              <a:t>Chips</a:t>
            </a:r>
            <a:r>
              <a:rPr sz="1400" spc="-60" dirty="0">
                <a:solidFill>
                  <a:srgbClr val="000004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000004"/>
                </a:solidFill>
                <a:latin typeface="Roboto"/>
                <a:cs typeface="Roboto"/>
              </a:rPr>
              <a:t>Category</a:t>
            </a:r>
            <a:r>
              <a:rPr sz="1400" spc="-80" dirty="0">
                <a:solidFill>
                  <a:srgbClr val="000004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000004"/>
                </a:solidFill>
                <a:latin typeface="Roboto"/>
                <a:cs typeface="Roboto"/>
              </a:rPr>
              <a:t>Review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23033" y="4292346"/>
            <a:ext cx="11557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0004"/>
                </a:solidFill>
                <a:latin typeface="Roboto"/>
                <a:cs typeface="Roboto"/>
              </a:rPr>
              <a:t>Store</a:t>
            </a:r>
            <a:r>
              <a:rPr sz="1400" spc="-70" dirty="0">
                <a:solidFill>
                  <a:srgbClr val="000004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000004"/>
                </a:solidFill>
                <a:latin typeface="Roboto"/>
                <a:cs typeface="Roboto"/>
              </a:rPr>
              <a:t>Analysis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8270" marR="284480" indent="-11620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28270" algn="l"/>
              </a:tabLst>
            </a:pPr>
            <a:r>
              <a:rPr dirty="0"/>
              <a:t>There</a:t>
            </a:r>
            <a:r>
              <a:rPr spc="-25" dirty="0"/>
              <a:t> </a:t>
            </a:r>
            <a:r>
              <a:rPr dirty="0"/>
              <a:t>is</a:t>
            </a:r>
            <a:r>
              <a:rPr spc="-10" dirty="0"/>
              <a:t> </a:t>
            </a:r>
            <a:r>
              <a:rPr dirty="0"/>
              <a:t>an</a:t>
            </a:r>
            <a:r>
              <a:rPr spc="-35" dirty="0"/>
              <a:t> </a:t>
            </a:r>
            <a:r>
              <a:rPr dirty="0"/>
              <a:t>increase</a:t>
            </a:r>
            <a:r>
              <a:rPr spc="250" dirty="0"/>
              <a:t> </a:t>
            </a:r>
            <a:r>
              <a:rPr dirty="0"/>
              <a:t>in</a:t>
            </a:r>
            <a:r>
              <a:rPr spc="260" dirty="0"/>
              <a:t> </a:t>
            </a:r>
            <a:r>
              <a:rPr dirty="0"/>
              <a:t>sales</a:t>
            </a:r>
            <a:r>
              <a:rPr spc="245" dirty="0"/>
              <a:t> </a:t>
            </a:r>
            <a:r>
              <a:rPr dirty="0"/>
              <a:t>before</a:t>
            </a:r>
            <a:r>
              <a:rPr spc="250" dirty="0"/>
              <a:t> </a:t>
            </a:r>
            <a:r>
              <a:rPr dirty="0"/>
              <a:t>Christmas</a:t>
            </a:r>
            <a:r>
              <a:rPr spc="235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zero</a:t>
            </a:r>
            <a:r>
              <a:rPr spc="235" dirty="0"/>
              <a:t> </a:t>
            </a:r>
            <a:r>
              <a:rPr dirty="0"/>
              <a:t>sales</a:t>
            </a:r>
            <a:r>
              <a:rPr spc="260" dirty="0"/>
              <a:t> </a:t>
            </a:r>
            <a:r>
              <a:rPr dirty="0"/>
              <a:t>on</a:t>
            </a:r>
            <a:r>
              <a:rPr spc="-20" dirty="0"/>
              <a:t> </a:t>
            </a:r>
            <a:r>
              <a:rPr spc="-10" dirty="0"/>
              <a:t>Christmas</a:t>
            </a:r>
            <a:r>
              <a:rPr spc="-30" dirty="0"/>
              <a:t> </a:t>
            </a:r>
            <a:r>
              <a:rPr dirty="0"/>
              <a:t>day,</a:t>
            </a:r>
            <a:r>
              <a:rPr spc="-50" dirty="0"/>
              <a:t> </a:t>
            </a:r>
            <a:r>
              <a:rPr dirty="0"/>
              <a:t>this</a:t>
            </a:r>
            <a:r>
              <a:rPr spc="-5" dirty="0"/>
              <a:t> </a:t>
            </a:r>
            <a:r>
              <a:rPr dirty="0"/>
              <a:t>can</a:t>
            </a:r>
            <a:r>
              <a:rPr spc="-20" dirty="0"/>
              <a:t> </a:t>
            </a:r>
            <a:r>
              <a:rPr dirty="0"/>
              <a:t>serves</a:t>
            </a:r>
            <a:r>
              <a:rPr spc="-30" dirty="0"/>
              <a:t> </a:t>
            </a:r>
            <a:r>
              <a:rPr dirty="0"/>
              <a:t>as</a:t>
            </a:r>
            <a:r>
              <a:rPr spc="-30" dirty="0"/>
              <a:t> </a:t>
            </a:r>
            <a:r>
              <a:rPr spc="-25" dirty="0"/>
              <a:t>an </a:t>
            </a:r>
            <a:r>
              <a:rPr spc="-10" dirty="0"/>
              <a:t>advantage</a:t>
            </a:r>
            <a:r>
              <a:rPr spc="-60" dirty="0"/>
              <a:t> </a:t>
            </a:r>
            <a:r>
              <a:rPr dirty="0"/>
              <a:t>within</a:t>
            </a:r>
            <a:r>
              <a:rPr spc="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spc="-10" dirty="0"/>
              <a:t>region.</a:t>
            </a:r>
          </a:p>
          <a:p>
            <a:pPr marL="128270" indent="-115570">
              <a:lnSpc>
                <a:spcPct val="100000"/>
              </a:lnSpc>
              <a:buFont typeface="Arial MT"/>
              <a:buChar char="•"/>
              <a:tabLst>
                <a:tab pos="128270" algn="l"/>
              </a:tabLst>
            </a:pPr>
            <a:r>
              <a:rPr dirty="0"/>
              <a:t>Most</a:t>
            </a:r>
            <a:r>
              <a:rPr spc="-30" dirty="0"/>
              <a:t> </a:t>
            </a:r>
            <a:r>
              <a:rPr dirty="0"/>
              <a:t>frequent</a:t>
            </a:r>
            <a:r>
              <a:rPr spc="-20" dirty="0"/>
              <a:t> </a:t>
            </a:r>
            <a:r>
              <a:rPr dirty="0"/>
              <a:t>chip</a:t>
            </a:r>
            <a:r>
              <a:rPr spc="235" dirty="0"/>
              <a:t> </a:t>
            </a:r>
            <a:r>
              <a:rPr dirty="0"/>
              <a:t>pack</a:t>
            </a:r>
            <a:r>
              <a:rPr spc="-45" dirty="0"/>
              <a:t> </a:t>
            </a:r>
            <a:r>
              <a:rPr dirty="0"/>
              <a:t>size</a:t>
            </a:r>
            <a:r>
              <a:rPr spc="-10" dirty="0"/>
              <a:t> </a:t>
            </a:r>
            <a:r>
              <a:rPr dirty="0"/>
              <a:t>purchased</a:t>
            </a:r>
            <a:r>
              <a:rPr spc="-40" dirty="0"/>
              <a:t> </a:t>
            </a:r>
            <a:r>
              <a:rPr dirty="0"/>
              <a:t>is</a:t>
            </a:r>
            <a:r>
              <a:rPr spc="-10" dirty="0"/>
              <a:t> </a:t>
            </a:r>
            <a:r>
              <a:rPr dirty="0"/>
              <a:t>175g</a:t>
            </a:r>
            <a:r>
              <a:rPr spc="-25" dirty="0"/>
              <a:t> </a:t>
            </a:r>
            <a:r>
              <a:rPr dirty="0"/>
              <a:t>followed</a:t>
            </a:r>
            <a:r>
              <a:rPr spc="-10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150g</a:t>
            </a:r>
            <a:r>
              <a:rPr spc="-35" dirty="0"/>
              <a:t> </a:t>
            </a:r>
            <a:r>
              <a:rPr dirty="0"/>
              <a:t>pack</a:t>
            </a:r>
            <a:r>
              <a:rPr spc="-30" dirty="0"/>
              <a:t> </a:t>
            </a:r>
            <a:r>
              <a:rPr dirty="0"/>
              <a:t>size</a:t>
            </a:r>
            <a:r>
              <a:rPr spc="-15" dirty="0"/>
              <a:t> </a:t>
            </a:r>
            <a:r>
              <a:rPr dirty="0"/>
              <a:t>for</a:t>
            </a:r>
            <a:r>
              <a:rPr spc="-20" dirty="0"/>
              <a:t> </a:t>
            </a:r>
            <a:r>
              <a:rPr dirty="0"/>
              <a:t>all</a:t>
            </a:r>
            <a:r>
              <a:rPr spc="-35" dirty="0"/>
              <a:t> </a:t>
            </a:r>
            <a:r>
              <a:rPr spc="-10" dirty="0"/>
              <a:t>segments.</a:t>
            </a:r>
          </a:p>
          <a:p>
            <a:pPr marL="128270" indent="-115570">
              <a:lnSpc>
                <a:spcPct val="100000"/>
              </a:lnSpc>
              <a:buFont typeface="Arial MT"/>
              <a:buChar char="•"/>
              <a:tabLst>
                <a:tab pos="128270" algn="l"/>
              </a:tabLst>
            </a:pPr>
            <a:r>
              <a:rPr dirty="0"/>
              <a:t>The</a:t>
            </a:r>
            <a:r>
              <a:rPr spc="-20" dirty="0"/>
              <a:t> </a:t>
            </a:r>
            <a:r>
              <a:rPr spc="-10" dirty="0"/>
              <a:t>Mainstream</a:t>
            </a:r>
            <a:r>
              <a:rPr spc="-35" dirty="0"/>
              <a:t> </a:t>
            </a:r>
            <a:r>
              <a:rPr dirty="0"/>
              <a:t>category</a:t>
            </a:r>
            <a:r>
              <a:rPr spc="-4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Young</a:t>
            </a:r>
            <a:r>
              <a:rPr spc="-20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50" dirty="0"/>
              <a:t>Mid-</a:t>
            </a:r>
            <a:r>
              <a:rPr dirty="0"/>
              <a:t>age</a:t>
            </a:r>
            <a:r>
              <a:rPr spc="-40" dirty="0"/>
              <a:t> </a:t>
            </a:r>
            <a:r>
              <a:rPr dirty="0"/>
              <a:t>Singles/Couples</a:t>
            </a:r>
            <a:r>
              <a:rPr spc="10" dirty="0"/>
              <a:t> </a:t>
            </a:r>
            <a:r>
              <a:rPr dirty="0"/>
              <a:t>have</a:t>
            </a:r>
            <a:r>
              <a:rPr spc="-3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highest</a:t>
            </a:r>
            <a:r>
              <a:rPr spc="-15" dirty="0"/>
              <a:t> </a:t>
            </a:r>
            <a:r>
              <a:rPr dirty="0"/>
              <a:t>spending</a:t>
            </a:r>
            <a:r>
              <a:rPr spc="-1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chips </a:t>
            </a:r>
            <a:r>
              <a:rPr spc="-25" dirty="0"/>
              <a:t>per</a:t>
            </a:r>
          </a:p>
          <a:p>
            <a:pPr marL="158750">
              <a:lnSpc>
                <a:spcPct val="100000"/>
              </a:lnSpc>
            </a:pPr>
            <a:r>
              <a:rPr spc="-10" dirty="0"/>
              <a:t>purchase.</a:t>
            </a:r>
          </a:p>
          <a:p>
            <a:pPr marL="128270" marR="93345" indent="-116205">
              <a:lnSpc>
                <a:spcPct val="100000"/>
              </a:lnSpc>
              <a:buFont typeface="Arial MT"/>
              <a:buChar char="•"/>
              <a:tabLst>
                <a:tab pos="128270" algn="l"/>
              </a:tabLst>
            </a:pPr>
            <a:r>
              <a:rPr dirty="0"/>
              <a:t>Young</a:t>
            </a:r>
            <a:r>
              <a:rPr spc="-30" dirty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spc="-50" dirty="0"/>
              <a:t>Mid-</a:t>
            </a:r>
            <a:r>
              <a:rPr dirty="0"/>
              <a:t>age</a:t>
            </a:r>
            <a:r>
              <a:rPr spc="-50" dirty="0"/>
              <a:t> </a:t>
            </a:r>
            <a:r>
              <a:rPr dirty="0"/>
              <a:t>Singles/Couples</a:t>
            </a:r>
            <a:r>
              <a:rPr spc="-10" dirty="0"/>
              <a:t> </a:t>
            </a:r>
            <a:r>
              <a:rPr dirty="0"/>
              <a:t>is</a:t>
            </a:r>
            <a:r>
              <a:rPr spc="-2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only</a:t>
            </a:r>
            <a:r>
              <a:rPr spc="-20" dirty="0"/>
              <a:t> </a:t>
            </a:r>
            <a:r>
              <a:rPr dirty="0"/>
              <a:t>segment</a:t>
            </a:r>
            <a:r>
              <a:rPr spc="-40" dirty="0"/>
              <a:t> </a:t>
            </a:r>
            <a:r>
              <a:rPr dirty="0"/>
              <a:t>having</a:t>
            </a:r>
            <a:r>
              <a:rPr spc="-45" dirty="0"/>
              <a:t> </a:t>
            </a:r>
            <a:r>
              <a:rPr dirty="0"/>
              <a:t>Doritos</a:t>
            </a:r>
            <a:r>
              <a:rPr spc="-20" dirty="0"/>
              <a:t> </a:t>
            </a:r>
            <a:r>
              <a:rPr dirty="0"/>
              <a:t>as</a:t>
            </a:r>
            <a:r>
              <a:rPr spc="-40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highest</a:t>
            </a:r>
            <a:r>
              <a:rPr spc="-25" dirty="0"/>
              <a:t> </a:t>
            </a:r>
            <a:r>
              <a:rPr dirty="0"/>
              <a:t>purchase</a:t>
            </a:r>
            <a:r>
              <a:rPr spc="-30" dirty="0"/>
              <a:t> </a:t>
            </a:r>
            <a:r>
              <a:rPr dirty="0"/>
              <a:t>brand</a:t>
            </a:r>
            <a:r>
              <a:rPr spc="-55" dirty="0"/>
              <a:t> </a:t>
            </a:r>
            <a:r>
              <a:rPr spc="-10" dirty="0"/>
              <a:t>while </a:t>
            </a:r>
            <a:r>
              <a:rPr dirty="0"/>
              <a:t>Smiths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for</a:t>
            </a:r>
            <a:r>
              <a:rPr spc="-20" dirty="0"/>
              <a:t> </a:t>
            </a:r>
            <a:r>
              <a:rPr dirty="0"/>
              <a:t>other</a:t>
            </a:r>
            <a:r>
              <a:rPr spc="-20" dirty="0"/>
              <a:t> </a:t>
            </a:r>
            <a:r>
              <a:rPr spc="-10" dirty="0"/>
              <a:t>segments.</a:t>
            </a:r>
          </a:p>
          <a:p>
            <a:pPr marL="128270" marR="5080" indent="-116205">
              <a:lnSpc>
                <a:spcPct val="100000"/>
              </a:lnSpc>
              <a:buFont typeface="Arial MT"/>
              <a:buChar char="•"/>
              <a:tabLst>
                <a:tab pos="128270" algn="l"/>
              </a:tabLst>
            </a:pPr>
            <a:r>
              <a:rPr spc="-10" dirty="0"/>
              <a:t>Mainstream</a:t>
            </a:r>
            <a:r>
              <a:rPr spc="-50" dirty="0"/>
              <a:t> </a:t>
            </a:r>
            <a:r>
              <a:rPr dirty="0"/>
              <a:t>young</a:t>
            </a:r>
            <a:r>
              <a:rPr spc="-25" dirty="0"/>
              <a:t> </a:t>
            </a:r>
            <a:r>
              <a:rPr dirty="0"/>
              <a:t>singles/couples</a:t>
            </a:r>
            <a:r>
              <a:rPr spc="10" dirty="0"/>
              <a:t> </a:t>
            </a:r>
            <a:r>
              <a:rPr dirty="0"/>
              <a:t>are</a:t>
            </a:r>
            <a:r>
              <a:rPr spc="-45" dirty="0"/>
              <a:t> </a:t>
            </a:r>
            <a:r>
              <a:rPr dirty="0"/>
              <a:t>27%</a:t>
            </a:r>
            <a:r>
              <a:rPr spc="-30" dirty="0"/>
              <a:t> </a:t>
            </a:r>
            <a:r>
              <a:rPr dirty="0"/>
              <a:t>more</a:t>
            </a:r>
            <a:r>
              <a:rPr spc="-25" dirty="0"/>
              <a:t> </a:t>
            </a:r>
            <a:r>
              <a:rPr dirty="0"/>
              <a:t>likely</a:t>
            </a:r>
            <a:r>
              <a:rPr spc="-5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dirty="0"/>
              <a:t>purchase</a:t>
            </a:r>
            <a:r>
              <a:rPr spc="-30" dirty="0"/>
              <a:t> </a:t>
            </a:r>
            <a:r>
              <a:rPr dirty="0"/>
              <a:t>Twisties.270g</a:t>
            </a:r>
            <a:r>
              <a:rPr spc="-15" dirty="0"/>
              <a:t> </a:t>
            </a:r>
            <a:r>
              <a:rPr dirty="0"/>
              <a:t>pack</a:t>
            </a:r>
            <a:r>
              <a:rPr spc="-3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chips</a:t>
            </a:r>
            <a:r>
              <a:rPr spc="-5" dirty="0"/>
              <a:t> </a:t>
            </a:r>
            <a:r>
              <a:rPr dirty="0"/>
              <a:t>compared</a:t>
            </a:r>
            <a:r>
              <a:rPr spc="-45" dirty="0"/>
              <a:t> </a:t>
            </a:r>
            <a:r>
              <a:rPr spc="-25" dirty="0"/>
              <a:t>to </a:t>
            </a:r>
            <a:r>
              <a:rPr dirty="0"/>
              <a:t>the</a:t>
            </a:r>
            <a:r>
              <a:rPr spc="-5" dirty="0"/>
              <a:t> </a:t>
            </a:r>
            <a:r>
              <a:rPr dirty="0"/>
              <a:t>rest</a:t>
            </a:r>
            <a:r>
              <a:rPr spc="-20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spc="-10" dirty="0"/>
              <a:t>population.</a:t>
            </a:r>
          </a:p>
          <a:p>
            <a:pPr marL="128270" indent="-115570">
              <a:lnSpc>
                <a:spcPct val="100000"/>
              </a:lnSpc>
              <a:buFont typeface="Arial MT"/>
              <a:buChar char="•"/>
              <a:tabLst>
                <a:tab pos="128270" algn="l"/>
              </a:tabLst>
            </a:pPr>
            <a:r>
              <a:rPr dirty="0"/>
              <a:t>Chips</a:t>
            </a:r>
            <a:r>
              <a:rPr spc="-15" dirty="0"/>
              <a:t> </a:t>
            </a:r>
            <a:r>
              <a:rPr spc="-10" dirty="0"/>
              <a:t>Brand</a:t>
            </a:r>
            <a:r>
              <a:rPr spc="-45" dirty="0"/>
              <a:t> </a:t>
            </a:r>
            <a:r>
              <a:rPr dirty="0"/>
              <a:t>Kettle is</a:t>
            </a:r>
            <a:r>
              <a:rPr spc="-15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most</a:t>
            </a:r>
            <a:r>
              <a:rPr spc="-30" dirty="0"/>
              <a:t> </a:t>
            </a:r>
            <a:r>
              <a:rPr dirty="0"/>
              <a:t>purchased</a:t>
            </a:r>
            <a:r>
              <a:rPr spc="-40" dirty="0"/>
              <a:t> </a:t>
            </a:r>
            <a:r>
              <a:rPr dirty="0"/>
              <a:t>brand</a:t>
            </a:r>
            <a:r>
              <a:rPr spc="-45" dirty="0"/>
              <a:t> </a:t>
            </a:r>
            <a:r>
              <a:rPr dirty="0"/>
              <a:t>in</a:t>
            </a:r>
            <a:r>
              <a:rPr spc="-5" dirty="0"/>
              <a:t> </a:t>
            </a:r>
            <a:r>
              <a:rPr dirty="0"/>
              <a:t>all</a:t>
            </a:r>
            <a:r>
              <a:rPr spc="-30" dirty="0"/>
              <a:t> </a:t>
            </a:r>
            <a:r>
              <a:rPr spc="-10" dirty="0"/>
              <a:t>stores.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083558" y="4293870"/>
            <a:ext cx="7577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8270" marR="5080" indent="-11620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28270" algn="l"/>
              </a:tabLst>
            </a:pP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Trial</a:t>
            </a:r>
            <a:r>
              <a:rPr sz="1200" spc="-4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stores</a:t>
            </a:r>
            <a:r>
              <a:rPr sz="1200" spc="-3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77</a:t>
            </a:r>
            <a:r>
              <a:rPr sz="1200" spc="-3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and</a:t>
            </a:r>
            <a:r>
              <a:rPr sz="1200" spc="-5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86</a:t>
            </a:r>
            <a:r>
              <a:rPr sz="1200" spc="-3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have</a:t>
            </a:r>
            <a:r>
              <a:rPr sz="1200" spc="-4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significant</a:t>
            </a:r>
            <a:r>
              <a:rPr sz="1200" spc="-1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increase</a:t>
            </a:r>
            <a:r>
              <a:rPr sz="1200" spc="-2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in</a:t>
            </a:r>
            <a:r>
              <a:rPr sz="1200" spc="-2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total</a:t>
            </a:r>
            <a:r>
              <a:rPr sz="1200" spc="-3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sales</a:t>
            </a:r>
            <a:r>
              <a:rPr sz="1200" spc="-3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and</a:t>
            </a:r>
            <a:r>
              <a:rPr sz="1200" spc="-4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number</a:t>
            </a:r>
            <a:r>
              <a:rPr sz="1200" spc="-3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of</a:t>
            </a:r>
            <a:r>
              <a:rPr sz="1200" spc="-3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customers</a:t>
            </a:r>
            <a:r>
              <a:rPr sz="1200" spc="-3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during</a:t>
            </a:r>
            <a:r>
              <a:rPr sz="1200" spc="-4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trial</a:t>
            </a:r>
            <a:r>
              <a:rPr sz="1200" spc="-4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as</a:t>
            </a:r>
            <a:r>
              <a:rPr sz="1200" spc="-4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200" spc="-10" dirty="0">
                <a:solidFill>
                  <a:srgbClr val="000004"/>
                </a:solidFill>
                <a:latin typeface="Roboto Lt"/>
                <a:cs typeface="Roboto Lt"/>
              </a:rPr>
              <a:t>compared </a:t>
            </a: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to</a:t>
            </a:r>
            <a:r>
              <a:rPr sz="1200" spc="-2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control</a:t>
            </a:r>
            <a:r>
              <a:rPr sz="1200" spc="1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200" spc="-10" dirty="0">
                <a:solidFill>
                  <a:srgbClr val="000004"/>
                </a:solidFill>
                <a:latin typeface="Roboto Lt"/>
                <a:cs typeface="Roboto Lt"/>
              </a:rPr>
              <a:t>store.</a:t>
            </a:r>
            <a:endParaRPr sz="1200">
              <a:latin typeface="Roboto Lt"/>
              <a:cs typeface="Roboto Lt"/>
            </a:endParaRPr>
          </a:p>
          <a:p>
            <a:pPr marL="128270" indent="-115570">
              <a:lnSpc>
                <a:spcPct val="100000"/>
              </a:lnSpc>
              <a:buFont typeface="Arial MT"/>
              <a:buChar char="•"/>
              <a:tabLst>
                <a:tab pos="128270" algn="l"/>
              </a:tabLst>
            </a:pP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Trial</a:t>
            </a:r>
            <a:r>
              <a:rPr sz="1200" spc="-3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store</a:t>
            </a:r>
            <a:r>
              <a:rPr sz="1200" spc="-1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88</a:t>
            </a:r>
            <a:r>
              <a:rPr sz="1200" spc="-3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had</a:t>
            </a:r>
            <a:r>
              <a:rPr sz="1200" spc="-4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increase</a:t>
            </a:r>
            <a:r>
              <a:rPr sz="1200" spc="-1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as</a:t>
            </a:r>
            <a:r>
              <a:rPr sz="1200" spc="-3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well</a:t>
            </a:r>
            <a:r>
              <a:rPr sz="1200" spc="-1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but</a:t>
            </a:r>
            <a:r>
              <a:rPr sz="1200" spc="-1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not</a:t>
            </a:r>
            <a:r>
              <a:rPr sz="1200" spc="-2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as</a:t>
            </a:r>
            <a:r>
              <a:rPr sz="1200" spc="-3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good</a:t>
            </a:r>
            <a:r>
              <a:rPr sz="1200" spc="-3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as</a:t>
            </a:r>
            <a:r>
              <a:rPr sz="1200" spc="-3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stores</a:t>
            </a:r>
            <a:r>
              <a:rPr sz="1200" spc="-1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77</a:t>
            </a:r>
            <a:r>
              <a:rPr sz="1200" spc="-2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200" dirty="0">
                <a:solidFill>
                  <a:srgbClr val="000004"/>
                </a:solidFill>
                <a:latin typeface="Roboto Lt"/>
                <a:cs typeface="Roboto Lt"/>
              </a:rPr>
              <a:t>and</a:t>
            </a:r>
            <a:r>
              <a:rPr sz="1200" spc="-3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200" spc="-25" dirty="0">
                <a:solidFill>
                  <a:srgbClr val="000004"/>
                </a:solidFill>
                <a:latin typeface="Roboto Lt"/>
                <a:cs typeface="Roboto Lt"/>
              </a:rPr>
              <a:t>86.</a:t>
            </a:r>
            <a:endParaRPr sz="1200">
              <a:latin typeface="Roboto Lt"/>
              <a:cs typeface="Roboto 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9502" y="208026"/>
            <a:ext cx="1196340" cy="1290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300" spc="-25" dirty="0">
                <a:solidFill>
                  <a:srgbClr val="000004"/>
                </a:solidFill>
                <a:latin typeface="Roboto Lt"/>
                <a:cs typeface="Roboto Lt"/>
              </a:rPr>
              <a:t>01</a:t>
            </a:r>
            <a:endParaRPr sz="8300">
              <a:latin typeface="Roboto Lt"/>
              <a:cs typeface="Roboto L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10" dirty="0"/>
              <a:t>Classification:</a:t>
            </a:r>
            <a:r>
              <a:rPr spc="65" dirty="0"/>
              <a:t> </a:t>
            </a:r>
            <a:r>
              <a:rPr spc="-10" dirty="0"/>
              <a:t>Confidential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9126" y="3095625"/>
            <a:ext cx="1256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Roboto Lt"/>
                <a:cs typeface="Roboto Lt"/>
              </a:rPr>
              <a:t>Category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008" y="6209284"/>
            <a:ext cx="1421892" cy="36068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0510">
              <a:lnSpc>
                <a:spcPct val="100000"/>
              </a:lnSpc>
              <a:spcBef>
                <a:spcPts val="100"/>
              </a:spcBef>
            </a:pPr>
            <a:r>
              <a:rPr dirty="0"/>
              <a:t>Customer</a:t>
            </a:r>
            <a:r>
              <a:rPr spc="-120" dirty="0"/>
              <a:t> </a:t>
            </a:r>
            <a:r>
              <a:rPr spc="-10" dirty="0"/>
              <a:t>category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7155" y="918972"/>
            <a:ext cx="7432548" cy="25953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788145" y="1300048"/>
            <a:ext cx="3138170" cy="139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Sales</a:t>
            </a:r>
            <a:r>
              <a:rPr sz="1800" spc="-6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increase</a:t>
            </a:r>
            <a:r>
              <a:rPr sz="1800" spc="-6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steadily</a:t>
            </a:r>
            <a:r>
              <a:rPr sz="1800" spc="-6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as</a:t>
            </a:r>
            <a:r>
              <a:rPr sz="1800" spc="-4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spc="-25" dirty="0">
                <a:solidFill>
                  <a:srgbClr val="000004"/>
                </a:solidFill>
                <a:latin typeface="Roboto Lt"/>
                <a:cs typeface="Roboto Lt"/>
              </a:rPr>
              <a:t>the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Christmas</a:t>
            </a:r>
            <a:r>
              <a:rPr sz="1800" spc="-4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day</a:t>
            </a:r>
            <a:r>
              <a:rPr sz="1800" spc="-6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approaches</a:t>
            </a:r>
            <a:r>
              <a:rPr sz="1800" spc="-3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spc="-25" dirty="0">
                <a:solidFill>
                  <a:srgbClr val="000004"/>
                </a:solidFill>
                <a:latin typeface="Roboto Lt"/>
                <a:cs typeface="Roboto Lt"/>
              </a:rPr>
              <a:t>and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return</a:t>
            </a:r>
            <a:r>
              <a:rPr sz="1800" spc="-9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spc="-10" dirty="0">
                <a:solidFill>
                  <a:srgbClr val="000004"/>
                </a:solidFill>
                <a:latin typeface="Roboto Lt"/>
                <a:cs typeface="Roboto Lt"/>
              </a:rPr>
              <a:t>again</a:t>
            </a:r>
            <a:endParaRPr sz="1800">
              <a:latin typeface="Roboto Lt"/>
              <a:cs typeface="Roboto L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to</a:t>
            </a:r>
            <a:r>
              <a:rPr sz="1800" spc="-5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early</a:t>
            </a:r>
            <a:r>
              <a:rPr sz="1800" spc="-6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December</a:t>
            </a:r>
            <a:r>
              <a:rPr sz="1800" spc="-6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sales</a:t>
            </a:r>
            <a:r>
              <a:rPr sz="1800" spc="-6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spc="-20" dirty="0">
                <a:solidFill>
                  <a:srgbClr val="000004"/>
                </a:solidFill>
                <a:latin typeface="Roboto Lt"/>
                <a:cs typeface="Roboto Lt"/>
              </a:rPr>
              <a:t>level</a:t>
            </a:r>
            <a:endParaRPr sz="1800">
              <a:latin typeface="Roboto Lt"/>
              <a:cs typeface="Roboto L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during</a:t>
            </a:r>
            <a:r>
              <a:rPr sz="1800" spc="-4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New</a:t>
            </a:r>
            <a:r>
              <a:rPr sz="1800" spc="-6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Year</a:t>
            </a:r>
            <a:r>
              <a:rPr sz="1800" spc="-4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spc="-20" dirty="0">
                <a:solidFill>
                  <a:srgbClr val="000004"/>
                </a:solidFill>
                <a:latin typeface="Roboto Lt"/>
                <a:cs typeface="Roboto Lt"/>
              </a:rPr>
              <a:t>Eve.</a:t>
            </a:r>
            <a:endParaRPr sz="1800">
              <a:latin typeface="Roboto Lt"/>
              <a:cs typeface="Roboto 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145" y="3949445"/>
            <a:ext cx="295338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Sales</a:t>
            </a:r>
            <a:r>
              <a:rPr sz="1800" spc="-5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spc="-10" dirty="0">
                <a:solidFill>
                  <a:srgbClr val="000004"/>
                </a:solidFill>
                <a:latin typeface="Roboto Lt"/>
                <a:cs typeface="Roboto Lt"/>
              </a:rPr>
              <a:t>mainly</a:t>
            </a:r>
            <a:r>
              <a:rPr sz="1800" spc="-5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came</a:t>
            </a:r>
            <a:r>
              <a:rPr sz="1800" spc="-3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spc="-20" dirty="0">
                <a:solidFill>
                  <a:srgbClr val="000004"/>
                </a:solidFill>
                <a:latin typeface="Roboto Lt"/>
                <a:cs typeface="Roboto Lt"/>
              </a:rPr>
              <a:t>from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Mainstream</a:t>
            </a:r>
            <a:r>
              <a:rPr sz="1800" spc="-9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–</a:t>
            </a:r>
            <a:r>
              <a:rPr sz="1800" spc="-9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young</a:t>
            </a:r>
            <a:r>
              <a:rPr sz="1800" spc="-8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spc="-25" dirty="0">
                <a:solidFill>
                  <a:srgbClr val="000004"/>
                </a:solidFill>
                <a:latin typeface="Roboto Lt"/>
                <a:cs typeface="Roboto Lt"/>
              </a:rPr>
              <a:t>and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older</a:t>
            </a:r>
            <a:r>
              <a:rPr sz="1800" spc="2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spc="-10" dirty="0">
                <a:solidFill>
                  <a:srgbClr val="000004"/>
                </a:solidFill>
                <a:latin typeface="Roboto Lt"/>
                <a:cs typeface="Roboto Lt"/>
              </a:rPr>
              <a:t>singles/couples,</a:t>
            </a:r>
            <a:r>
              <a:rPr sz="1800" spc="-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spc="-25" dirty="0">
                <a:solidFill>
                  <a:srgbClr val="000004"/>
                </a:solidFill>
                <a:latin typeface="Roboto Lt"/>
                <a:cs typeface="Roboto Lt"/>
              </a:rPr>
              <a:t>and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Mainstream</a:t>
            </a:r>
            <a:r>
              <a:rPr sz="1800" spc="-10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spc="-240" dirty="0">
                <a:solidFill>
                  <a:srgbClr val="000004"/>
                </a:solidFill>
                <a:latin typeface="Roboto Lt"/>
                <a:cs typeface="Roboto Lt"/>
              </a:rPr>
              <a:t>-</a:t>
            </a:r>
            <a:r>
              <a:rPr sz="1800" spc="-1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retirees.</a:t>
            </a:r>
            <a:r>
              <a:rPr sz="1800" spc="-7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In</a:t>
            </a:r>
            <a:r>
              <a:rPr sz="1800" spc="-6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spc="-20" dirty="0">
                <a:solidFill>
                  <a:srgbClr val="000004"/>
                </a:solidFill>
                <a:latin typeface="Roboto Lt"/>
                <a:cs typeface="Roboto Lt"/>
              </a:rPr>
              <a:t>total </a:t>
            </a:r>
            <a:r>
              <a:rPr sz="1800" spc="-10" dirty="0">
                <a:solidFill>
                  <a:srgbClr val="000004"/>
                </a:solidFill>
                <a:latin typeface="Roboto Lt"/>
                <a:cs typeface="Roboto Lt"/>
              </a:rPr>
              <a:t>contributing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25%</a:t>
            </a:r>
            <a:r>
              <a:rPr sz="1800" spc="-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spc="-25" dirty="0">
                <a:solidFill>
                  <a:srgbClr val="000004"/>
                </a:solidFill>
                <a:latin typeface="Roboto Lt"/>
                <a:cs typeface="Roboto Lt"/>
              </a:rPr>
              <a:t>of</a:t>
            </a:r>
            <a:endParaRPr sz="1800">
              <a:latin typeface="Roboto Lt"/>
              <a:cs typeface="Roboto L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sales</a:t>
            </a:r>
            <a:r>
              <a:rPr sz="1800" spc="-6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spc="-10" dirty="0">
                <a:solidFill>
                  <a:srgbClr val="000004"/>
                </a:solidFill>
                <a:latin typeface="Roboto Lt"/>
                <a:cs typeface="Roboto Lt"/>
              </a:rPr>
              <a:t>revenue.</a:t>
            </a:r>
            <a:endParaRPr sz="1800">
              <a:latin typeface="Roboto Lt"/>
              <a:cs typeface="Roboto Lt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69491" y="3599688"/>
            <a:ext cx="6804362" cy="244463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10" dirty="0"/>
              <a:t>Classification:</a:t>
            </a:r>
            <a:r>
              <a:rPr spc="65" dirty="0"/>
              <a:t> </a:t>
            </a:r>
            <a:r>
              <a:rPr spc="-10" dirty="0"/>
              <a:t>Confidential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4554" y="425577"/>
            <a:ext cx="5786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4"/>
                </a:solidFill>
                <a:latin typeface="Roboto"/>
                <a:cs typeface="Roboto"/>
              </a:rPr>
              <a:t>Consumer</a:t>
            </a:r>
            <a:r>
              <a:rPr sz="2400" spc="-40" dirty="0">
                <a:solidFill>
                  <a:srgbClr val="000004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000004"/>
                </a:solidFill>
                <a:latin typeface="Roboto"/>
                <a:cs typeface="Roboto"/>
              </a:rPr>
              <a:t>buying</a:t>
            </a:r>
            <a:r>
              <a:rPr sz="2400" spc="-60" dirty="0">
                <a:solidFill>
                  <a:srgbClr val="000004"/>
                </a:solidFill>
                <a:latin typeface="Roboto"/>
                <a:cs typeface="Roboto"/>
              </a:rPr>
              <a:t> </a:t>
            </a:r>
            <a:r>
              <a:rPr sz="2400" dirty="0">
                <a:solidFill>
                  <a:srgbClr val="000004"/>
                </a:solidFill>
                <a:latin typeface="Roboto"/>
                <a:cs typeface="Roboto"/>
              </a:rPr>
              <a:t>for</a:t>
            </a:r>
            <a:r>
              <a:rPr sz="2400" spc="-60" dirty="0">
                <a:solidFill>
                  <a:srgbClr val="000004"/>
                </a:solidFill>
                <a:latin typeface="Roboto"/>
                <a:cs typeface="Roboto"/>
              </a:rPr>
              <a:t> </a:t>
            </a:r>
            <a:r>
              <a:rPr sz="2400" dirty="0">
                <a:solidFill>
                  <a:srgbClr val="000004"/>
                </a:solidFill>
                <a:latin typeface="Roboto"/>
                <a:cs typeface="Roboto"/>
              </a:rPr>
              <a:t>the</a:t>
            </a:r>
            <a:r>
              <a:rPr sz="2400" spc="-45" dirty="0">
                <a:solidFill>
                  <a:srgbClr val="000004"/>
                </a:solidFill>
                <a:latin typeface="Roboto"/>
                <a:cs typeface="Roboto"/>
              </a:rPr>
              <a:t> </a:t>
            </a:r>
            <a:r>
              <a:rPr sz="2400" spc="-10" dirty="0">
                <a:solidFill>
                  <a:srgbClr val="000004"/>
                </a:solidFill>
                <a:latin typeface="Roboto"/>
                <a:cs typeface="Roboto"/>
              </a:rPr>
              <a:t>category</a:t>
            </a:r>
            <a:r>
              <a:rPr sz="2400" spc="-45" dirty="0">
                <a:solidFill>
                  <a:srgbClr val="000004"/>
                </a:solidFill>
                <a:latin typeface="Roboto"/>
                <a:cs typeface="Roboto"/>
              </a:rPr>
              <a:t> </a:t>
            </a:r>
            <a:r>
              <a:rPr sz="2400" dirty="0">
                <a:solidFill>
                  <a:srgbClr val="000004"/>
                </a:solidFill>
                <a:latin typeface="Roboto"/>
                <a:cs typeface="Roboto"/>
              </a:rPr>
              <a:t>of</a:t>
            </a:r>
            <a:r>
              <a:rPr sz="2400" spc="-60" dirty="0">
                <a:solidFill>
                  <a:srgbClr val="000004"/>
                </a:solidFill>
                <a:latin typeface="Roboto"/>
                <a:cs typeface="Roboto"/>
              </a:rPr>
              <a:t> </a:t>
            </a:r>
            <a:r>
              <a:rPr sz="2400" spc="-10" dirty="0">
                <a:solidFill>
                  <a:srgbClr val="000004"/>
                </a:solidFill>
                <a:latin typeface="Roboto"/>
                <a:cs typeface="Roboto"/>
              </a:rPr>
              <a:t>chips</a:t>
            </a:r>
            <a:endParaRPr sz="2400">
              <a:latin typeface="Roboto"/>
              <a:cs typeface="Robo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6099" y="1923617"/>
            <a:ext cx="8243612" cy="368979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61084" y="1110488"/>
            <a:ext cx="6039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Chips</a:t>
            </a:r>
            <a:r>
              <a:rPr sz="1800" spc="-3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Brand</a:t>
            </a:r>
            <a:r>
              <a:rPr sz="1800" spc="-3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Kettle</a:t>
            </a:r>
            <a:r>
              <a:rPr sz="1800" spc="-5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is</a:t>
            </a:r>
            <a:r>
              <a:rPr sz="1800" spc="-3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the</a:t>
            </a:r>
            <a:r>
              <a:rPr sz="1800" spc="-3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most</a:t>
            </a:r>
            <a:r>
              <a:rPr sz="1800" spc="-4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purchased</a:t>
            </a:r>
            <a:r>
              <a:rPr sz="1800" spc="-2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brand</a:t>
            </a:r>
            <a:r>
              <a:rPr sz="1800" spc="-2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in</a:t>
            </a:r>
            <a:r>
              <a:rPr sz="1800" spc="-4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all</a:t>
            </a:r>
            <a:r>
              <a:rPr sz="1800" spc="-5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spc="-10" dirty="0">
                <a:solidFill>
                  <a:srgbClr val="000004"/>
                </a:solidFill>
                <a:latin typeface="Roboto Lt"/>
                <a:cs typeface="Roboto Lt"/>
              </a:rPr>
              <a:t>stores.</a:t>
            </a:r>
            <a:endParaRPr sz="1800">
              <a:latin typeface="Roboto Lt"/>
              <a:cs typeface="Roboto L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10" dirty="0"/>
              <a:t>Classification:</a:t>
            </a:r>
            <a:r>
              <a:rPr spc="65" dirty="0"/>
              <a:t> </a:t>
            </a:r>
            <a:r>
              <a:rPr spc="-10" dirty="0"/>
              <a:t>Confidential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008" y="6209284"/>
            <a:ext cx="1421892" cy="36068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051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60" dirty="0"/>
              <a:t> </a:t>
            </a:r>
            <a:r>
              <a:rPr spc="-10" dirty="0"/>
              <a:t>proportion</a:t>
            </a:r>
            <a:r>
              <a:rPr spc="-25" dirty="0"/>
              <a:t> </a:t>
            </a:r>
            <a:r>
              <a:rPr dirty="0"/>
              <a:t>of</a:t>
            </a:r>
            <a:r>
              <a:rPr spc="-60" dirty="0"/>
              <a:t> </a:t>
            </a:r>
            <a:r>
              <a:rPr dirty="0"/>
              <a:t>customers</a:t>
            </a:r>
            <a:r>
              <a:rPr spc="-45" dirty="0"/>
              <a:t> </a:t>
            </a:r>
            <a:r>
              <a:rPr dirty="0"/>
              <a:t>by</a:t>
            </a:r>
            <a:r>
              <a:rPr spc="-70" dirty="0"/>
              <a:t> </a:t>
            </a:r>
            <a:r>
              <a:rPr dirty="0"/>
              <a:t>affluence</a:t>
            </a:r>
            <a:r>
              <a:rPr spc="-50" dirty="0"/>
              <a:t> </a:t>
            </a:r>
            <a:r>
              <a:rPr dirty="0"/>
              <a:t>and</a:t>
            </a:r>
            <a:r>
              <a:rPr spc="-70" dirty="0"/>
              <a:t> </a:t>
            </a:r>
            <a:r>
              <a:rPr dirty="0"/>
              <a:t>life</a:t>
            </a:r>
            <a:r>
              <a:rPr spc="-40" dirty="0"/>
              <a:t> </a:t>
            </a:r>
            <a:r>
              <a:rPr spc="-10" dirty="0"/>
              <a:t>stage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75969" y="4589526"/>
            <a:ext cx="27254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Older</a:t>
            </a:r>
            <a:r>
              <a:rPr sz="1800" spc="-6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and</a:t>
            </a:r>
            <a:r>
              <a:rPr sz="1800" spc="-3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Young</a:t>
            </a:r>
            <a:r>
              <a:rPr sz="1800" spc="-4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spc="-10" dirty="0">
                <a:solidFill>
                  <a:srgbClr val="000004"/>
                </a:solidFill>
                <a:latin typeface="Roboto Lt"/>
                <a:cs typeface="Roboto Lt"/>
              </a:rPr>
              <a:t>Family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segment</a:t>
            </a:r>
            <a:r>
              <a:rPr sz="1800" spc="-5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have</a:t>
            </a:r>
            <a:r>
              <a:rPr sz="1800" spc="-5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the</a:t>
            </a:r>
            <a:r>
              <a:rPr sz="1800" spc="-4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spc="-10" dirty="0">
                <a:solidFill>
                  <a:srgbClr val="000004"/>
                </a:solidFill>
                <a:latin typeface="Roboto Lt"/>
                <a:cs typeface="Roboto Lt"/>
              </a:rPr>
              <a:t>highest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average</a:t>
            </a:r>
            <a:r>
              <a:rPr sz="1800" spc="-9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purchase</a:t>
            </a:r>
            <a:r>
              <a:rPr sz="1800" spc="-7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units</a:t>
            </a:r>
            <a:r>
              <a:rPr sz="1800" spc="-8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spc="-25" dirty="0">
                <a:solidFill>
                  <a:srgbClr val="000004"/>
                </a:solidFill>
                <a:latin typeface="Roboto Lt"/>
                <a:cs typeface="Roboto Lt"/>
              </a:rPr>
              <a:t>per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unique</a:t>
            </a:r>
            <a:r>
              <a:rPr sz="1800" spc="-10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spc="-10" dirty="0">
                <a:solidFill>
                  <a:srgbClr val="000004"/>
                </a:solidFill>
                <a:latin typeface="Roboto Lt"/>
                <a:cs typeface="Roboto Lt"/>
              </a:rPr>
              <a:t>customer</a:t>
            </a:r>
            <a:endParaRPr sz="1800">
              <a:latin typeface="Roboto Lt"/>
              <a:cs typeface="Roboto L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73033" y="1690496"/>
            <a:ext cx="356552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Sales</a:t>
            </a:r>
            <a:r>
              <a:rPr sz="1800" spc="-4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spc="-10" dirty="0">
                <a:solidFill>
                  <a:srgbClr val="000004"/>
                </a:solidFill>
                <a:latin typeface="Roboto Lt"/>
                <a:cs typeface="Roboto Lt"/>
              </a:rPr>
              <a:t>mainly</a:t>
            </a:r>
            <a:r>
              <a:rPr sz="1800" spc="-5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came</a:t>
            </a:r>
            <a:r>
              <a:rPr sz="1800" spc="-1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from</a:t>
            </a:r>
            <a:r>
              <a:rPr sz="1800" spc="-2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Budget</a:t>
            </a:r>
            <a:r>
              <a:rPr sz="1800" spc="-3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spc="-60" dirty="0">
                <a:solidFill>
                  <a:srgbClr val="000004"/>
                </a:solidFill>
                <a:latin typeface="Roboto Lt"/>
                <a:cs typeface="Roboto Lt"/>
              </a:rPr>
              <a:t>-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older</a:t>
            </a:r>
            <a:r>
              <a:rPr sz="1800" spc="-7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families,</a:t>
            </a:r>
            <a:r>
              <a:rPr sz="1800" spc="-5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Mainstream</a:t>
            </a:r>
            <a:r>
              <a:rPr sz="1800" spc="-4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spc="-240" dirty="0">
                <a:solidFill>
                  <a:srgbClr val="000004"/>
                </a:solidFill>
                <a:latin typeface="Roboto Lt"/>
                <a:cs typeface="Roboto Lt"/>
              </a:rPr>
              <a:t>-</a:t>
            </a:r>
            <a:r>
              <a:rPr sz="1800" spc="-10" dirty="0">
                <a:solidFill>
                  <a:srgbClr val="000004"/>
                </a:solidFill>
                <a:latin typeface="Roboto Lt"/>
                <a:cs typeface="Roboto Lt"/>
              </a:rPr>
              <a:t> young singles/couples,</a:t>
            </a:r>
            <a:r>
              <a:rPr sz="1800" spc="-7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and</a:t>
            </a:r>
            <a:r>
              <a:rPr sz="1800" spc="-4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Mainstream</a:t>
            </a:r>
            <a:r>
              <a:rPr sz="1800" spc="-4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spc="-50" dirty="0">
                <a:solidFill>
                  <a:srgbClr val="000004"/>
                </a:solidFill>
                <a:latin typeface="Roboto Lt"/>
                <a:cs typeface="Roboto Lt"/>
              </a:rPr>
              <a:t>- </a:t>
            </a:r>
            <a:r>
              <a:rPr sz="1800" spc="-10" dirty="0">
                <a:solidFill>
                  <a:srgbClr val="000004"/>
                </a:solidFill>
                <a:latin typeface="Roboto Lt"/>
                <a:cs typeface="Roboto Lt"/>
              </a:rPr>
              <a:t>retirees.</a:t>
            </a:r>
            <a:r>
              <a:rPr sz="1800" spc="-6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In</a:t>
            </a:r>
            <a:r>
              <a:rPr sz="1800" spc="-2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total</a:t>
            </a:r>
            <a:r>
              <a:rPr sz="1800" spc="-10" dirty="0">
                <a:solidFill>
                  <a:srgbClr val="000004"/>
                </a:solidFill>
                <a:latin typeface="Roboto Lt"/>
                <a:cs typeface="Roboto Lt"/>
              </a:rPr>
              <a:t> contributing</a:t>
            </a:r>
            <a:r>
              <a:rPr sz="1800" spc="-1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25%</a:t>
            </a:r>
            <a:r>
              <a:rPr sz="1800" spc="-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spc="-25" dirty="0">
                <a:solidFill>
                  <a:srgbClr val="000004"/>
                </a:solidFill>
                <a:latin typeface="Roboto Lt"/>
                <a:cs typeface="Roboto Lt"/>
              </a:rPr>
              <a:t>of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sales</a:t>
            </a:r>
            <a:r>
              <a:rPr sz="1800" spc="-5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spc="-10" dirty="0">
                <a:solidFill>
                  <a:srgbClr val="000004"/>
                </a:solidFill>
                <a:latin typeface="Roboto Lt"/>
                <a:cs typeface="Roboto Lt"/>
              </a:rPr>
              <a:t>revenue.</a:t>
            </a:r>
            <a:endParaRPr sz="1800">
              <a:latin typeface="Roboto Lt"/>
              <a:cs typeface="Roboto L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2009" y="1121692"/>
            <a:ext cx="6966416" cy="217263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52900" y="3840479"/>
            <a:ext cx="7867650" cy="2646811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10" dirty="0"/>
              <a:t>Classification:</a:t>
            </a:r>
            <a:r>
              <a:rPr spc="65" dirty="0"/>
              <a:t> </a:t>
            </a:r>
            <a:r>
              <a:rPr spc="-10" dirty="0"/>
              <a:t>Confidential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0663" y="0"/>
            <a:ext cx="11451590" cy="2467610"/>
          </a:xfrm>
          <a:custGeom>
            <a:avLst/>
            <a:gdLst/>
            <a:ahLst/>
            <a:cxnLst/>
            <a:rect l="l" t="t" r="r" b="b"/>
            <a:pathLst>
              <a:path w="11451590" h="2467610">
                <a:moveTo>
                  <a:pt x="11451336" y="0"/>
                </a:moveTo>
                <a:lnTo>
                  <a:pt x="0" y="0"/>
                </a:lnTo>
                <a:lnTo>
                  <a:pt x="0" y="2467355"/>
                </a:lnTo>
                <a:lnTo>
                  <a:pt x="11451336" y="2467355"/>
                </a:lnTo>
                <a:lnTo>
                  <a:pt x="11451336" y="0"/>
                </a:lnTo>
                <a:close/>
              </a:path>
            </a:pathLst>
          </a:custGeom>
          <a:solidFill>
            <a:srgbClr val="EBE8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300" spc="-25" dirty="0">
                <a:latin typeface="Roboto Lt"/>
                <a:cs typeface="Roboto Lt"/>
              </a:rPr>
              <a:t>02</a:t>
            </a:r>
            <a:endParaRPr sz="8300">
              <a:latin typeface="Roboto Lt"/>
              <a:cs typeface="Roboto L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10" dirty="0"/>
              <a:t>Classification:</a:t>
            </a:r>
            <a:r>
              <a:rPr spc="65" dirty="0"/>
              <a:t> </a:t>
            </a:r>
            <a:r>
              <a:rPr spc="-10" dirty="0"/>
              <a:t>Confidential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89126" y="3095625"/>
            <a:ext cx="3248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4"/>
                </a:solidFill>
                <a:latin typeface="Roboto Lt"/>
                <a:cs typeface="Roboto Lt"/>
              </a:rPr>
              <a:t>Trial</a:t>
            </a:r>
            <a:r>
              <a:rPr sz="2400" spc="-4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2400" dirty="0">
                <a:solidFill>
                  <a:srgbClr val="000004"/>
                </a:solidFill>
                <a:latin typeface="Roboto Lt"/>
                <a:cs typeface="Roboto Lt"/>
              </a:rPr>
              <a:t>store</a:t>
            </a:r>
            <a:r>
              <a:rPr sz="2400" spc="-3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2400" spc="-10" dirty="0">
                <a:solidFill>
                  <a:srgbClr val="000004"/>
                </a:solidFill>
                <a:latin typeface="Roboto Lt"/>
                <a:cs typeface="Roboto Lt"/>
              </a:rPr>
              <a:t>performance</a:t>
            </a:r>
            <a:endParaRPr sz="2400">
              <a:latin typeface="Roboto Lt"/>
              <a:cs typeface="Roboto 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008" y="6209284"/>
            <a:ext cx="1421892" cy="36068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0510">
              <a:lnSpc>
                <a:spcPct val="100000"/>
              </a:lnSpc>
              <a:spcBef>
                <a:spcPts val="100"/>
              </a:spcBef>
            </a:pPr>
            <a:r>
              <a:rPr dirty="0"/>
              <a:t>Control</a:t>
            </a:r>
            <a:r>
              <a:rPr spc="-75" dirty="0"/>
              <a:t> </a:t>
            </a:r>
            <a:r>
              <a:rPr dirty="0"/>
              <a:t>store</a:t>
            </a:r>
            <a:r>
              <a:rPr spc="-95" dirty="0"/>
              <a:t> </a:t>
            </a:r>
            <a:r>
              <a:rPr dirty="0"/>
              <a:t>vs</a:t>
            </a:r>
            <a:r>
              <a:rPr spc="-100" dirty="0"/>
              <a:t> </a:t>
            </a:r>
            <a:r>
              <a:rPr dirty="0"/>
              <a:t>other</a:t>
            </a:r>
            <a:r>
              <a:rPr spc="-75" dirty="0"/>
              <a:t> </a:t>
            </a:r>
            <a:r>
              <a:rPr spc="-10" dirty="0"/>
              <a:t>stores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0" dirty="0"/>
              <a:t>9</a:t>
            </a:fld>
            <a:endParaRPr spc="-5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10" dirty="0"/>
              <a:t>Classification:</a:t>
            </a:r>
            <a:r>
              <a:rPr spc="65" dirty="0"/>
              <a:t> </a:t>
            </a:r>
            <a:r>
              <a:rPr spc="-10" dirty="0"/>
              <a:t>Confidential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62888" y="897458"/>
            <a:ext cx="10593705" cy="16833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12700">
              <a:lnSpc>
                <a:spcPct val="100800"/>
              </a:lnSpc>
              <a:spcBef>
                <a:spcPts val="85"/>
              </a:spcBef>
            </a:pP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In</a:t>
            </a:r>
            <a:r>
              <a:rPr sz="1800" spc="-5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the</a:t>
            </a:r>
            <a:r>
              <a:rPr sz="1800" spc="-4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context</a:t>
            </a:r>
            <a:r>
              <a:rPr sz="1800" spc="-5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of</a:t>
            </a:r>
            <a:r>
              <a:rPr sz="1800" spc="-3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this</a:t>
            </a:r>
            <a:r>
              <a:rPr sz="1800" spc="-4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analysis,</a:t>
            </a:r>
            <a:r>
              <a:rPr sz="1800" spc="-5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the</a:t>
            </a:r>
            <a:r>
              <a:rPr sz="1800" spc="-4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terms</a:t>
            </a:r>
            <a:r>
              <a:rPr sz="1800" spc="-5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spc="-10" dirty="0">
                <a:solidFill>
                  <a:srgbClr val="000004"/>
                </a:solidFill>
                <a:latin typeface="Roboto Lt"/>
                <a:cs typeface="Roboto Lt"/>
              </a:rPr>
              <a:t>"control</a:t>
            </a:r>
            <a:r>
              <a:rPr sz="1800" spc="-5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store"</a:t>
            </a:r>
            <a:r>
              <a:rPr sz="1800" spc="-4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and</a:t>
            </a:r>
            <a:r>
              <a:rPr sz="1800" spc="-4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"other</a:t>
            </a:r>
            <a:r>
              <a:rPr sz="1800" spc="-4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stores"</a:t>
            </a:r>
            <a:r>
              <a:rPr sz="1800" spc="-5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are</a:t>
            </a:r>
            <a:r>
              <a:rPr sz="1800" spc="-5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used</a:t>
            </a:r>
            <a:r>
              <a:rPr sz="1800" spc="-4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to</a:t>
            </a:r>
            <a:r>
              <a:rPr sz="1800" spc="-5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classify</a:t>
            </a:r>
            <a:r>
              <a:rPr sz="1800" spc="-4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spc="-25" dirty="0">
                <a:solidFill>
                  <a:srgbClr val="000004"/>
                </a:solidFill>
                <a:latin typeface="Roboto Lt"/>
                <a:cs typeface="Roboto Lt"/>
              </a:rPr>
              <a:t>and</a:t>
            </a:r>
            <a:r>
              <a:rPr sz="1800" spc="50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compare</a:t>
            </a:r>
            <a:r>
              <a:rPr sz="1800" spc="-2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different</a:t>
            </a:r>
            <a:r>
              <a:rPr sz="1800" spc="-6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types</a:t>
            </a:r>
            <a:r>
              <a:rPr sz="1800" spc="-3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of</a:t>
            </a:r>
            <a:r>
              <a:rPr sz="1800" spc="-2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retail</a:t>
            </a:r>
            <a:r>
              <a:rPr sz="1800" spc="-5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stores,</a:t>
            </a:r>
            <a:r>
              <a:rPr sz="1800" spc="-3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spc="-10" dirty="0">
                <a:solidFill>
                  <a:srgbClr val="000004"/>
                </a:solidFill>
                <a:latin typeface="Roboto Lt"/>
                <a:cs typeface="Roboto Lt"/>
              </a:rPr>
              <a:t>typically</a:t>
            </a:r>
            <a:r>
              <a:rPr sz="1800" spc="-5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in</a:t>
            </a:r>
            <a:r>
              <a:rPr sz="1800" spc="-4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the</a:t>
            </a:r>
            <a:r>
              <a:rPr sz="1800" spc="-3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context</a:t>
            </a:r>
            <a:r>
              <a:rPr sz="1800" spc="-4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of</a:t>
            </a:r>
            <a:r>
              <a:rPr sz="1800" spc="-3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a</a:t>
            </a:r>
            <a:r>
              <a:rPr sz="1800" spc="-3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spc="-10" dirty="0">
                <a:solidFill>
                  <a:srgbClr val="000004"/>
                </a:solidFill>
                <a:latin typeface="Roboto Lt"/>
                <a:cs typeface="Roboto Lt"/>
              </a:rPr>
              <a:t>marketing</a:t>
            </a:r>
            <a:r>
              <a:rPr sz="1800" spc="-5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or</a:t>
            </a:r>
            <a:r>
              <a:rPr sz="1800" spc="-2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business</a:t>
            </a:r>
            <a:r>
              <a:rPr sz="1800" spc="-4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spc="-10" dirty="0">
                <a:solidFill>
                  <a:srgbClr val="000004"/>
                </a:solidFill>
                <a:latin typeface="Roboto Lt"/>
                <a:cs typeface="Roboto Lt"/>
              </a:rPr>
              <a:t>evaluation.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Control</a:t>
            </a:r>
            <a:r>
              <a:rPr sz="1800" spc="-2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stores</a:t>
            </a:r>
            <a:r>
              <a:rPr sz="1800" spc="-4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are</a:t>
            </a:r>
            <a:r>
              <a:rPr sz="1800" spc="-5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used</a:t>
            </a:r>
            <a:r>
              <a:rPr sz="1800" spc="-3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as</a:t>
            </a:r>
            <a:r>
              <a:rPr sz="1800" spc="-5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reference</a:t>
            </a:r>
            <a:r>
              <a:rPr sz="1800" spc="-6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points</a:t>
            </a:r>
            <a:r>
              <a:rPr sz="1800" spc="-4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for</a:t>
            </a:r>
            <a:r>
              <a:rPr sz="1800" spc="-3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comparison,</a:t>
            </a:r>
            <a:r>
              <a:rPr sz="1800" spc="-2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while</a:t>
            </a:r>
            <a:r>
              <a:rPr sz="1800" spc="-5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other</a:t>
            </a:r>
            <a:r>
              <a:rPr sz="1800" spc="-3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stores</a:t>
            </a:r>
            <a:r>
              <a:rPr sz="1800" spc="-5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provide</a:t>
            </a:r>
            <a:r>
              <a:rPr sz="1800" spc="-3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additional</a:t>
            </a:r>
            <a:r>
              <a:rPr sz="1800" spc="-4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spc="-10" dirty="0">
                <a:solidFill>
                  <a:srgbClr val="000004"/>
                </a:solidFill>
                <a:latin typeface="Roboto Lt"/>
                <a:cs typeface="Roboto Lt"/>
              </a:rPr>
              <a:t>context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and</a:t>
            </a:r>
            <a:r>
              <a:rPr sz="1800" spc="-2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data</a:t>
            </a:r>
            <a:r>
              <a:rPr sz="1800" spc="-2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for</a:t>
            </a:r>
            <a:r>
              <a:rPr sz="1800" spc="-1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a</a:t>
            </a:r>
            <a:r>
              <a:rPr sz="1800" spc="-1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more</a:t>
            </a:r>
            <a:r>
              <a:rPr sz="1800" spc="-2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spc="-10" dirty="0">
                <a:solidFill>
                  <a:srgbClr val="000004"/>
                </a:solidFill>
                <a:latin typeface="Roboto Lt"/>
                <a:cs typeface="Roboto Lt"/>
              </a:rPr>
              <a:t>comprehensive</a:t>
            </a:r>
            <a:r>
              <a:rPr sz="1800" spc="-3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spc="-10" dirty="0">
                <a:solidFill>
                  <a:srgbClr val="000004"/>
                </a:solidFill>
                <a:latin typeface="Roboto Lt"/>
                <a:cs typeface="Roboto Lt"/>
              </a:rPr>
              <a:t>analysis</a:t>
            </a:r>
            <a:r>
              <a:rPr sz="1800" spc="-2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of</a:t>
            </a:r>
            <a:r>
              <a:rPr sz="1800" spc="-1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how</a:t>
            </a:r>
            <a:r>
              <a:rPr sz="1800" spc="-2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specific</a:t>
            </a:r>
            <a:r>
              <a:rPr sz="1800" spc="-3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changes</a:t>
            </a:r>
            <a:r>
              <a:rPr sz="1800" spc="-1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or</a:t>
            </a:r>
            <a:r>
              <a:rPr sz="1800" spc="-1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strategies</a:t>
            </a:r>
            <a:r>
              <a:rPr sz="1800" spc="-5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affect</a:t>
            </a:r>
            <a:r>
              <a:rPr sz="1800" spc="-3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the</a:t>
            </a:r>
            <a:r>
              <a:rPr sz="1800" spc="-2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spc="-10" dirty="0">
                <a:solidFill>
                  <a:srgbClr val="000004"/>
                </a:solidFill>
                <a:latin typeface="Roboto Lt"/>
                <a:cs typeface="Roboto Lt"/>
              </a:rPr>
              <a:t>performance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of</a:t>
            </a:r>
            <a:r>
              <a:rPr sz="1800" spc="-3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retail</a:t>
            </a:r>
            <a:r>
              <a:rPr sz="1800" spc="-6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stores.</a:t>
            </a:r>
            <a:r>
              <a:rPr sz="1800" spc="-4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This</a:t>
            </a:r>
            <a:r>
              <a:rPr sz="1800" spc="-5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approach</a:t>
            </a:r>
            <a:r>
              <a:rPr sz="1800" spc="-1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helps</a:t>
            </a:r>
            <a:r>
              <a:rPr sz="1800" spc="-6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businesses</a:t>
            </a:r>
            <a:r>
              <a:rPr sz="1800" spc="-4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make</a:t>
            </a:r>
            <a:r>
              <a:rPr sz="1800" spc="-3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informed</a:t>
            </a:r>
            <a:r>
              <a:rPr sz="1800" spc="-4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decisions</a:t>
            </a:r>
            <a:r>
              <a:rPr sz="1800" spc="-5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and</a:t>
            </a:r>
            <a:r>
              <a:rPr sz="1800" spc="-3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understand</a:t>
            </a:r>
            <a:r>
              <a:rPr sz="1800" spc="-4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spc="-25" dirty="0">
                <a:solidFill>
                  <a:srgbClr val="000004"/>
                </a:solidFill>
                <a:latin typeface="Roboto Lt"/>
                <a:cs typeface="Roboto Lt"/>
              </a:rPr>
              <a:t>the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effectiveness</a:t>
            </a:r>
            <a:r>
              <a:rPr sz="1800" spc="-65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of</a:t>
            </a:r>
            <a:r>
              <a:rPr sz="1800" spc="-2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dirty="0">
                <a:solidFill>
                  <a:srgbClr val="000004"/>
                </a:solidFill>
                <a:latin typeface="Roboto Lt"/>
                <a:cs typeface="Roboto Lt"/>
              </a:rPr>
              <a:t>their</a:t>
            </a:r>
            <a:r>
              <a:rPr sz="1800" spc="-40" dirty="0">
                <a:solidFill>
                  <a:srgbClr val="000004"/>
                </a:solidFill>
                <a:latin typeface="Roboto Lt"/>
                <a:cs typeface="Roboto Lt"/>
              </a:rPr>
              <a:t> </a:t>
            </a:r>
            <a:r>
              <a:rPr sz="1800" spc="-10" dirty="0">
                <a:solidFill>
                  <a:srgbClr val="000004"/>
                </a:solidFill>
                <a:latin typeface="Roboto Lt"/>
                <a:cs typeface="Roboto Lt"/>
              </a:rPr>
              <a:t>actions.</a:t>
            </a:r>
            <a:endParaRPr sz="1800">
              <a:latin typeface="Roboto Lt"/>
              <a:cs typeface="Roboto 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1060</Words>
  <Application>Microsoft Office PowerPoint</Application>
  <PresentationFormat>Widescreen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 MT</vt:lpstr>
      <vt:lpstr>Calibri</vt:lpstr>
      <vt:lpstr>Roboto</vt:lpstr>
      <vt:lpstr>Roboto Lt</vt:lpstr>
      <vt:lpstr>Office Theme</vt:lpstr>
      <vt:lpstr>PowerPoint Presentation</vt:lpstr>
      <vt:lpstr>Our 17 year history assures best practice in privacy, security and the ethical use of data</vt:lpstr>
      <vt:lpstr>Executive summary</vt:lpstr>
      <vt:lpstr>Category</vt:lpstr>
      <vt:lpstr>Customer category</vt:lpstr>
      <vt:lpstr>PowerPoint Presentation</vt:lpstr>
      <vt:lpstr>The proportion of customers by affluence and life stage</vt:lpstr>
      <vt:lpstr>02</vt:lpstr>
      <vt:lpstr>Control store vs other stores</vt:lpstr>
      <vt:lpstr>Performance of the trial store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Quantium template</dc:title>
  <dc:creator>Eva Lewis</dc:creator>
  <cp:lastModifiedBy>Umasankar G</cp:lastModifiedBy>
  <cp:revision>1</cp:revision>
  <dcterms:created xsi:type="dcterms:W3CDTF">2025-02-19T08:35:50Z</dcterms:created>
  <dcterms:modified xsi:type="dcterms:W3CDTF">2025-02-19T08:43:11Z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2023-09-22T00:00:00Z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2025-02-19T00:00:00Z</vt:filetime>
  </property>
  <property fmtid="{D5CDD505-2E9C-101B-9397-08002B2CF9AE}" pid="5" name="Producer">
    <vt:lpwstr>Microsoft® PowerPoint® LTSC</vt:lpwstr>
  </property>
</Properties>
</file>