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erif Display" charset="1" panose="00000000000000000000"/>
      <p:regular r:id="rId16"/>
    </p:embeddedFont>
    <p:embeddedFont>
      <p:font typeface="Open Sauce" charset="1" panose="00000500000000000000"/>
      <p:regular r:id="rId17"/>
    </p:embeddedFont>
    <p:embeddedFont>
      <p:font typeface="Canva Sans Bold" charset="1" panose="020B0803030501040103"/>
      <p:regular r:id="rId18"/>
    </p:embeddedFont>
    <p:embeddedFont>
      <p:font typeface="Canva Sans" charset="1" panose="020B0503030501040103"/>
      <p:regular r:id="rId19"/>
    </p:embeddedFont>
    <p:embeddedFont>
      <p:font typeface="Open Sauce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485814" y="2895554"/>
            <a:ext cx="9316373" cy="2503170"/>
          </a:xfrm>
          <a:prstGeom prst="rect">
            <a:avLst/>
          </a:prstGeom>
        </p:spPr>
        <p:txBody>
          <a:bodyPr anchor="t" rtlCol="false" tIns="0" lIns="0" bIns="0" rIns="0">
            <a:spAutoFit/>
          </a:bodyPr>
          <a:lstStyle/>
          <a:p>
            <a:pPr algn="ctr">
              <a:lnSpc>
                <a:spcPts val="10080"/>
              </a:lnSpc>
            </a:pPr>
            <a:r>
              <a:rPr lang="en-US" sz="7200">
                <a:solidFill>
                  <a:srgbClr val="000000"/>
                </a:solidFill>
                <a:latin typeface="DM Serif Display"/>
                <a:ea typeface="DM Serif Display"/>
                <a:cs typeface="DM Serif Display"/>
                <a:sym typeface="DM Serif Display"/>
              </a:rPr>
              <a:t>Bus</a:t>
            </a:r>
            <a:r>
              <a:rPr lang="en-US" sz="7200">
                <a:solidFill>
                  <a:srgbClr val="000000"/>
                </a:solidFill>
                <a:latin typeface="DM Serif Display"/>
                <a:ea typeface="DM Serif Display"/>
                <a:cs typeface="DM Serif Display"/>
                <a:sym typeface="DM Serif Display"/>
              </a:rPr>
              <a:t>iness Performance Dashboard – 2024</a:t>
            </a:r>
          </a:p>
        </p:txBody>
      </p:sp>
      <p:sp>
        <p:nvSpPr>
          <p:cNvPr name="TextBox 4" id="4"/>
          <p:cNvSpPr txBox="true"/>
          <p:nvPr/>
        </p:nvSpPr>
        <p:spPr>
          <a:xfrm rot="0">
            <a:off x="7671329" y="8480425"/>
            <a:ext cx="2945342"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alpha val="49804"/>
                  </a:srgbClr>
                </a:solidFill>
                <a:latin typeface="DM Serif Display"/>
                <a:ea typeface="DM Serif Display"/>
                <a:cs typeface="DM Serif Display"/>
                <a:sym typeface="DM Serif Display"/>
              </a:rPr>
              <a:t>Umasankar G</a:t>
            </a:r>
          </a:p>
        </p:txBody>
      </p:sp>
      <p:sp>
        <p:nvSpPr>
          <p:cNvPr name="TextBox 5" id="5"/>
          <p:cNvSpPr txBox="true"/>
          <p:nvPr/>
        </p:nvSpPr>
        <p:spPr>
          <a:xfrm rot="0">
            <a:off x="7418762" y="9142095"/>
            <a:ext cx="3450476" cy="273685"/>
          </a:xfrm>
          <a:prstGeom prst="rect">
            <a:avLst/>
          </a:prstGeom>
        </p:spPr>
        <p:txBody>
          <a:bodyPr anchor="t" rtlCol="false" tIns="0" lIns="0" bIns="0" rIns="0">
            <a:spAutoFit/>
          </a:bodyPr>
          <a:lstStyle/>
          <a:p>
            <a:pPr algn="ct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25/09/2025</a:t>
            </a:r>
          </a:p>
        </p:txBody>
      </p:sp>
      <p:sp>
        <p:nvSpPr>
          <p:cNvPr name="TextBox 6" id="6"/>
          <p:cNvSpPr txBox="true"/>
          <p:nvPr/>
        </p:nvSpPr>
        <p:spPr>
          <a:xfrm rot="0">
            <a:off x="6415028" y="5478279"/>
            <a:ext cx="5457944" cy="481330"/>
          </a:xfrm>
          <a:prstGeom prst="rect">
            <a:avLst/>
          </a:prstGeom>
        </p:spPr>
        <p:txBody>
          <a:bodyPr anchor="t" rtlCol="false" tIns="0" lIns="0" bIns="0" rIns="0">
            <a:spAutoFit/>
          </a:bodyPr>
          <a:lstStyle/>
          <a:p>
            <a:pPr algn="ctr">
              <a:lnSpc>
                <a:spcPts val="3919"/>
              </a:lnSpc>
            </a:pPr>
            <a:r>
              <a:rPr lang="en-US" sz="2799" b="true">
                <a:solidFill>
                  <a:srgbClr val="000000"/>
                </a:solidFill>
                <a:latin typeface="Canva Sans Bold"/>
                <a:ea typeface="Canva Sans Bold"/>
                <a:cs typeface="Canva Sans Bold"/>
                <a:sym typeface="Canva Sans Bold"/>
              </a:rPr>
              <a:t>S</a:t>
            </a:r>
            <a:r>
              <a:rPr lang="en-US" b="true" sz="2799">
                <a:solidFill>
                  <a:srgbClr val="000000"/>
                </a:solidFill>
                <a:latin typeface="Canva Sans Bold"/>
                <a:ea typeface="Canva Sans Bold"/>
                <a:cs typeface="Canva Sans Bold"/>
                <a:sym typeface="Canva Sans Bold"/>
              </a:rPr>
              <a:t>ales, Region, Delivery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485814" y="2762204"/>
            <a:ext cx="9316373" cy="2453640"/>
          </a:xfrm>
          <a:prstGeom prst="rect">
            <a:avLst/>
          </a:prstGeom>
        </p:spPr>
        <p:txBody>
          <a:bodyPr anchor="t" rtlCol="false" tIns="0" lIns="0" bIns="0" rIns="0">
            <a:spAutoFit/>
          </a:bodyPr>
          <a:lstStyle/>
          <a:p>
            <a:pPr algn="ctr">
              <a:lnSpc>
                <a:spcPts val="20160"/>
              </a:lnSpc>
            </a:pPr>
            <a:r>
              <a:rPr lang="en-US" sz="14400">
                <a:solidFill>
                  <a:srgbClr val="000000"/>
                </a:solidFill>
                <a:latin typeface="DM Serif Display"/>
                <a:ea typeface="DM Serif Display"/>
                <a:cs typeface="DM Serif Display"/>
                <a:sym typeface="DM Serif Display"/>
              </a:rPr>
              <a:t>Thank You </a:t>
            </a:r>
          </a:p>
        </p:txBody>
      </p:sp>
      <p:sp>
        <p:nvSpPr>
          <p:cNvPr name="TextBox 4" id="4"/>
          <p:cNvSpPr txBox="true"/>
          <p:nvPr/>
        </p:nvSpPr>
        <p:spPr>
          <a:xfrm rot="0">
            <a:off x="7671329" y="8480425"/>
            <a:ext cx="2945342"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alpha val="49804"/>
                  </a:srgbClr>
                </a:solidFill>
                <a:latin typeface="DM Serif Display"/>
                <a:ea typeface="DM Serif Display"/>
                <a:cs typeface="DM Serif Display"/>
                <a:sym typeface="DM Serif Display"/>
              </a:rPr>
              <a:t>Umasankar G</a:t>
            </a:r>
          </a:p>
        </p:txBody>
      </p:sp>
      <p:sp>
        <p:nvSpPr>
          <p:cNvPr name="TextBox 5" id="5"/>
          <p:cNvSpPr txBox="true"/>
          <p:nvPr/>
        </p:nvSpPr>
        <p:spPr>
          <a:xfrm rot="0">
            <a:off x="7418762" y="9142095"/>
            <a:ext cx="3450476" cy="273685"/>
          </a:xfrm>
          <a:prstGeom prst="rect">
            <a:avLst/>
          </a:prstGeom>
        </p:spPr>
        <p:txBody>
          <a:bodyPr anchor="t" rtlCol="false" tIns="0" lIns="0" bIns="0" rIns="0">
            <a:spAutoFit/>
          </a:bodyPr>
          <a:lstStyle/>
          <a:p>
            <a:pPr algn="ct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25/09/2025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TextBox 3" id="3"/>
          <p:cNvSpPr txBox="true"/>
          <p:nvPr/>
        </p:nvSpPr>
        <p:spPr>
          <a:xfrm rot="0">
            <a:off x="1166399" y="1233825"/>
            <a:ext cx="3822789" cy="2218690"/>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Table of Contents</a:t>
            </a:r>
          </a:p>
        </p:txBody>
      </p:sp>
      <p:sp>
        <p:nvSpPr>
          <p:cNvPr name="AutoShape 4" id="4"/>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5" id="5"/>
          <p:cNvSpPr txBox="true"/>
          <p:nvPr/>
        </p:nvSpPr>
        <p:spPr>
          <a:xfrm rot="0">
            <a:off x="5555701" y="3347740"/>
            <a:ext cx="11204037" cy="5721201"/>
          </a:xfrm>
          <a:prstGeom prst="rect">
            <a:avLst/>
          </a:prstGeom>
        </p:spPr>
        <p:txBody>
          <a:bodyPr anchor="t" rtlCol="false" tIns="0" lIns="0" bIns="0" rIns="0">
            <a:spAutoFit/>
          </a:bodyPr>
          <a:lstStyle/>
          <a:p>
            <a:pPr algn="l">
              <a:lnSpc>
                <a:spcPts val="7607"/>
              </a:lnSpc>
            </a:pPr>
            <a:r>
              <a:rPr lang="en-US" sz="5434" b="true">
                <a:solidFill>
                  <a:srgbClr val="000000"/>
                </a:solidFill>
                <a:latin typeface="Canva Sans Bold"/>
                <a:ea typeface="Canva Sans Bold"/>
                <a:cs typeface="Canva Sans Bold"/>
                <a:sym typeface="Canva Sans Bold"/>
              </a:rPr>
              <a:t>1.Task Objective</a:t>
            </a:r>
          </a:p>
          <a:p>
            <a:pPr algn="l">
              <a:lnSpc>
                <a:spcPts val="7607"/>
              </a:lnSpc>
            </a:pPr>
            <a:r>
              <a:rPr lang="en-US" sz="5434" b="true">
                <a:solidFill>
                  <a:srgbClr val="000000"/>
                </a:solidFill>
                <a:latin typeface="Canva Sans Bold"/>
                <a:ea typeface="Canva Sans Bold"/>
                <a:cs typeface="Canva Sans Bold"/>
                <a:sym typeface="Canva Sans Bold"/>
              </a:rPr>
              <a:t>2.Data &amp; Tools used</a:t>
            </a:r>
          </a:p>
          <a:p>
            <a:pPr algn="l">
              <a:lnSpc>
                <a:spcPts val="7607"/>
              </a:lnSpc>
            </a:pPr>
            <a:r>
              <a:rPr lang="en-US" sz="5434" b="true">
                <a:solidFill>
                  <a:srgbClr val="000000"/>
                </a:solidFill>
                <a:latin typeface="Canva Sans Bold"/>
                <a:ea typeface="Canva Sans Bold"/>
                <a:cs typeface="Canva Sans Bold"/>
                <a:sym typeface="Canva Sans Bold"/>
              </a:rPr>
              <a:t>3.Methodology</a:t>
            </a:r>
          </a:p>
          <a:p>
            <a:pPr algn="l">
              <a:lnSpc>
                <a:spcPts val="7607"/>
              </a:lnSpc>
            </a:pPr>
            <a:r>
              <a:rPr lang="en-US" sz="5434" b="true">
                <a:solidFill>
                  <a:srgbClr val="000000"/>
                </a:solidFill>
                <a:latin typeface="Canva Sans Bold"/>
                <a:ea typeface="Canva Sans Bold"/>
                <a:cs typeface="Canva Sans Bold"/>
                <a:sym typeface="Canva Sans Bold"/>
              </a:rPr>
              <a:t>4.Dashboard Overview</a:t>
            </a:r>
          </a:p>
          <a:p>
            <a:pPr algn="l">
              <a:lnSpc>
                <a:spcPts val="7607"/>
              </a:lnSpc>
            </a:pPr>
            <a:r>
              <a:rPr lang="en-US" sz="5434" b="true">
                <a:solidFill>
                  <a:srgbClr val="000000"/>
                </a:solidFill>
                <a:latin typeface="Canva Sans Bold"/>
                <a:ea typeface="Canva Sans Bold"/>
                <a:cs typeface="Canva Sans Bold"/>
                <a:sym typeface="Canva Sans Bold"/>
              </a:rPr>
              <a:t>5.Key Insights </a:t>
            </a:r>
          </a:p>
          <a:p>
            <a:pPr algn="l">
              <a:lnSpc>
                <a:spcPts val="7607"/>
              </a:lnSpc>
            </a:pPr>
            <a:r>
              <a:rPr lang="en-US" sz="5434" b="true">
                <a:solidFill>
                  <a:srgbClr val="000000"/>
                </a:solidFill>
                <a:latin typeface="Canva Sans Bold"/>
                <a:ea typeface="Canva Sans Bold"/>
                <a:cs typeface="Canva Sans Bold"/>
                <a:sym typeface="Canva Sans Bold"/>
              </a:rPr>
              <a:t>6.Conclusion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TextBox 3" id="3"/>
          <p:cNvSpPr txBox="true"/>
          <p:nvPr/>
        </p:nvSpPr>
        <p:spPr>
          <a:xfrm rot="0">
            <a:off x="1166399" y="1233825"/>
            <a:ext cx="3822789"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Objective :</a:t>
            </a:r>
          </a:p>
        </p:txBody>
      </p:sp>
      <p:sp>
        <p:nvSpPr>
          <p:cNvPr name="AutoShape 4" id="4"/>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5" id="5"/>
          <p:cNvSpPr txBox="true"/>
          <p:nvPr/>
        </p:nvSpPr>
        <p:spPr>
          <a:xfrm rot="0">
            <a:off x="2157718" y="3064144"/>
            <a:ext cx="15101582" cy="4978202"/>
          </a:xfrm>
          <a:prstGeom prst="rect">
            <a:avLst/>
          </a:prstGeom>
        </p:spPr>
        <p:txBody>
          <a:bodyPr anchor="t" rtlCol="false" tIns="0" lIns="0" bIns="0" rIns="0">
            <a:spAutoFit/>
          </a:bodyPr>
          <a:lstStyle/>
          <a:p>
            <a:pPr algn="l">
              <a:lnSpc>
                <a:spcPts val="5634"/>
              </a:lnSpc>
            </a:pPr>
            <a:r>
              <a:rPr lang="en-US" sz="4024">
                <a:solidFill>
                  <a:srgbClr val="000000"/>
                </a:solidFill>
                <a:latin typeface="Canva Sans"/>
                <a:ea typeface="Canva Sans"/>
                <a:cs typeface="Canva Sans"/>
                <a:sym typeface="Canva Sans"/>
              </a:rPr>
              <a:t>The primary objective of this project is to </a:t>
            </a:r>
            <a:r>
              <a:rPr lang="en-US" sz="4024">
                <a:solidFill>
                  <a:srgbClr val="000000"/>
                </a:solidFill>
                <a:latin typeface="Canva Sans"/>
                <a:ea typeface="Canva Sans"/>
                <a:cs typeface="Canva Sans"/>
                <a:sym typeface="Canva Sans"/>
              </a:rPr>
              <a:t>design a business-focused, interactive dashboard that provides actionable insights into sales performance, regional contribution, and delivery efficiency for the year 2024. Using Tableau, the dashboard integrates multiple KPIs and visualizations to support strategic decision-making across marketing, operations, and customer service functions.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028700" y="1700983"/>
            <a:ext cx="687324" cy="0"/>
          </a:xfrm>
          <a:prstGeom prst="line">
            <a:avLst/>
          </a:prstGeom>
          <a:ln cap="flat" w="76200">
            <a:solidFill>
              <a:srgbClr val="000000"/>
            </a:solidFill>
            <a:prstDash val="solid"/>
            <a:headEnd type="none" len="sm" w="sm"/>
            <a:tailEnd type="none" len="sm" w="sm"/>
          </a:ln>
        </p:spPr>
      </p:sp>
      <p:sp>
        <p:nvSpPr>
          <p:cNvPr name="Freeform 4" id="4"/>
          <p:cNvSpPr/>
          <p:nvPr/>
        </p:nvSpPr>
        <p:spPr>
          <a:xfrm flipH="false" flipV="false" rot="0">
            <a:off x="9144000" y="0"/>
            <a:ext cx="9619572" cy="10411407"/>
          </a:xfrm>
          <a:custGeom>
            <a:avLst/>
            <a:gdLst/>
            <a:ahLst/>
            <a:cxnLst/>
            <a:rect r="r" b="b" t="t" l="l"/>
            <a:pathLst>
              <a:path h="10411407" w="9619572">
                <a:moveTo>
                  <a:pt x="0" y="0"/>
                </a:moveTo>
                <a:lnTo>
                  <a:pt x="9619572" y="0"/>
                </a:lnTo>
                <a:lnTo>
                  <a:pt x="9619572" y="10411407"/>
                </a:lnTo>
                <a:lnTo>
                  <a:pt x="0" y="10411407"/>
                </a:lnTo>
                <a:lnTo>
                  <a:pt x="0" y="0"/>
                </a:lnTo>
                <a:close/>
              </a:path>
            </a:pathLst>
          </a:custGeom>
          <a:blipFill>
            <a:blip r:embed="rId3"/>
            <a:stretch>
              <a:fillRect l="-63088" t="0" r="0" b="0"/>
            </a:stretch>
          </a:blipFill>
        </p:spPr>
      </p:sp>
      <p:sp>
        <p:nvSpPr>
          <p:cNvPr name="TextBox 5" id="5"/>
          <p:cNvSpPr txBox="true"/>
          <p:nvPr/>
        </p:nvSpPr>
        <p:spPr>
          <a:xfrm rot="0">
            <a:off x="1028700" y="1624783"/>
            <a:ext cx="3822789" cy="2218690"/>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Data &amp; Tools used</a:t>
            </a:r>
          </a:p>
        </p:txBody>
      </p:sp>
      <p:sp>
        <p:nvSpPr>
          <p:cNvPr name="TextBox 6" id="6"/>
          <p:cNvSpPr txBox="true"/>
          <p:nvPr/>
        </p:nvSpPr>
        <p:spPr>
          <a:xfrm rot="0">
            <a:off x="1559170" y="5091404"/>
            <a:ext cx="6860034" cy="2219960"/>
          </a:xfrm>
          <a:prstGeom prst="rect">
            <a:avLst/>
          </a:prstGeom>
        </p:spPr>
        <p:txBody>
          <a:bodyPr anchor="t" rtlCol="false" tIns="0" lIns="0" bIns="0" rIns="0">
            <a:spAutoFit/>
          </a:bodyPr>
          <a:lstStyle/>
          <a:p>
            <a:pPr algn="l" marL="604519" indent="-302260" lvl="1">
              <a:lnSpc>
                <a:spcPts val="4479"/>
              </a:lnSpc>
              <a:buFont typeface="Arial"/>
              <a:buChar char="•"/>
            </a:pPr>
            <a:r>
              <a:rPr lang="en-US" b="true" sz="2799">
                <a:solidFill>
                  <a:srgbClr val="000000"/>
                </a:solidFill>
                <a:latin typeface="Open Sauce Bold"/>
                <a:ea typeface="Open Sauce Bold"/>
                <a:cs typeface="Open Sauce Bold"/>
                <a:sym typeface="Open Sauce Bold"/>
              </a:rPr>
              <a:t>DATA </a:t>
            </a:r>
            <a:r>
              <a:rPr lang="en-US" sz="2799">
                <a:solidFill>
                  <a:srgbClr val="000000"/>
                </a:solidFill>
                <a:latin typeface="Open Sauce"/>
                <a:ea typeface="Open Sauce"/>
                <a:cs typeface="Open Sauce"/>
                <a:sym typeface="Open Sauce"/>
              </a:rPr>
              <a:t>: Excel file,Cleaned_Csv file</a:t>
            </a:r>
          </a:p>
          <a:p>
            <a:pPr algn="l" marL="604519" indent="-302260" lvl="1">
              <a:lnSpc>
                <a:spcPts val="4479"/>
              </a:lnSpc>
              <a:buFont typeface="Arial"/>
              <a:buChar char="•"/>
            </a:pPr>
            <a:r>
              <a:rPr lang="en-US" b="true" sz="2799" strike="noStrike" u="none">
                <a:solidFill>
                  <a:srgbClr val="000000"/>
                </a:solidFill>
                <a:latin typeface="Open Sauce Bold"/>
                <a:ea typeface="Open Sauce Bold"/>
                <a:cs typeface="Open Sauce Bold"/>
                <a:sym typeface="Open Sauce Bold"/>
              </a:rPr>
              <a:t>TOOLS</a:t>
            </a:r>
            <a:r>
              <a:rPr lang="en-US" sz="2799" strike="noStrike" u="none">
                <a:solidFill>
                  <a:srgbClr val="000000"/>
                </a:solidFill>
                <a:latin typeface="Open Sauce"/>
                <a:ea typeface="Open Sauce"/>
                <a:cs typeface="Open Sauce"/>
                <a:sym typeface="Open Sauce"/>
              </a:rPr>
              <a:t> : Jupyter-Notebook , Python ,Tableau,Copilot</a:t>
            </a:r>
          </a:p>
          <a:p>
            <a:pPr algn="l">
              <a:lnSpc>
                <a:spcPts val="44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166399" y="1233825"/>
            <a:ext cx="4952833"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Methodology:</a:t>
            </a:r>
          </a:p>
        </p:txBody>
      </p:sp>
      <p:sp>
        <p:nvSpPr>
          <p:cNvPr name="TextBox 5" id="5"/>
          <p:cNvSpPr txBox="true"/>
          <p:nvPr/>
        </p:nvSpPr>
        <p:spPr>
          <a:xfrm rot="0">
            <a:off x="4987404" y="2481804"/>
            <a:ext cx="12589550" cy="7306748"/>
          </a:xfrm>
          <a:prstGeom prst="rect">
            <a:avLst/>
          </a:prstGeom>
        </p:spPr>
        <p:txBody>
          <a:bodyPr anchor="t" rtlCol="false" tIns="0" lIns="0" bIns="0" rIns="0">
            <a:spAutoFit/>
          </a:bodyPr>
          <a:lstStyle/>
          <a:p>
            <a:pPr algn="l">
              <a:lnSpc>
                <a:spcPts val="3615"/>
              </a:lnSpc>
            </a:pPr>
            <a:r>
              <a:rPr lang="en-US" sz="2582" u="sng" b="true">
                <a:solidFill>
                  <a:srgbClr val="000000"/>
                </a:solidFill>
                <a:latin typeface="Canva Sans Bold"/>
                <a:ea typeface="Canva Sans Bold"/>
                <a:cs typeface="Canva Sans Bold"/>
                <a:sym typeface="Canva Sans Bold"/>
              </a:rPr>
              <a:t>1.</a:t>
            </a:r>
            <a:r>
              <a:rPr lang="en-US" sz="2582" u="sng" b="true">
                <a:solidFill>
                  <a:srgbClr val="000000"/>
                </a:solidFill>
                <a:latin typeface="Canva Sans Bold"/>
                <a:ea typeface="Canva Sans Bold"/>
                <a:cs typeface="Canva Sans Bold"/>
                <a:sym typeface="Canva Sans Bold"/>
              </a:rPr>
              <a:t>Data Preparation</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Cleane</a:t>
            </a:r>
            <a:r>
              <a:rPr lang="en-US" sz="2582">
                <a:solidFill>
                  <a:srgbClr val="000000"/>
                </a:solidFill>
                <a:latin typeface="Canva Sans"/>
                <a:ea typeface="Canva Sans"/>
                <a:cs typeface="Canva Sans"/>
                <a:sym typeface="Canva Sans"/>
              </a:rPr>
              <a:t>d and standardized fields (e.g., Delivery Time)</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Created calculated fields for analysis</a:t>
            </a:r>
          </a:p>
          <a:p>
            <a:pPr algn="l">
              <a:lnSpc>
                <a:spcPts val="3615"/>
              </a:lnSpc>
            </a:pPr>
            <a:r>
              <a:rPr lang="en-US" b="true" sz="2582" u="sng">
                <a:solidFill>
                  <a:srgbClr val="000000"/>
                </a:solidFill>
                <a:latin typeface="Canva Sans Bold"/>
                <a:ea typeface="Canva Sans Bold"/>
                <a:cs typeface="Canva Sans Bold"/>
                <a:sym typeface="Canva Sans Bold"/>
              </a:rPr>
              <a:t>2. </a:t>
            </a:r>
            <a:r>
              <a:rPr lang="en-US" b="true" sz="2582" u="sng">
                <a:solidFill>
                  <a:srgbClr val="000000"/>
                </a:solidFill>
                <a:latin typeface="Canva Sans Bold"/>
                <a:ea typeface="Canva Sans Bold"/>
                <a:cs typeface="Canva Sans Bold"/>
                <a:sym typeface="Canva Sans Bold"/>
              </a:rPr>
              <a:t>KPI Identification</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Selected Total Price, Profit Margin (%), and Delivery Time</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Built KPI cards for quick business insights</a:t>
            </a:r>
          </a:p>
          <a:p>
            <a:pPr algn="l">
              <a:lnSpc>
                <a:spcPts val="3615"/>
              </a:lnSpc>
            </a:pPr>
            <a:r>
              <a:rPr lang="en-US" b="true" sz="2582" u="sng">
                <a:solidFill>
                  <a:srgbClr val="000000"/>
                </a:solidFill>
                <a:latin typeface="Canva Sans Bold"/>
                <a:ea typeface="Canva Sans Bold"/>
                <a:cs typeface="Canva Sans Bold"/>
                <a:sym typeface="Canva Sans Bold"/>
              </a:rPr>
              <a:t>3. </a:t>
            </a:r>
            <a:r>
              <a:rPr lang="en-US" b="true" sz="2582" u="sng">
                <a:solidFill>
                  <a:srgbClr val="000000"/>
                </a:solidFill>
                <a:latin typeface="Canva Sans Bold"/>
                <a:ea typeface="Canva Sans Bold"/>
                <a:cs typeface="Canva Sans Bold"/>
                <a:sym typeface="Canva Sans Bold"/>
              </a:rPr>
              <a:t>Chart Design</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Monthly Sales Trends and Region Performance</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Delivery Time Distribution using bins</a:t>
            </a:r>
          </a:p>
          <a:p>
            <a:pPr algn="l">
              <a:lnSpc>
                <a:spcPts val="3615"/>
              </a:lnSpc>
            </a:pPr>
            <a:r>
              <a:rPr lang="en-US" b="true" sz="2582" u="sng">
                <a:solidFill>
                  <a:srgbClr val="000000"/>
                </a:solidFill>
                <a:latin typeface="Canva Sans Bold"/>
                <a:ea typeface="Canva Sans Bold"/>
                <a:cs typeface="Canva Sans Bold"/>
                <a:sym typeface="Canva Sans Bold"/>
              </a:rPr>
              <a:t>4. </a:t>
            </a:r>
            <a:r>
              <a:rPr lang="en-US" b="true" sz="2582" u="sng">
                <a:solidFill>
                  <a:srgbClr val="000000"/>
                </a:solidFill>
                <a:latin typeface="Canva Sans Bold"/>
                <a:ea typeface="Canva Sans Bold"/>
                <a:cs typeface="Canva Sans Bold"/>
                <a:sym typeface="Canva Sans Bold"/>
              </a:rPr>
              <a:t>Dashboard Assembly</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Used layout containers and filters (Region, Product, Year)</a:t>
            </a:r>
          </a:p>
          <a:p>
            <a:pPr algn="l" marL="1115236" indent="-371745" lvl="2">
              <a:lnSpc>
                <a:spcPts val="3615"/>
              </a:lnSpc>
              <a:buFont typeface="Arial"/>
              <a:buChar char="⚬"/>
            </a:pPr>
            <a:r>
              <a:rPr lang="en-US" sz="2582">
                <a:solidFill>
                  <a:srgbClr val="000000"/>
                </a:solidFill>
                <a:latin typeface="Canva Sans"/>
                <a:ea typeface="Canva Sans"/>
                <a:cs typeface="Canva Sans"/>
                <a:sym typeface="Canva Sans"/>
              </a:rPr>
              <a:t>Added annotations and labels for clarity</a:t>
            </a:r>
          </a:p>
          <a:p>
            <a:pPr algn="l">
              <a:lnSpc>
                <a:spcPts val="3615"/>
              </a:lnSpc>
            </a:pPr>
            <a:r>
              <a:rPr lang="en-US" b="true" sz="2582" u="sng">
                <a:solidFill>
                  <a:srgbClr val="000000"/>
                </a:solidFill>
                <a:latin typeface="Canva Sans Bold"/>
                <a:ea typeface="Canva Sans Bold"/>
                <a:cs typeface="Canva Sans Bold"/>
                <a:sym typeface="Canva Sans Bold"/>
              </a:rPr>
              <a:t>5.</a:t>
            </a:r>
            <a:r>
              <a:rPr lang="en-US" b="true" sz="2582" u="sng">
                <a:solidFill>
                  <a:srgbClr val="000000"/>
                </a:solidFill>
                <a:latin typeface="Canva Sans Bold"/>
                <a:ea typeface="Canva Sans Bold"/>
                <a:cs typeface="Canva Sans Bold"/>
                <a:sym typeface="Canva Sans Bold"/>
              </a:rPr>
              <a:t>Insight Generation</a:t>
            </a:r>
          </a:p>
          <a:p>
            <a:pPr algn="l">
              <a:lnSpc>
                <a:spcPts val="3615"/>
              </a:lnSpc>
            </a:pPr>
            <a:r>
              <a:rPr lang="en-US" sz="2582">
                <a:solidFill>
                  <a:srgbClr val="000000"/>
                </a:solidFill>
                <a:latin typeface="Canva Sans"/>
                <a:ea typeface="Canva Sans"/>
                <a:cs typeface="Canva Sans"/>
                <a:sym typeface="Canva Sans"/>
              </a:rPr>
              <a:t>           </a:t>
            </a:r>
            <a:r>
              <a:rPr lang="en-US" sz="2582">
                <a:solidFill>
                  <a:srgbClr val="000000"/>
                </a:solidFill>
                <a:latin typeface="Canva Sans"/>
                <a:ea typeface="Canva Sans"/>
                <a:cs typeface="Canva Sans"/>
                <a:sym typeface="Canva Sans"/>
              </a:rPr>
              <a:t>Identified peak sales and top-performing regions.Assessed delivery speed </a:t>
            </a:r>
          </a:p>
          <a:p>
            <a:pPr algn="l">
              <a:lnSpc>
                <a:spcPts val="3615"/>
              </a:lnSpc>
            </a:pPr>
            <a:r>
              <a:rPr lang="en-US" sz="2582">
                <a:solidFill>
                  <a:srgbClr val="000000"/>
                </a:solidFill>
                <a:latin typeface="Canva Sans"/>
                <a:ea typeface="Canva Sans"/>
                <a:cs typeface="Canva Sans"/>
                <a:sym typeface="Canva Sans"/>
              </a:rPr>
              <a:t>           </a:t>
            </a:r>
            <a:r>
              <a:rPr lang="en-US" sz="2582">
                <a:solidFill>
                  <a:srgbClr val="000000"/>
                </a:solidFill>
                <a:latin typeface="Canva Sans"/>
                <a:ea typeface="Canva Sans"/>
                <a:cs typeface="Canva Sans"/>
                <a:sym typeface="Canva Sans"/>
              </a:rPr>
              <a:t>and operational delays</a:t>
            </a:r>
          </a:p>
          <a:p>
            <a:pPr algn="l">
              <a:lnSpc>
                <a:spcPts val="361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363771"/>
            <a:ext cx="687324" cy="0"/>
          </a:xfrm>
          <a:prstGeom prst="line">
            <a:avLst/>
          </a:prstGeom>
          <a:ln cap="flat" w="76200">
            <a:solidFill>
              <a:srgbClr val="000000"/>
            </a:solidFill>
            <a:prstDash val="solid"/>
            <a:headEnd type="none" len="sm" w="sm"/>
            <a:tailEnd type="none" len="sm" w="sm"/>
          </a:ln>
        </p:spPr>
      </p:sp>
      <p:sp>
        <p:nvSpPr>
          <p:cNvPr name="Freeform 4" id="4"/>
          <p:cNvSpPr/>
          <p:nvPr/>
        </p:nvSpPr>
        <p:spPr>
          <a:xfrm flipH="false" flipV="false" rot="0">
            <a:off x="900428" y="1680497"/>
            <a:ext cx="16358872" cy="8209272"/>
          </a:xfrm>
          <a:custGeom>
            <a:avLst/>
            <a:gdLst/>
            <a:ahLst/>
            <a:cxnLst/>
            <a:rect r="r" b="b" t="t" l="l"/>
            <a:pathLst>
              <a:path h="8209272" w="16358872">
                <a:moveTo>
                  <a:pt x="0" y="0"/>
                </a:moveTo>
                <a:lnTo>
                  <a:pt x="16358872" y="0"/>
                </a:lnTo>
                <a:lnTo>
                  <a:pt x="16358872" y="8209273"/>
                </a:lnTo>
                <a:lnTo>
                  <a:pt x="0" y="8209273"/>
                </a:lnTo>
                <a:lnTo>
                  <a:pt x="0" y="0"/>
                </a:lnTo>
                <a:close/>
              </a:path>
            </a:pathLst>
          </a:custGeom>
          <a:blipFill>
            <a:blip r:embed="rId3"/>
            <a:stretch>
              <a:fillRect l="0" t="0" r="0" b="0"/>
            </a:stretch>
          </a:blipFill>
        </p:spPr>
      </p:sp>
      <p:sp>
        <p:nvSpPr>
          <p:cNvPr name="TextBox 5" id="5"/>
          <p:cNvSpPr txBox="true"/>
          <p:nvPr/>
        </p:nvSpPr>
        <p:spPr>
          <a:xfrm rot="0">
            <a:off x="1166399" y="249471"/>
            <a:ext cx="10399168"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Dashboard Overview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851258" y="125899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851258" y="1182790"/>
            <a:ext cx="4952833"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Key Insights</a:t>
            </a:r>
          </a:p>
        </p:txBody>
      </p:sp>
      <p:sp>
        <p:nvSpPr>
          <p:cNvPr name="TextBox 5" id="5"/>
          <p:cNvSpPr txBox="true"/>
          <p:nvPr/>
        </p:nvSpPr>
        <p:spPr>
          <a:xfrm rot="0">
            <a:off x="2208934" y="2460194"/>
            <a:ext cx="16079066" cy="7059817"/>
          </a:xfrm>
          <a:prstGeom prst="rect">
            <a:avLst/>
          </a:prstGeom>
        </p:spPr>
        <p:txBody>
          <a:bodyPr anchor="t" rtlCol="false" tIns="0" lIns="0" bIns="0" rIns="0">
            <a:spAutoFit/>
          </a:bodyPr>
          <a:lstStyle/>
          <a:p>
            <a:pPr algn="l">
              <a:lnSpc>
                <a:spcPts val="2993"/>
              </a:lnSpc>
            </a:pPr>
            <a:r>
              <a:rPr lang="en-US" sz="2138" u="sng" b="true">
                <a:solidFill>
                  <a:srgbClr val="000000"/>
                </a:solidFill>
                <a:latin typeface="Canva Sans Bold"/>
                <a:ea typeface="Canva Sans Bold"/>
                <a:cs typeface="Canva Sans Bold"/>
                <a:sym typeface="Canva Sans Bold"/>
              </a:rPr>
              <a:t>1. Monthly Sales Tren</a:t>
            </a:r>
            <a:r>
              <a:rPr lang="en-US" b="true" sz="2138" u="sng">
                <a:solidFill>
                  <a:srgbClr val="000000"/>
                </a:solidFill>
                <a:latin typeface="Canva Sans Bold"/>
                <a:ea typeface="Canva Sans Bold"/>
                <a:cs typeface="Canva Sans Bold"/>
                <a:sym typeface="Canva Sans Bold"/>
              </a:rPr>
              <a:t>ds</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Sales peaked in Q2 (April–June), indicating strong seasonal demand or successful promotions during this period.</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Technology category consistently outperformed Furniture and Office Supplies in terms of revenue and profit</a:t>
            </a:r>
          </a:p>
          <a:p>
            <a:pPr algn="l">
              <a:lnSpc>
                <a:spcPts val="2993"/>
              </a:lnSpc>
            </a:pPr>
          </a:p>
          <a:p>
            <a:pPr algn="l">
              <a:lnSpc>
                <a:spcPts val="2993"/>
              </a:lnSpc>
            </a:pPr>
            <a:r>
              <a:rPr lang="en-US" b="true" sz="2138" u="sng">
                <a:solidFill>
                  <a:srgbClr val="000000"/>
                </a:solidFill>
                <a:latin typeface="Canva Sans Bold"/>
                <a:ea typeface="Canva Sans Bold"/>
                <a:cs typeface="Canva Sans Bold"/>
                <a:sym typeface="Canva Sans Bold"/>
              </a:rPr>
              <a:t>2. Region Performance</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North and East regions generated the highest total profit, making them strategic zones for future investment or marketing focus.</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South region showed relatively lower performance, which may require targeted campaigns or operational review.</a:t>
            </a:r>
          </a:p>
          <a:p>
            <a:pPr algn="l">
              <a:lnSpc>
                <a:spcPts val="2993"/>
              </a:lnSpc>
            </a:pPr>
          </a:p>
          <a:p>
            <a:pPr algn="l">
              <a:lnSpc>
                <a:spcPts val="2993"/>
              </a:lnSpc>
            </a:pPr>
            <a:r>
              <a:rPr lang="en-US" b="true" sz="2138" u="sng">
                <a:solidFill>
                  <a:srgbClr val="000000"/>
                </a:solidFill>
                <a:latin typeface="Canva Sans Bold"/>
                <a:ea typeface="Canva Sans Bold"/>
                <a:cs typeface="Canva Sans Bold"/>
                <a:sym typeface="Canva Sans Bold"/>
              </a:rPr>
              <a:t>3. Delivery Time Distribution</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Majority of deliveries occurred within 3–6 days, reflecting efficient logistics and fulfillment.</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Outliers beyond 8 days were minimal, but may signal isolated delays or product-specific bottlenecks.</a:t>
            </a:r>
          </a:p>
          <a:p>
            <a:pPr algn="l">
              <a:lnSpc>
                <a:spcPts val="2993"/>
              </a:lnSpc>
            </a:pPr>
          </a:p>
          <a:p>
            <a:pPr algn="l">
              <a:lnSpc>
                <a:spcPts val="2993"/>
              </a:lnSpc>
            </a:pPr>
            <a:r>
              <a:rPr lang="en-US" sz="2138">
                <a:solidFill>
                  <a:srgbClr val="000000"/>
                </a:solidFill>
                <a:latin typeface="Canva Sans"/>
                <a:ea typeface="Canva Sans"/>
                <a:cs typeface="Canva Sans"/>
                <a:sym typeface="Canva Sans"/>
              </a:rPr>
              <a:t> </a:t>
            </a:r>
            <a:r>
              <a:rPr lang="en-US" b="true" sz="2138" u="sng">
                <a:solidFill>
                  <a:srgbClr val="000000"/>
                </a:solidFill>
                <a:latin typeface="Canva Sans Bold"/>
                <a:ea typeface="Canva Sans Bold"/>
                <a:cs typeface="Canva Sans Bold"/>
                <a:sym typeface="Canva Sans Bold"/>
              </a:rPr>
              <a:t>4. Filter-Based Observations</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When filtered by Furniture category and East region, profit performance remained strong, but delivery times slightly increased—possibly due to bulkier shipments.</a:t>
            </a:r>
          </a:p>
          <a:p>
            <a:pPr algn="l" marL="461621" indent="-230810" lvl="1">
              <a:lnSpc>
                <a:spcPts val="2993"/>
              </a:lnSpc>
              <a:buFont typeface="Arial"/>
              <a:buChar char="•"/>
            </a:pPr>
            <a:r>
              <a:rPr lang="en-US" sz="2138">
                <a:solidFill>
                  <a:srgbClr val="000000"/>
                </a:solidFill>
                <a:latin typeface="Canva Sans"/>
                <a:ea typeface="Canva Sans"/>
                <a:cs typeface="Canva Sans"/>
                <a:sym typeface="Canva Sans"/>
              </a:rPr>
              <a:t>Promotion filters revealed that “Freeship” campaigns correlated with higher order volumes but slightly lower profit margins.</a:t>
            </a:r>
          </a:p>
          <a:p>
            <a:pPr algn="ctr">
              <a:lnSpc>
                <a:spcPts val="310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166399" y="1233825"/>
            <a:ext cx="10399168"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Workflow:</a:t>
            </a:r>
          </a:p>
        </p:txBody>
      </p:sp>
      <p:sp>
        <p:nvSpPr>
          <p:cNvPr name="TextBox 5" id="5"/>
          <p:cNvSpPr txBox="true"/>
          <p:nvPr/>
        </p:nvSpPr>
        <p:spPr>
          <a:xfrm rot="0">
            <a:off x="2118899" y="2928479"/>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1</a:t>
            </a:r>
          </a:p>
        </p:txBody>
      </p:sp>
      <p:sp>
        <p:nvSpPr>
          <p:cNvPr name="TextBox 6" id="6"/>
          <p:cNvSpPr txBox="true"/>
          <p:nvPr/>
        </p:nvSpPr>
        <p:spPr>
          <a:xfrm rot="0">
            <a:off x="2118899" y="3679049"/>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Get resource files(csv,excel files)</a:t>
            </a:r>
          </a:p>
        </p:txBody>
      </p:sp>
      <p:sp>
        <p:nvSpPr>
          <p:cNvPr name="AutoShape 7" id="7"/>
          <p:cNvSpPr/>
          <p:nvPr/>
        </p:nvSpPr>
        <p:spPr>
          <a:xfrm>
            <a:off x="1175924" y="5715000"/>
            <a:ext cx="15936153" cy="0"/>
          </a:xfrm>
          <a:prstGeom prst="line">
            <a:avLst/>
          </a:prstGeom>
          <a:ln cap="flat" w="38100">
            <a:solidFill>
              <a:srgbClr val="000000"/>
            </a:solidFill>
            <a:prstDash val="solid"/>
            <a:headEnd type="none" len="sm" w="sm"/>
            <a:tailEnd type="none" len="sm" w="sm"/>
          </a:ln>
        </p:spPr>
      </p:sp>
      <p:sp>
        <p:nvSpPr>
          <p:cNvPr name="AutoShape 8" id="8"/>
          <p:cNvSpPr/>
          <p:nvPr/>
        </p:nvSpPr>
        <p:spPr>
          <a:xfrm>
            <a:off x="1747424" y="3785659"/>
            <a:ext cx="0" cy="1940701"/>
          </a:xfrm>
          <a:prstGeom prst="line">
            <a:avLst/>
          </a:prstGeom>
          <a:ln cap="rnd" w="38100">
            <a:solidFill>
              <a:srgbClr val="000000"/>
            </a:solidFill>
            <a:prstDash val="solid"/>
            <a:headEnd type="oval" len="lg" w="lg"/>
            <a:tailEnd type="none" len="sm" w="sm"/>
          </a:ln>
        </p:spPr>
      </p:sp>
      <p:sp>
        <p:nvSpPr>
          <p:cNvPr name="TextBox 9" id="9"/>
          <p:cNvSpPr txBox="true"/>
          <p:nvPr/>
        </p:nvSpPr>
        <p:spPr>
          <a:xfrm rot="0">
            <a:off x="5720345" y="7019925"/>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2</a:t>
            </a:r>
          </a:p>
        </p:txBody>
      </p:sp>
      <p:sp>
        <p:nvSpPr>
          <p:cNvPr name="TextBox 10" id="10"/>
          <p:cNvSpPr txBox="true"/>
          <p:nvPr/>
        </p:nvSpPr>
        <p:spPr>
          <a:xfrm rot="0">
            <a:off x="5720345" y="7770495"/>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Data Cleaning and preprocessing</a:t>
            </a:r>
          </a:p>
        </p:txBody>
      </p:sp>
      <p:sp>
        <p:nvSpPr>
          <p:cNvPr name="AutoShape 11" id="11"/>
          <p:cNvSpPr/>
          <p:nvPr/>
        </p:nvSpPr>
        <p:spPr>
          <a:xfrm>
            <a:off x="5348870" y="5684662"/>
            <a:ext cx="0" cy="1940701"/>
          </a:xfrm>
          <a:prstGeom prst="line">
            <a:avLst/>
          </a:prstGeom>
          <a:ln cap="rnd" w="38100">
            <a:solidFill>
              <a:srgbClr val="000000"/>
            </a:solidFill>
            <a:prstDash val="solid"/>
            <a:headEnd type="none" len="sm" w="sm"/>
            <a:tailEnd type="oval" len="lg" w="lg"/>
          </a:ln>
        </p:spPr>
      </p:sp>
      <p:sp>
        <p:nvSpPr>
          <p:cNvPr name="TextBox 12" id="12"/>
          <p:cNvSpPr txBox="true"/>
          <p:nvPr/>
        </p:nvSpPr>
        <p:spPr>
          <a:xfrm rot="0">
            <a:off x="10079204" y="2928479"/>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3</a:t>
            </a:r>
          </a:p>
        </p:txBody>
      </p:sp>
      <p:sp>
        <p:nvSpPr>
          <p:cNvPr name="TextBox 13" id="13"/>
          <p:cNvSpPr txBox="true"/>
          <p:nvPr/>
        </p:nvSpPr>
        <p:spPr>
          <a:xfrm rot="0">
            <a:off x="10079204" y="3679049"/>
            <a:ext cx="3237203" cy="459105"/>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Dashboard Overview</a:t>
            </a:r>
          </a:p>
        </p:txBody>
      </p:sp>
      <p:sp>
        <p:nvSpPr>
          <p:cNvPr name="AutoShape 14" id="14"/>
          <p:cNvSpPr/>
          <p:nvPr/>
        </p:nvSpPr>
        <p:spPr>
          <a:xfrm>
            <a:off x="9707729" y="3785659"/>
            <a:ext cx="0" cy="1940701"/>
          </a:xfrm>
          <a:prstGeom prst="line">
            <a:avLst/>
          </a:prstGeom>
          <a:ln cap="rnd" w="38100">
            <a:solidFill>
              <a:srgbClr val="000000"/>
            </a:solidFill>
            <a:prstDash val="solid"/>
            <a:headEnd type="oval" len="lg" w="lg"/>
            <a:tailEnd type="none" len="sm" w="sm"/>
          </a:ln>
        </p:spPr>
      </p:sp>
      <p:sp>
        <p:nvSpPr>
          <p:cNvPr name="TextBox 15" id="15"/>
          <p:cNvSpPr txBox="true"/>
          <p:nvPr/>
        </p:nvSpPr>
        <p:spPr>
          <a:xfrm rot="0">
            <a:off x="13680650" y="7019925"/>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4</a:t>
            </a:r>
          </a:p>
        </p:txBody>
      </p:sp>
      <p:sp>
        <p:nvSpPr>
          <p:cNvPr name="TextBox 16" id="16"/>
          <p:cNvSpPr txBox="true"/>
          <p:nvPr/>
        </p:nvSpPr>
        <p:spPr>
          <a:xfrm rot="0">
            <a:off x="13680650" y="7770495"/>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Insights for Business Decisions</a:t>
            </a:r>
          </a:p>
        </p:txBody>
      </p:sp>
      <p:sp>
        <p:nvSpPr>
          <p:cNvPr name="AutoShape 17" id="17"/>
          <p:cNvSpPr/>
          <p:nvPr/>
        </p:nvSpPr>
        <p:spPr>
          <a:xfrm>
            <a:off x="13309175" y="5684662"/>
            <a:ext cx="0" cy="1940701"/>
          </a:xfrm>
          <a:prstGeom prst="line">
            <a:avLst/>
          </a:prstGeom>
          <a:ln cap="rnd" w="38100">
            <a:solidFill>
              <a:srgbClr val="000000"/>
            </a:solidFill>
            <a:prstDash val="solid"/>
            <a:headEnd type="none" len="sm" w="sm"/>
            <a:tailEnd type="oval" len="lg"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658981"/>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166399" y="1790974"/>
            <a:ext cx="10399168"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Conclusion</a:t>
            </a:r>
          </a:p>
        </p:txBody>
      </p:sp>
      <p:sp>
        <p:nvSpPr>
          <p:cNvPr name="TextBox 5" id="5"/>
          <p:cNvSpPr txBox="true"/>
          <p:nvPr/>
        </p:nvSpPr>
        <p:spPr>
          <a:xfrm rot="0">
            <a:off x="1853723" y="3467907"/>
            <a:ext cx="15263153" cy="4459969"/>
          </a:xfrm>
          <a:prstGeom prst="rect">
            <a:avLst/>
          </a:prstGeom>
        </p:spPr>
        <p:txBody>
          <a:bodyPr anchor="t" rtlCol="false" tIns="0" lIns="0" bIns="0" rIns="0">
            <a:spAutoFit/>
          </a:bodyPr>
          <a:lstStyle/>
          <a:p>
            <a:pPr algn="ctr">
              <a:lnSpc>
                <a:spcPts val="5082"/>
              </a:lnSpc>
            </a:pPr>
            <a:r>
              <a:rPr lang="en-US" sz="3630">
                <a:solidFill>
                  <a:srgbClr val="000000"/>
                </a:solidFill>
                <a:latin typeface="Canva Sans"/>
                <a:ea typeface="Canva Sans"/>
                <a:cs typeface="Canva Sans"/>
                <a:sym typeface="Canva Sans"/>
              </a:rPr>
              <a:t>The </a:t>
            </a:r>
            <a:r>
              <a:rPr lang="en-US" sz="3630">
                <a:solidFill>
                  <a:srgbClr val="000000"/>
                </a:solidFill>
                <a:latin typeface="Canva Sans"/>
                <a:ea typeface="Canva Sans"/>
                <a:cs typeface="Canva Sans"/>
                <a:sym typeface="Canva Sans"/>
              </a:rPr>
              <a:t>dashboard successfully delivers a comprehensive view of business performance for the year 2024, integrating sales trends, regional profitability, and delivery efficiency into a single interactive platform. Through strategic visualizations and dynamic filters, it enables stakeholders to explore key metrics, identify growth opportunities, and address operational challenges with clarity and confidence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DAGz_dZH2gQ</dc:identifier>
  <dcterms:modified xsi:type="dcterms:W3CDTF">2011-08-01T06:04:30Z</dcterms:modified>
  <cp:revision>1</cp:revision>
  <dc:title>Sales Report</dc:title>
</cp:coreProperties>
</file>