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3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2C342A-FFCD-4912-8E44-7345FC364C5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B5C260-7D24-4F05-A0C7-9A3A0B4821CF}" type="slidenum">
              <a:rPr lang="en-IN" smtClean="0"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2C342A-FFCD-4912-8E44-7345FC364C5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B5C260-7D24-4F05-A0C7-9A3A0B4821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2C342A-FFCD-4912-8E44-7345FC364C5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B5C260-7D24-4F05-A0C7-9A3A0B4821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2C342A-FFCD-4912-8E44-7345FC364C5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B5C260-7D24-4F05-A0C7-9A3A0B4821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2C342A-FFCD-4912-8E44-7345FC364C5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B5C260-7D24-4F05-A0C7-9A3A0B4821C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2C342A-FFCD-4912-8E44-7345FC364C5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B5C260-7D24-4F05-A0C7-9A3A0B4821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2C342A-FFCD-4912-8E44-7345FC364C5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B5C260-7D24-4F05-A0C7-9A3A0B4821C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2C342A-FFCD-4912-8E44-7345FC364C5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B5C260-7D24-4F05-A0C7-9A3A0B4821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2C342A-FFCD-4912-8E44-7345FC364C5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B5C260-7D24-4F05-A0C7-9A3A0B4821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2C342A-FFCD-4912-8E44-7345FC364C5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B5C260-7D24-4F05-A0C7-9A3A0B4821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E2C342A-FFCD-4912-8E44-7345FC364C5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1B5C260-7D24-4F05-A0C7-9A3A0B4821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E2C342A-FFCD-4912-8E44-7345FC364C5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1B5C260-7D24-4F05-A0C7-9A3A0B4821CF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04864"/>
            <a:ext cx="7772400" cy="1800200"/>
          </a:xfrm>
        </p:spPr>
        <p:txBody>
          <a:bodyPr>
            <a:normAutofit/>
          </a:bodyPr>
          <a:lstStyle/>
          <a:p>
            <a:r>
              <a:rPr lang="en-IN" dirty="0" smtClean="0"/>
              <a:t>Phishing Awareness Training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</a:t>
            </a:r>
            <a:r>
              <a:rPr lang="en-IN" b="1" dirty="0" smtClean="0"/>
              <a:t>Conclusion</a:t>
            </a:r>
            <a:br>
              <a:rPr lang="en-IN" b="1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Key Takeaways:</a:t>
            </a:r>
          </a:p>
          <a:p>
            <a:r>
              <a:rPr lang="en-IN" dirty="0" smtClean="0"/>
              <a:t>Phishing attacks can be difficult to spot but can often be avoided by remaining cautious.</a:t>
            </a:r>
          </a:p>
          <a:p>
            <a:r>
              <a:rPr lang="en-IN" dirty="0" smtClean="0"/>
              <a:t>Always verify sources before taking action on emails, messages, or websites.</a:t>
            </a:r>
          </a:p>
          <a:p>
            <a:r>
              <a:rPr lang="en-IN" dirty="0" smtClean="0"/>
              <a:t>Report suspicious activity to your organization’s security team and use available resources to protect your accounts.</a:t>
            </a:r>
          </a:p>
          <a:p>
            <a:pPr>
              <a:buNone/>
            </a:pPr>
            <a:r>
              <a:rPr lang="en-IN" b="1" dirty="0" smtClean="0"/>
              <a:t>       </a:t>
            </a:r>
          </a:p>
          <a:p>
            <a:pPr>
              <a:buNone/>
            </a:pPr>
            <a:r>
              <a:rPr lang="en-IN" sz="3900" b="1" dirty="0" smtClean="0"/>
              <a:t> </a:t>
            </a:r>
            <a:r>
              <a:rPr lang="en-IN" sz="3900" b="1" dirty="0" smtClean="0"/>
              <a:t>            Stay </a:t>
            </a:r>
            <a:r>
              <a:rPr lang="en-IN" sz="3900" b="1" dirty="0" smtClean="0"/>
              <a:t>Vigilant, Stay Safe</a:t>
            </a:r>
            <a:r>
              <a:rPr lang="en-IN" sz="3900" b="1" dirty="0" smtClean="0"/>
              <a:t>!</a:t>
            </a:r>
            <a:r>
              <a:rPr lang="en-IN" sz="3900" dirty="0" smtClean="0"/>
              <a:t/>
            </a:r>
            <a:br>
              <a:rPr lang="en-IN" sz="3900" dirty="0" smtClean="0"/>
            </a:br>
            <a:endParaRPr lang="en-IN" sz="3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.</a:t>
            </a:r>
            <a:r>
              <a:rPr lang="en-IN" dirty="0" smtClean="0"/>
              <a:t> What is Phishing?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Phishing: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dirty="0" smtClean="0"/>
              <a:t>Phishing is a type of cyber attack where criminals attempt to deceive individuals into revealing personal information (e.g., usernames, passwords, credit card details).</a:t>
            </a:r>
          </a:p>
          <a:p>
            <a:r>
              <a:rPr lang="en-IN" dirty="0" smtClean="0"/>
              <a:t>Phishing can occur via email, websites, phone calls, or text messages, often disguised as legitimate communication from trusted organizations.</a:t>
            </a:r>
          </a:p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Objective 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dirty="0" smtClean="0"/>
              <a:t>Recognize phishing attempts.</a:t>
            </a:r>
          </a:p>
          <a:p>
            <a:r>
              <a:rPr lang="en-IN" dirty="0" smtClean="0"/>
              <a:t>Learn how to protect yourself from phishing attacks.</a:t>
            </a:r>
          </a:p>
          <a:p>
            <a:r>
              <a:rPr lang="en-IN" dirty="0" smtClean="0"/>
              <a:t>Understand the risks associated with phishing.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</a:t>
            </a:r>
            <a:r>
              <a:rPr lang="en-IN" b="1" dirty="0" smtClean="0"/>
              <a:t>of Phishing Attacks</a:t>
            </a:r>
            <a:br>
              <a:rPr lang="en-IN" b="1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7772400" cy="5184576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1. Email Phishing</a:t>
            </a:r>
          </a:p>
          <a:p>
            <a:r>
              <a:rPr lang="en-IN" dirty="0" smtClean="0"/>
              <a:t>The most common form of phishing.</a:t>
            </a:r>
          </a:p>
          <a:p>
            <a:r>
              <a:rPr lang="en-IN" dirty="0" smtClean="0"/>
              <a:t>Attackers send fraudulent emails that appear to come from legitimate organizations.</a:t>
            </a:r>
          </a:p>
          <a:p>
            <a:r>
              <a:rPr lang="en-IN" dirty="0" smtClean="0"/>
              <a:t>Often contains links to fake websites or attachments that, when opened, infect your device.</a:t>
            </a:r>
          </a:p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2. Spear Phishing</a:t>
            </a:r>
          </a:p>
          <a:p>
            <a:r>
              <a:rPr lang="en-IN" dirty="0" smtClean="0"/>
              <a:t>A targeted form of phishing.</a:t>
            </a:r>
          </a:p>
          <a:p>
            <a:r>
              <a:rPr lang="en-IN" dirty="0" smtClean="0"/>
              <a:t>Attackers research their victims and personalize the email, often appearing to come from someone you know (e.g., boss, colleague, or friend).</a:t>
            </a:r>
          </a:p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3. </a:t>
            </a:r>
            <a:r>
              <a:rPr lang="en-IN" b="1" dirty="0" err="1" smtClean="0">
                <a:solidFill>
                  <a:schemeClr val="tx2">
                    <a:lumMod val="75000"/>
                  </a:schemeClr>
                </a:solidFill>
              </a:rPr>
              <a:t>Smishing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 (SMS Phishing)</a:t>
            </a:r>
          </a:p>
          <a:p>
            <a:r>
              <a:rPr lang="en-IN" dirty="0" smtClean="0"/>
              <a:t>Phishing attacks sent via SMS or text messages.</a:t>
            </a:r>
          </a:p>
          <a:p>
            <a:r>
              <a:rPr lang="en-IN" dirty="0" smtClean="0"/>
              <a:t>These often include links to malicious websites or prompts to download harmful apps.</a:t>
            </a:r>
          </a:p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4. </a:t>
            </a:r>
            <a:r>
              <a:rPr lang="en-IN" b="1" dirty="0" err="1" smtClean="0">
                <a:solidFill>
                  <a:schemeClr val="tx2">
                    <a:lumMod val="75000"/>
                  </a:schemeClr>
                </a:solidFill>
              </a:rPr>
              <a:t>Vishing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 (Voice Phishing)</a:t>
            </a:r>
          </a:p>
          <a:p>
            <a:r>
              <a:rPr lang="en-IN" dirty="0" smtClean="0"/>
              <a:t>Phishing attacks conducted via phone calls.</a:t>
            </a:r>
          </a:p>
          <a:p>
            <a:r>
              <a:rPr lang="en-IN" dirty="0" smtClean="0"/>
              <a:t>Attackers impersonate legitimate organizations (e.g., banks, tech support) to trick you into revealing personal information.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/>
              <a:t>Key Characteristics </a:t>
            </a:r>
            <a:r>
              <a:rPr lang="en-IN" sz="3200" b="1" dirty="0" smtClean="0"/>
              <a:t>Phishing Emails</a:t>
            </a:r>
            <a:br>
              <a:rPr lang="en-IN" sz="3200" b="1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Common Signs of Phishing Emails</a:t>
            </a: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:</a:t>
            </a:r>
          </a:p>
          <a:p>
            <a:endParaRPr lang="en-IN" b="1" dirty="0" smtClean="0"/>
          </a:p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Unfamiliar sender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 smtClean="0"/>
              <a:t>Emails from unknown or suspicious senders (e.g., [spoofed address]@</a:t>
            </a:r>
            <a:r>
              <a:rPr lang="en-IN" dirty="0" err="1" smtClean="0"/>
              <a:t>gmail.com</a:t>
            </a:r>
            <a:r>
              <a:rPr lang="en-IN" dirty="0" smtClean="0"/>
              <a:t> instead of a company domain).</a:t>
            </a:r>
          </a:p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Generic Greetings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 smtClean="0"/>
              <a:t>Phrases like "Dear Customer" instead of your name.</a:t>
            </a:r>
          </a:p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Suspicious Links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 smtClean="0"/>
              <a:t>Hover your cursor over links to check if they lead to a legitimate site (e.g., "banking.com" vs. "banking-secure.com").</a:t>
            </a:r>
          </a:p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Urgency or Threats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 smtClean="0"/>
              <a:t>Emails claiming your account is compromised or asking you to act immediately (e.g., "Your account has been suspended!").</a:t>
            </a:r>
          </a:p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Attachments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 smtClean="0"/>
              <a:t>Unexpected email attachments, especially ones with strange file extensions (.exe, .zip, .</a:t>
            </a:r>
            <a:r>
              <a:rPr lang="en-IN" dirty="0" err="1" smtClean="0"/>
              <a:t>js</a:t>
            </a:r>
            <a:r>
              <a:rPr lang="en-IN" dirty="0" smtClean="0"/>
              <a:t>, etc.).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/>
              <a:t> </a:t>
            </a:r>
            <a:r>
              <a:rPr lang="en-IN" sz="3600" b="1" dirty="0" smtClean="0"/>
              <a:t>How to Spot Phishing Websites</a:t>
            </a:r>
            <a:br>
              <a:rPr lang="en-IN" sz="3600" b="1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6537"/>
            <a:ext cx="7772400" cy="505902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Signs of a Fake Website:</a:t>
            </a:r>
          </a:p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Insecure Website (No HTTPS)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 smtClean="0"/>
              <a:t>Look for the "https://" in the URL and a padlock symbol. A legitimate website should have both.</a:t>
            </a:r>
          </a:p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Suspicious URL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 smtClean="0"/>
              <a:t>Phishing sites often use URLs that look similar to legitimate sites but have subtle differences (e.g., "faceboook.com" instead of "facebook.com").</a:t>
            </a:r>
          </a:p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Unprofessional Design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 smtClean="0"/>
              <a:t>Poor-quality graphics, spelling errors, or broken links.</a:t>
            </a:r>
          </a:p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Request for Sensitive Information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 smtClean="0"/>
              <a:t>Be cautious if a website asks for unnecessary personal information, such as Social Security numbers, credit card details, or login credentials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Social </a:t>
            </a:r>
            <a:r>
              <a:rPr lang="en-IN" b="1" dirty="0" smtClean="0"/>
              <a:t>Engineering Tactics</a:t>
            </a:r>
            <a:br>
              <a:rPr lang="en-IN" b="1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01479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What is Social Engineering?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dirty="0" smtClean="0"/>
              <a:t>A </a:t>
            </a:r>
            <a:r>
              <a:rPr lang="en-IN" dirty="0" smtClean="0"/>
              <a:t>manipulation technique where attackers use psychological tricks to convince people to divulge confidential information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Common Social Engineering Tactics: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tx2">
                    <a:lumMod val="75000"/>
                  </a:schemeClr>
                </a:solidFill>
              </a:rPr>
              <a:t>Pretexting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 smtClean="0"/>
              <a:t>The attacker creates a fabricated scenario to obtain information. For example, pretending to be a customer support agent to gain access to your account.</a:t>
            </a:r>
          </a:p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Baiting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 smtClean="0"/>
              <a:t>The attacker offers something enticing (e.g., free software, a prize) to lure the victim into clicking on a malicious link or attachment.</a:t>
            </a:r>
          </a:p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Impersonation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 smtClean="0"/>
              <a:t>The attacker pretends to be someone the victim knows, such as a colleague or a trusted company representative, to gain access to sensitive information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980728"/>
          </a:xfrm>
        </p:spPr>
        <p:txBody>
          <a:bodyPr/>
          <a:lstStyle/>
          <a:p>
            <a:r>
              <a:rPr lang="en-IN" sz="3600" b="1" dirty="0" smtClean="0"/>
              <a:t>How </a:t>
            </a:r>
            <a:r>
              <a:rPr lang="en-IN" sz="3600" b="1" dirty="0" smtClean="0"/>
              <a:t>to Avoid Phishing Attacks</a:t>
            </a:r>
            <a:br>
              <a:rPr lang="en-IN" sz="3600" b="1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4704"/>
            <a:ext cx="7772400" cy="58326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Best Practices to Stay Safe</a:t>
            </a:r>
            <a:r>
              <a:rPr lang="en-IN" b="1" dirty="0" smtClean="0">
                <a:solidFill>
                  <a:schemeClr val="tx2">
                    <a:lumMod val="90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Be </a:t>
            </a:r>
            <a:r>
              <a:rPr lang="en-IN" b="1" dirty="0" err="1" smtClean="0">
                <a:solidFill>
                  <a:schemeClr val="tx2">
                    <a:lumMod val="75000"/>
                  </a:schemeClr>
                </a:solidFill>
              </a:rPr>
              <a:t>Skeptical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 smtClean="0"/>
              <a:t>Always question unsolicited communications, even if they appear to be from trusted sources.</a:t>
            </a:r>
          </a:p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Do Not Click on Suspicious Links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 smtClean="0"/>
              <a:t>Hover over links to check the destination before clicking.</a:t>
            </a:r>
          </a:p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Check Email Addresses Carefully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 smtClean="0"/>
              <a:t>Make sure the email address matches the sender's legitimate domain.</a:t>
            </a:r>
          </a:p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Enable Two-Factor Authentication (2FA)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 smtClean="0"/>
              <a:t>Adding an extra layer of security (e.g., SMS or authentication apps) helps protect your accounts, even if passwords are compromised.</a:t>
            </a:r>
          </a:p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Use Strong, Unique Passwords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 smtClean="0"/>
              <a:t>Use different passwords for each site and service. Consider a password manager.</a:t>
            </a:r>
          </a:p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Verify Before Acting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 smtClean="0"/>
              <a:t>If you're uncertain about an email or request, call the company or person directly using known contact details—not information in the email.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Responding to Phishing Attempts</a:t>
            </a:r>
            <a:br>
              <a:rPr lang="en-IN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IN" sz="3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/>
            </a:r>
            <a:br>
              <a:rPr lang="en-IN" sz="3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8760"/>
            <a:ext cx="7772400" cy="5086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Do Not Respond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en-IN" dirty="0" smtClean="0"/>
              <a:t>Never reply to phishing emails or text messages.</a:t>
            </a:r>
          </a:p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Report Phishing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en-IN" dirty="0" smtClean="0"/>
              <a:t>Report suspicious emails to your organization’s IT department or through public reporting channels (e.g., phishing@org.com, reportphishing.gov).</a:t>
            </a:r>
          </a:p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Delete the Message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en-IN" dirty="0" smtClean="0"/>
              <a:t>After reporting, delete phishing emails or text messages to avoid further risk.</a:t>
            </a:r>
          </a:p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Update Passwords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en-IN" dirty="0" smtClean="0"/>
              <a:t>If you suspect you’ve fallen for a phishing attempt, immediately change your passwords and monitor your accounts for suspicious activity.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/>
              <a:t>Real-Life </a:t>
            </a:r>
            <a:r>
              <a:rPr lang="en-IN" sz="2800" b="1" dirty="0" smtClean="0"/>
              <a:t>Examples of Phishing Attacks</a:t>
            </a:r>
            <a:br>
              <a:rPr lang="en-IN" sz="2800" b="1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8760"/>
            <a:ext cx="7772400" cy="5086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Case 1: Fake Bank Alert</a:t>
            </a:r>
          </a:p>
          <a:p>
            <a:r>
              <a:rPr lang="en-IN" dirty="0" smtClean="0"/>
              <a:t>A user receives an email claiming their bank account has been locked and they need to verify their identity. The email contains a link that redirects to a fake banking site designed to steal login credentials.</a:t>
            </a:r>
          </a:p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Case 2: Spear Phishing Attack on Executives</a:t>
            </a:r>
          </a:p>
          <a:p>
            <a:r>
              <a:rPr lang="en-IN" dirty="0" smtClean="0"/>
              <a:t>An executive receives an email that appears to come from the CEO, requesting a wire transfer. The attacker had previously researched the company and knew the CEO's writing style.</a:t>
            </a:r>
          </a:p>
          <a:p>
            <a:pPr>
              <a:buNone/>
            </a:pP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Case 3: Social Media Phishing</a:t>
            </a:r>
          </a:p>
          <a:p>
            <a:r>
              <a:rPr lang="en-IN" dirty="0" smtClean="0"/>
              <a:t>An attacker sends a message via social media offering a free gift card, requesting the victim to click a link and provide personal details.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801</Words>
  <Application>Microsoft Office PowerPoint</Application>
  <PresentationFormat>On-screen Show (4:3)</PresentationFormat>
  <Paragraphs>96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Phishing Awareness Training </vt:lpstr>
      <vt:lpstr>. What is Phishing? </vt:lpstr>
      <vt:lpstr>Types of Phishing Attacks  </vt:lpstr>
      <vt:lpstr>Key Characteristics Phishing Emails  </vt:lpstr>
      <vt:lpstr> How to Spot Phishing Websites  </vt:lpstr>
      <vt:lpstr>Social Engineering Tactics  </vt:lpstr>
      <vt:lpstr>How to Avoid Phishing Attacks  </vt:lpstr>
      <vt:lpstr> Responding to Phishing Attempts  </vt:lpstr>
      <vt:lpstr>Real-Life Examples of Phishing Attacks  </vt:lpstr>
      <vt:lpstr> Conclusion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 </dc:title>
  <dc:creator>USER</dc:creator>
  <cp:lastModifiedBy>USER</cp:lastModifiedBy>
  <cp:revision>1</cp:revision>
  <dcterms:created xsi:type="dcterms:W3CDTF">2024-11-17T10:28:39Z</dcterms:created>
  <dcterms:modified xsi:type="dcterms:W3CDTF">2024-11-17T10:57:58Z</dcterms:modified>
</cp:coreProperties>
</file>