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/>
  <p:notesSz cx="9144000" cy="6858000"/>
  <p:embeddedFontLst>
    <p:embeddedFont>
      <p:font typeface="TPWVEV+Arial-Black"/>
      <p:regular r:id="rId19"/>
    </p:embeddedFont>
    <p:embeddedFont>
      <p:font typeface="VMLTSI+LucidaSansUnicode,Bold"/>
      <p:regular r:id="rId20"/>
    </p:embeddedFont>
    <p:embeddedFont>
      <p:font typeface="MVWGPP+LucidaSansUnicode"/>
      <p:regular r:id="rId2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font" Target="fonts/font1.fntdata" /><Relationship Id="rId2" Type="http://schemas.openxmlformats.org/officeDocument/2006/relationships/tableStyles" Target="tableStyles.xml" /><Relationship Id="rId20" Type="http://schemas.openxmlformats.org/officeDocument/2006/relationships/font" Target="fonts/font2.fntdata" /><Relationship Id="rId21" Type="http://schemas.openxmlformats.org/officeDocument/2006/relationships/font" Target="fonts/font3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6009" y="-370578"/>
            <a:ext cx="6732275" cy="2118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31470" marR="0">
              <a:lnSpc>
                <a:spcPts val="6063"/>
              </a:lnSpc>
              <a:spcBef>
                <a:spcPts val="0"/>
              </a:spcBef>
              <a:spcAft>
                <a:spcPts val="0"/>
              </a:spcAft>
            </a:pPr>
            <a:r>
              <a:rPr dirty="0" sz="4300">
                <a:solidFill>
                  <a:srgbClr val="464646"/>
                </a:solidFill>
                <a:latin typeface="TPWVEV+Arial-Black"/>
                <a:cs typeface="TPWVEV+Arial-Black"/>
              </a:rPr>
              <a:t>E</a:t>
            </a:r>
            <a:r>
              <a:rPr dirty="0" sz="4300">
                <a:solidFill>
                  <a:srgbClr val="464646"/>
                </a:solidFill>
                <a:latin typeface="TPWVEV+Arial-Black"/>
                <a:cs typeface="TPWVEV+Arial-Black"/>
              </a:rPr>
              <a:t> </a:t>
            </a:r>
            <a:r>
              <a:rPr dirty="0" sz="4300">
                <a:solidFill>
                  <a:srgbClr val="464646"/>
                </a:solidFill>
                <a:latin typeface="TPWVEV+Arial-Black"/>
                <a:cs typeface="TPWVEV+Arial-Black"/>
              </a:rPr>
              <a:t>COMMERCE</a:t>
            </a:r>
          </a:p>
          <a:p>
            <a:pPr marL="0" marR="0">
              <a:lnSpc>
                <a:spcPts val="5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4300">
                <a:solidFill>
                  <a:srgbClr val="464646"/>
                </a:solidFill>
                <a:latin typeface="TPWVEV+Arial-Black"/>
                <a:cs typeface="TPWVEV+Arial-Black"/>
              </a:rPr>
              <a:t>APPLICATION</a:t>
            </a:r>
            <a:r>
              <a:rPr dirty="0" sz="4300">
                <a:solidFill>
                  <a:srgbClr val="464646"/>
                </a:solidFill>
                <a:latin typeface="TPWVEV+Arial-Black"/>
                <a:cs typeface="TPWVEV+Arial-Black"/>
              </a:rPr>
              <a:t> </a:t>
            </a:r>
            <a:r>
              <a:rPr dirty="0" sz="4300">
                <a:solidFill>
                  <a:srgbClr val="464646"/>
                </a:solidFill>
                <a:latin typeface="TPWVEV+Arial-Black"/>
                <a:cs typeface="TPWVEV+Arial-Black"/>
              </a:rPr>
              <a:t>ON</a:t>
            </a:r>
            <a:r>
              <a:rPr dirty="0" sz="4300">
                <a:solidFill>
                  <a:srgbClr val="464646"/>
                </a:solidFill>
                <a:latin typeface="TPWVEV+Arial-Black"/>
                <a:cs typeface="TPWVEV+Arial-Black"/>
              </a:rPr>
              <a:t> </a:t>
            </a:r>
            <a:r>
              <a:rPr dirty="0" sz="4300">
                <a:solidFill>
                  <a:srgbClr val="464646"/>
                </a:solidFill>
                <a:latin typeface="TPWVEV+Arial-Black"/>
                <a:cs typeface="TPWVEV+Arial-Black"/>
              </a:rPr>
              <a:t>IBM</a:t>
            </a:r>
          </a:p>
          <a:p>
            <a:pPr marL="1268375" marR="0">
              <a:lnSpc>
                <a:spcPts val="5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4300">
                <a:solidFill>
                  <a:srgbClr val="464646"/>
                </a:solidFill>
                <a:latin typeface="TPWVEV+Arial-Black"/>
                <a:cs typeface="TPWVEV+Arial-Black"/>
              </a:rPr>
              <a:t>CLOUD</a:t>
            </a:r>
            <a:r>
              <a:rPr dirty="0" sz="4300">
                <a:solidFill>
                  <a:srgbClr val="464646"/>
                </a:solidFill>
                <a:latin typeface="TPWVEV+Arial-Black"/>
                <a:cs typeface="TPWVEV+Arial-Black"/>
              </a:rPr>
              <a:t> </a:t>
            </a:r>
            <a:r>
              <a:rPr dirty="0" sz="4300">
                <a:solidFill>
                  <a:srgbClr val="464646"/>
                </a:solidFill>
                <a:latin typeface="TPWVEV+Arial-Black"/>
                <a:cs typeface="TPWVEV+Arial-Black"/>
              </a:rPr>
              <a:t>FOUNDRY</a:t>
            </a:r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53142" y="2089726"/>
            <a:ext cx="6046734" cy="3698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1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464646"/>
                </a:solidFill>
                <a:latin typeface="VMLTSI+LucidaSansUnicode,Bold"/>
                <a:cs typeface="VMLTSI+LucidaSansUnicode,Bold"/>
              </a:rPr>
              <a:t>COLLEGE:</a:t>
            </a:r>
            <a:r>
              <a:rPr dirty="0" sz="1700" spc="139">
                <a:solidFill>
                  <a:srgbClr val="464646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700">
                <a:solidFill>
                  <a:srgbClr val="464646"/>
                </a:solidFill>
                <a:latin typeface="MVWGPP+LucidaSansUnicode"/>
                <a:cs typeface="MVWGPP+LucidaSansUnicode"/>
              </a:rPr>
              <a:t>UNITED</a:t>
            </a:r>
            <a:r>
              <a:rPr dirty="0" sz="1700">
                <a:solidFill>
                  <a:srgbClr val="464646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700">
                <a:solidFill>
                  <a:srgbClr val="464646"/>
                </a:solidFill>
                <a:latin typeface="MVWGPP+LucidaSansUnicode"/>
                <a:cs typeface="MVWGPP+LucidaSansUnicode"/>
              </a:rPr>
              <a:t>INSTITUTE</a:t>
            </a:r>
            <a:r>
              <a:rPr dirty="0" sz="1700">
                <a:solidFill>
                  <a:srgbClr val="464646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700">
                <a:solidFill>
                  <a:srgbClr val="464646"/>
                </a:solidFill>
                <a:latin typeface="MVWGPP+LucidaSansUnicode"/>
                <a:cs typeface="MVWGPP+LucidaSansUnicode"/>
              </a:rPr>
              <a:t>OF</a:t>
            </a:r>
            <a:r>
              <a:rPr dirty="0" sz="1700">
                <a:solidFill>
                  <a:srgbClr val="464646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700">
                <a:solidFill>
                  <a:srgbClr val="464646"/>
                </a:solidFill>
                <a:latin typeface="MVWGPP+LucidaSansUnicode"/>
                <a:cs typeface="MVWGPP+LucidaSansUnicode"/>
              </a:rPr>
              <a:t>TECHNOLOGY</a:t>
            </a:r>
            <a:r>
              <a:rPr dirty="0" sz="1700" spc="25">
                <a:solidFill>
                  <a:srgbClr val="464646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700">
                <a:solidFill>
                  <a:srgbClr val="464646"/>
                </a:solidFill>
                <a:latin typeface="VMLTSI+LucidaSansUnicode,Bold"/>
                <a:cs typeface="VMLTSI+LucidaSansUnicode,Bold"/>
              </a:rPr>
              <a:t>COLLEGE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59916" y="2296990"/>
            <a:ext cx="2643358" cy="8859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11262" marR="0">
              <a:lnSpc>
                <a:spcPts val="261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464646"/>
                </a:solidFill>
                <a:latin typeface="VMLTSI+LucidaSansUnicode,Bold"/>
                <a:cs typeface="VMLTSI+LucidaSansUnicode,Bold"/>
              </a:rPr>
              <a:t>CODE</a:t>
            </a:r>
            <a:r>
              <a:rPr dirty="0" sz="1700" spc="124">
                <a:solidFill>
                  <a:srgbClr val="464646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700">
                <a:solidFill>
                  <a:srgbClr val="464646"/>
                </a:solidFill>
                <a:latin typeface="MVWGPP+LucidaSansUnicode"/>
                <a:cs typeface="MVWGPP+LucidaSansUnicode"/>
              </a:rPr>
              <a:t>:7145</a:t>
            </a:r>
          </a:p>
          <a:p>
            <a:pPr marL="0" marR="0">
              <a:lnSpc>
                <a:spcPts val="20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464646"/>
                </a:solidFill>
                <a:latin typeface="VMLTSI+LucidaSansUnicode,Bold"/>
                <a:cs typeface="VMLTSI+LucidaSansUnicode,Bold"/>
              </a:rPr>
              <a:t>BATCHMATES</a:t>
            </a:r>
            <a:r>
              <a:rPr dirty="0" sz="1700">
                <a:solidFill>
                  <a:srgbClr val="464646"/>
                </a:solidFill>
                <a:latin typeface="MVWGPP+LucidaSansUnicode"/>
                <a:cs typeface="MVWGPP+LucidaSansUnicode"/>
              </a:rPr>
              <a:t>:</a:t>
            </a:r>
            <a:r>
              <a:rPr dirty="0" sz="1700">
                <a:solidFill>
                  <a:srgbClr val="464646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700">
                <a:solidFill>
                  <a:srgbClr val="464646"/>
                </a:solidFill>
                <a:latin typeface="MVWGPP+LucidaSansUnicode"/>
                <a:cs typeface="MVWGPP+LucidaSansUnicode"/>
              </a:rPr>
              <a:t>HARINI</a:t>
            </a:r>
            <a:r>
              <a:rPr dirty="0" sz="1700">
                <a:solidFill>
                  <a:srgbClr val="464646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700">
                <a:solidFill>
                  <a:srgbClr val="464646"/>
                </a:solidFill>
                <a:latin typeface="MVWGPP+LucidaSansUnicode"/>
                <a:cs typeface="MVWGPP+LucidaSansUnicode"/>
              </a:rPr>
              <a:t>R</a:t>
            </a:r>
          </a:p>
          <a:p>
            <a:pPr marL="709612" marR="0">
              <a:lnSpc>
                <a:spcPts val="2032"/>
              </a:lnSpc>
              <a:spcBef>
                <a:spcPts val="50"/>
              </a:spcBef>
              <a:spcAft>
                <a:spcPts val="0"/>
              </a:spcAft>
            </a:pPr>
            <a:r>
              <a:rPr dirty="0" sz="1700">
                <a:solidFill>
                  <a:srgbClr val="464646"/>
                </a:solidFill>
                <a:latin typeface="MVWGPP+LucidaSansUnicode"/>
                <a:cs typeface="MVWGPP+LucidaSansUnicode"/>
              </a:rPr>
              <a:t>MAHALAKSHMI</a:t>
            </a:r>
            <a:r>
              <a:rPr dirty="0" sz="1700">
                <a:solidFill>
                  <a:srgbClr val="464646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700">
                <a:solidFill>
                  <a:srgbClr val="464646"/>
                </a:solidFill>
                <a:latin typeface="MVWGPP+LucidaSansUnicode"/>
                <a:cs typeface="MVWGPP+LucidaSansUnicode"/>
              </a:rPr>
              <a:t>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40891" y="3071182"/>
            <a:ext cx="2161635" cy="3698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1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464646"/>
                </a:solidFill>
                <a:latin typeface="MVWGPP+LucidaSansUnicode"/>
                <a:cs typeface="MVWGPP+LucidaSansUnicode"/>
              </a:rPr>
              <a:t>BHUVANESHWARI</a:t>
            </a:r>
            <a:r>
              <a:rPr dirty="0" sz="1700">
                <a:solidFill>
                  <a:srgbClr val="464646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700">
                <a:solidFill>
                  <a:srgbClr val="464646"/>
                </a:solidFill>
                <a:latin typeface="MVWGPP+LucidaSansUnicode"/>
                <a:cs typeface="MVWGPP+LucidaSansUnicode"/>
              </a:rPr>
              <a:t>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93329" y="3329246"/>
            <a:ext cx="2008400" cy="3698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1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464646"/>
                </a:solidFill>
                <a:latin typeface="MVWGPP+LucidaSansUnicode"/>
                <a:cs typeface="MVWGPP+LucidaSansUnicode"/>
              </a:rPr>
              <a:t>NAVEEN</a:t>
            </a:r>
            <a:r>
              <a:rPr dirty="0" sz="1700">
                <a:solidFill>
                  <a:srgbClr val="464646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700">
                <a:solidFill>
                  <a:srgbClr val="464646"/>
                </a:solidFill>
                <a:latin typeface="MVWGPP+LucidaSansUnicode"/>
                <a:cs typeface="MVWGPP+LucidaSansUnicode"/>
              </a:rPr>
              <a:t>KUMAR</a:t>
            </a:r>
            <a:r>
              <a:rPr dirty="0" sz="1700">
                <a:solidFill>
                  <a:srgbClr val="464646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700">
                <a:solidFill>
                  <a:srgbClr val="464646"/>
                </a:solidFill>
                <a:latin typeface="MVWGPP+LucidaSansUnicode"/>
                <a:cs typeface="MVWGPP+LucidaSansUnicode"/>
              </a:rPr>
              <a:t>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720278" y="3587310"/>
            <a:ext cx="1980253" cy="3698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1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464646"/>
                </a:solidFill>
                <a:latin typeface="MVWGPP+LucidaSansUnicode"/>
                <a:cs typeface="MVWGPP+LucidaSansUnicode"/>
              </a:rPr>
              <a:t>SHONE</a:t>
            </a:r>
            <a:r>
              <a:rPr dirty="0" sz="1700">
                <a:solidFill>
                  <a:srgbClr val="464646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700">
                <a:solidFill>
                  <a:srgbClr val="464646"/>
                </a:solidFill>
                <a:latin typeface="MVWGPP+LucidaSansUnicode"/>
                <a:cs typeface="MVWGPP+LucidaSansUnicode"/>
              </a:rPr>
              <a:t>V</a:t>
            </a:r>
            <a:r>
              <a:rPr dirty="0" sz="1700">
                <a:solidFill>
                  <a:srgbClr val="464646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700">
                <a:solidFill>
                  <a:srgbClr val="464646"/>
                </a:solidFill>
                <a:latin typeface="MVWGPP+LucidaSansUnicode"/>
                <a:cs typeface="MVWGPP+LucidaSansUnicode"/>
              </a:rPr>
              <a:t>SAMUEL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04454" y="3845373"/>
            <a:ext cx="1897859" cy="3698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1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464646"/>
                </a:solidFill>
                <a:latin typeface="MVWGPP+LucidaSansUnicode"/>
                <a:cs typeface="MVWGPP+LucidaSansUnicode"/>
              </a:rPr>
              <a:t>UMA</a:t>
            </a:r>
            <a:r>
              <a:rPr dirty="0" sz="1700">
                <a:solidFill>
                  <a:srgbClr val="464646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700">
                <a:solidFill>
                  <a:srgbClr val="464646"/>
                </a:solidFill>
                <a:latin typeface="MVWGPP+LucidaSansUnicode"/>
                <a:cs typeface="MVWGPP+LucidaSansUnicode"/>
              </a:rPr>
              <a:t>SHANKAR</a:t>
            </a:r>
            <a:r>
              <a:rPr dirty="0" sz="1700">
                <a:solidFill>
                  <a:srgbClr val="464646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700">
                <a:solidFill>
                  <a:srgbClr val="464646"/>
                </a:solidFill>
                <a:latin typeface="MVWGPP+LucidaSansUnicode"/>
                <a:cs typeface="MVWGPP+LucidaSansUnicode"/>
              </a:rPr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499529" y="4103437"/>
            <a:ext cx="3204292" cy="627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23900" marR="0">
              <a:lnSpc>
                <a:spcPts val="261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464646"/>
                </a:solidFill>
                <a:latin typeface="VMLTSI+LucidaSansUnicode,Bold"/>
                <a:cs typeface="VMLTSI+LucidaSansUnicode,Bold"/>
              </a:rPr>
              <a:t>GUIDE</a:t>
            </a:r>
            <a:r>
              <a:rPr dirty="0" sz="1700">
                <a:solidFill>
                  <a:srgbClr val="464646"/>
                </a:solidFill>
                <a:latin typeface="MVWGPP+LucidaSansUnicode"/>
                <a:cs typeface="MVWGPP+LucidaSansUnicode"/>
              </a:rPr>
              <a:t>:Mrs.NISHANTHI</a:t>
            </a:r>
          </a:p>
          <a:p>
            <a:pPr marL="0" marR="0">
              <a:lnSpc>
                <a:spcPts val="20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464646"/>
                </a:solidFill>
                <a:latin typeface="VMLTSI+LucidaSansUnicode,Bold"/>
                <a:cs typeface="VMLTSI+LucidaSansUnicode,Bold"/>
              </a:rPr>
              <a:t>DOMAIN</a:t>
            </a:r>
            <a:r>
              <a:rPr dirty="0" sz="1700">
                <a:solidFill>
                  <a:srgbClr val="464646"/>
                </a:solidFill>
                <a:latin typeface="MVWGPP+LucidaSansUnicode"/>
                <a:cs typeface="MVWGPP+LucidaSansUnicode"/>
              </a:rPr>
              <a:t>:CLOUD</a:t>
            </a:r>
            <a:r>
              <a:rPr dirty="0" sz="1700">
                <a:solidFill>
                  <a:srgbClr val="464646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700">
                <a:solidFill>
                  <a:srgbClr val="464646"/>
                </a:solidFill>
                <a:latin typeface="MVWGPP+LucidaSansUnicode"/>
                <a:cs typeface="MVWGPP+LucidaSansUnicode"/>
              </a:rPr>
              <a:t>COMPUTING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0951" y="323456"/>
            <a:ext cx="4548096" cy="389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IBM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Cloud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catalog: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Cloud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Foundry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Apps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473" y="3995863"/>
            <a:ext cx="5429037" cy="389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IBM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Cloud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Functions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has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the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following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benefits: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2473" y="4270184"/>
            <a:ext cx="8154632" cy="6636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2237" marR="0">
              <a:lnSpc>
                <a:spcPts val="2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Cost-Effective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Computing: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Pay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only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for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the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exact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time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your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actions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run,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down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to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one-tenth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of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second;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no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memory,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no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cost.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2473" y="4818824"/>
            <a:ext cx="8280327" cy="12123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Automatically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scale: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Run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your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action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thousands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of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times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in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fraction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of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second,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or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once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week.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Action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instances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scale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to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meet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demand,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then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disappear.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Easy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integration: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Trigger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your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actions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from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events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in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your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favorite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services,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or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directly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by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using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REST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API.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2959" y="1233148"/>
            <a:ext cx="4795311" cy="389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Creating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an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IBM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Cloud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application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(1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of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6976" y="4499195"/>
            <a:ext cx="7424943" cy="389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The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following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runtimes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are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now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available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Cloud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Foundry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Apps: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6976" y="4773516"/>
            <a:ext cx="1813692" cy="389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Liberty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for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Java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6976" y="5047836"/>
            <a:ext cx="1896335" cy="389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SDK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for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Node.js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9213" y="5322156"/>
            <a:ext cx="1659589" cy="389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ASP.NET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Core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9213" y="5596476"/>
            <a:ext cx="3297942" cy="6636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Runtime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for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Swift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Xpages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Go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PHP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Python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Ruby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Tomcat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6975" y="1331568"/>
            <a:ext cx="4795311" cy="389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Creating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an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IBM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Cloud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application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(2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of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3)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6975" y="1331568"/>
            <a:ext cx="4795311" cy="389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Creating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an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IBM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Cloud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application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(3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of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4968" y="3563815"/>
            <a:ext cx="7635285" cy="6636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Next,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select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your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development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style.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You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can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perform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the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following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tasks: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4968" y="4112455"/>
            <a:ext cx="7916118" cy="9380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2237" marR="0">
              <a:lnSpc>
                <a:spcPts val="2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Download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Eclipse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Tools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for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IBM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Cloud,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which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allows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you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to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work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on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Cloud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Foundry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applications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within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the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Eclipse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integrated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development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environment.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4968" y="4935415"/>
            <a:ext cx="7374419" cy="6636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Edit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your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app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in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your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preferred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text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editor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and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use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the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IBM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Cloud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command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line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to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deploy.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4968" y="5484055"/>
            <a:ext cx="7343523" cy="6636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Use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IBM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Cloud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DevOps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Services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to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deploy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your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application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with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completely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web-based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34907" y="330379"/>
            <a:ext cx="4656096" cy="7406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531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Problem</a:t>
            </a:r>
            <a:r>
              <a:rPr dirty="0" sz="3600" spc="236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36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70463" y="1117643"/>
            <a:ext cx="6638210" cy="18646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Build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an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artisians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e-commerce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platform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using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IBM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cloud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foundry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connect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skilled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artisians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with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a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global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audience.showcase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handmade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70463" y="2824524"/>
            <a:ext cx="6852305" cy="31448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products,from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exquisite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jewelry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to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artisians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homedecor.implement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secure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shopping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carts,smooth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payments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gateways,and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an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intuitive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checkout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process.nurture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creativity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and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support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small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business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thought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on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artisians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dream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market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2800">
                <a:solidFill>
                  <a:srgbClr val="000000"/>
                </a:solidFill>
                <a:latin typeface="MVWGPP+LucidaSansUnicode"/>
                <a:cs typeface="MVWGPP+LucidaSansUnicode"/>
              </a:rPr>
              <a:t>place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0952" y="179440"/>
            <a:ext cx="4417952" cy="389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Application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overview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on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cloud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foundry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0952" y="453759"/>
            <a:ext cx="8403262" cy="12123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3025" marR="0">
              <a:lnSpc>
                <a:spcPts val="2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“Cloud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Computing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is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model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for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enabling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convenient,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on-demand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network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access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to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shared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pool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of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configurable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computing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resources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that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can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be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rapidly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provisioned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and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released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with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minimal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management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effort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or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service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provider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interaction.”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6956" y="4957471"/>
            <a:ext cx="8066228" cy="14866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The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term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cloud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is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used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metaphor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for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the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internet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and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virtualized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set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of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hardware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resources.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The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term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also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is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an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abstraction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for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the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complex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infrastructure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it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conceals.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The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generally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accepted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definition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of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cloud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computing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comes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from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the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National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Institute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of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Standards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and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Technology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(NIST).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8944" y="251448"/>
            <a:ext cx="4519207" cy="389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Factors</a:t>
            </a:r>
            <a:r>
              <a:rPr dirty="0" sz="1800" spc="117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contributing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to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growth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of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cloud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8944" y="525767"/>
            <a:ext cx="5244569" cy="389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Applications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with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short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lead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time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to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delivery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8944" y="800087"/>
            <a:ext cx="8819905" cy="6636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•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Developers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expect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to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have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programming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language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options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and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interact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with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predefined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services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8944" y="1348728"/>
            <a:ext cx="8353300" cy="6636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•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Modern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applications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must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be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able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to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scale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and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be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managed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dynamically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•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Developers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expect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the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pay-as-you-go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utility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computing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billing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method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4967" y="2267672"/>
            <a:ext cx="2519956" cy="389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Cloud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service</a:t>
            </a:r>
            <a:r>
              <a:rPr dirty="0" sz="1800" spc="119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models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7848" y="89859"/>
            <a:ext cx="4411705" cy="389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Infrastructure</a:t>
            </a:r>
            <a:r>
              <a:rPr dirty="0" sz="1800" spc="119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as</a:t>
            </a:r>
            <a:r>
              <a:rPr dirty="0" sz="1800" spc="117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a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service</a:t>
            </a:r>
            <a:r>
              <a:rPr dirty="0" sz="1800" spc="119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848" y="3131768"/>
            <a:ext cx="8208667" cy="12123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Cloud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and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mobile</a:t>
            </a:r>
            <a:r>
              <a:rPr dirty="0" sz="1800" spc="119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computing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are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changing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traditional</a:t>
            </a:r>
            <a:r>
              <a:rPr dirty="0" sz="1800" spc="119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IT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•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Cloud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computing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is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disruptive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change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in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the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IT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industry: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•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New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computing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model,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different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from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traditional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IT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computing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models</a:t>
            </a:r>
          </a:p>
          <a:p>
            <a:pPr marL="72237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•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Enables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ubiquitous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computing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7848" y="4229048"/>
            <a:ext cx="2674261" cy="389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•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Mobile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device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access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7848" y="4503367"/>
            <a:ext cx="7797127" cy="6636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•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Demand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for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dynamic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and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responsive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IT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infrastructure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requires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new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methodologies: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7848" y="5052007"/>
            <a:ext cx="3002074" cy="389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•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Development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processes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7848" y="5326327"/>
            <a:ext cx="2433280" cy="389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•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Application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design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7848" y="5600647"/>
            <a:ext cx="2452291" cy="389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•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Development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tools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0952" y="383418"/>
            <a:ext cx="4862877" cy="389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IBM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Application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Framework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for</a:t>
            </a:r>
            <a:r>
              <a:rPr dirty="0" sz="1800" spc="119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e-business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2960" y="179440"/>
            <a:ext cx="4433661" cy="389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Web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server</a:t>
            </a:r>
            <a:r>
              <a:rPr dirty="0" sz="1800" spc="119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and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Web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application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server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0951" y="290238"/>
            <a:ext cx="4239629" cy="389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Cloud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Foundry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works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with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IBM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Cloud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8944" y="33386"/>
            <a:ext cx="2814681" cy="389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Application</a:t>
            </a:r>
            <a:r>
              <a:rPr dirty="0" sz="1800" spc="118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Deployment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8944" y="307706"/>
            <a:ext cx="8423174" cy="9380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When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you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create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an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app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and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deploy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it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to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Cloud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Foundry,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the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IBM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Cloud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environment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determines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an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appropriate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virtual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server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to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which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to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send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the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app.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8944" y="1130666"/>
            <a:ext cx="8595994" cy="9380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The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virtual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server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is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chosen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based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on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several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factors,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including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the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hardware/file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system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that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is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required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by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the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app,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and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the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load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that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is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on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the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machine.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8944" y="1953625"/>
            <a:ext cx="8622593" cy="9380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2237" marR="0">
              <a:lnSpc>
                <a:spcPts val="2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After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virtual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server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is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chosen,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the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following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tasks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are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completed: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An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application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manager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on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the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virtual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server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installs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the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appropriate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framework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and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runtime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for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the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app.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8944" y="2776585"/>
            <a:ext cx="8507364" cy="6636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The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app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is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deployed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into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that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framework.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When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the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deployment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completes,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the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application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artifacts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are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started.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8944" y="3325225"/>
            <a:ext cx="1752317" cy="389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Virtual</a:t>
            </a:r>
            <a:r>
              <a:rPr dirty="0" sz="1800" spc="119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 </a:t>
            </a:r>
            <a:r>
              <a:rPr dirty="0" sz="1800">
                <a:solidFill>
                  <a:srgbClr val="000000"/>
                </a:solidFill>
                <a:latin typeface="VMLTSI+LucidaSansUnicode,Bold"/>
                <a:cs typeface="VMLTSI+LucidaSansUnicode,Bold"/>
              </a:rPr>
              <a:t>Servers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8944" y="3599545"/>
            <a:ext cx="8629434" cy="17609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65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Each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virtual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server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has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multiple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apps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deployed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on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it.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In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each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virtual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server,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an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application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manager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communicates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with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the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rest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of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the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IBM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Cloud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infrastructure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and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manages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the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apps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that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are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deployed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to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this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virtual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server.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Each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virtual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server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features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containers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that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are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used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to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separate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and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protect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apps.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In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each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container,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IBM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Cloud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installs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the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appropriate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framework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and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runtime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that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are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required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for</a:t>
            </a:r>
            <a:r>
              <a:rPr dirty="0" sz="1800" spc="43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each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 </a:t>
            </a:r>
            <a:r>
              <a:rPr dirty="0" sz="1800">
                <a:solidFill>
                  <a:srgbClr val="000000"/>
                </a:solidFill>
                <a:latin typeface="MVWGPP+LucidaSansUnicode"/>
                <a:cs typeface="MVWGPP+LucidaSansUnicode"/>
              </a:rPr>
              <a:t>app.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2023-09-27T10:35:42-05:00</dcterms:modified>
</cp:coreProperties>
</file>