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eabee075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eabee075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824986b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824986b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824986b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824986b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824986b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824986b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824986b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824986b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824986b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824986b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824986b2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824986b2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824986b2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824986b2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824986b2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5824986b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82e2ce0f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582e2ce0f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eabee07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eabee07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582e2ce0f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582e2ce0f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582e2ce0f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582e2ce0f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eabee07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eabee07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eabee075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eabee075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eabee075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eabee075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eabee075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eabee075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eabee075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eabee075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eabee075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eabee075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eabee075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eabee075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mygreatlearning.com/blog/what-is-regression/" TargetMode="External"/><Relationship Id="rId4" Type="http://schemas.openxmlformats.org/officeDocument/2006/relationships/image" Target="../media/image21.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Font typeface="Arial"/>
              <a:buNone/>
            </a:pPr>
            <a:r>
              <a:rPr b="1" lang="en-GB" sz="7200">
                <a:solidFill>
                  <a:srgbClr val="C00000"/>
                </a:solidFill>
                <a:latin typeface="Calibri"/>
                <a:ea typeface="Calibri"/>
                <a:cs typeface="Calibri"/>
                <a:sym typeface="Calibri"/>
              </a:rPr>
              <a:t>Capstone Project</a:t>
            </a:r>
            <a:endParaRPr b="1" sz="7200">
              <a:solidFill>
                <a:srgbClr val="C00000"/>
              </a:solidFill>
              <a:latin typeface="Calibri"/>
              <a:ea typeface="Calibri"/>
              <a:cs typeface="Calibri"/>
              <a:sym typeface="Calibri"/>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1156800" y="2266950"/>
            <a:ext cx="7612800" cy="79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Font typeface="Arial"/>
              <a:buNone/>
            </a:pPr>
            <a:r>
              <a:rPr b="1" lang="en-GB" sz="2917">
                <a:solidFill>
                  <a:srgbClr val="000000"/>
                </a:solidFill>
                <a:latin typeface="Arial Black"/>
                <a:ea typeface="Arial Black"/>
                <a:cs typeface="Arial Black"/>
                <a:sym typeface="Arial Black"/>
              </a:rPr>
              <a:t>Yes Bank Stock Closing Price Prediction</a:t>
            </a:r>
            <a:endParaRPr b="1" sz="2917">
              <a:solidFill>
                <a:srgbClr val="000000"/>
              </a:solidFill>
              <a:latin typeface="Arial Black"/>
              <a:ea typeface="Arial Black"/>
              <a:cs typeface="Arial Black"/>
              <a:sym typeface="Arial Black"/>
            </a:endParaRPr>
          </a:p>
          <a:p>
            <a:pPr indent="0" lvl="0" marL="0" rtl="0" algn="ctr">
              <a:spcBef>
                <a:spcPts val="0"/>
              </a:spcBef>
              <a:spcAft>
                <a:spcPts val="0"/>
              </a:spcAft>
              <a:buNone/>
            </a:pPr>
            <a:r>
              <a:rPr lang="en-GB">
                <a:solidFill>
                  <a:srgbClr val="000000"/>
                </a:solidFill>
              </a:rPr>
              <a:t>     </a:t>
            </a:r>
            <a:endParaRPr>
              <a:solidFill>
                <a:srgbClr val="000000"/>
              </a:solidFill>
            </a:endParaRPr>
          </a:p>
        </p:txBody>
      </p:sp>
      <p:sp>
        <p:nvSpPr>
          <p:cNvPr id="56" name="Google Shape;56;p13"/>
          <p:cNvSpPr txBox="1"/>
          <p:nvPr/>
        </p:nvSpPr>
        <p:spPr>
          <a:xfrm>
            <a:off x="2054700" y="3080025"/>
            <a:ext cx="453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rgbClr val="2F5496"/>
                </a:solidFill>
                <a:latin typeface="Arial Black"/>
                <a:ea typeface="Arial Black"/>
                <a:cs typeface="Arial Black"/>
                <a:sym typeface="Arial Black"/>
              </a:rPr>
              <a:t>Team - Data Explorer</a:t>
            </a:r>
            <a:endParaRPr b="1" sz="2800">
              <a:solidFill>
                <a:srgbClr val="2F5496"/>
              </a:solidFill>
              <a:latin typeface="Arial Black"/>
              <a:ea typeface="Arial Black"/>
              <a:cs typeface="Arial Black"/>
              <a:sym typeface="Arial Black"/>
            </a:endParaRPr>
          </a:p>
        </p:txBody>
      </p:sp>
      <p:sp>
        <p:nvSpPr>
          <p:cNvPr id="57" name="Google Shape;57;p13"/>
          <p:cNvSpPr txBox="1"/>
          <p:nvPr/>
        </p:nvSpPr>
        <p:spPr>
          <a:xfrm>
            <a:off x="3072000" y="3734000"/>
            <a:ext cx="4354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rgbClr val="2F5496"/>
                </a:solidFill>
                <a:latin typeface="Arial Black"/>
                <a:ea typeface="Arial Black"/>
                <a:cs typeface="Arial Black"/>
                <a:sym typeface="Arial Black"/>
              </a:rPr>
              <a:t>Uma Shankar</a:t>
            </a:r>
            <a:endParaRPr b="1" sz="2800">
              <a:solidFill>
                <a:srgbClr val="2F5496"/>
              </a:solidFill>
              <a:latin typeface="Arial Black"/>
              <a:ea typeface="Arial Black"/>
              <a:cs typeface="Arial Black"/>
              <a:sym typeface="Arial Black"/>
            </a:endParaRPr>
          </a:p>
          <a:p>
            <a:pPr indent="0" lvl="0" marL="0" rtl="0" algn="l">
              <a:spcBef>
                <a:spcPts val="0"/>
              </a:spcBef>
              <a:spcAft>
                <a:spcPts val="0"/>
              </a:spcAft>
              <a:buNone/>
            </a:pPr>
            <a:r>
              <a:t/>
            </a:r>
            <a:endParaRPr b="1" sz="2800">
              <a:solidFill>
                <a:srgbClr val="2F5496"/>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569225"/>
            <a:ext cx="8520600" cy="572700"/>
          </a:xfrm>
          <a:prstGeom prst="rect">
            <a:avLst/>
          </a:prstGeom>
        </p:spPr>
        <p:txBody>
          <a:bodyPr anchorCtr="0" anchor="t" bIns="91425" lIns="91425" spcFirstLastPara="1" rIns="91425" wrap="square" tIns="91425">
            <a:normAutofit fontScale="90000"/>
          </a:bodyPr>
          <a:lstStyle/>
          <a:p>
            <a:pPr indent="-365760" lvl="0" marL="457200" rtl="0" algn="l">
              <a:spcBef>
                <a:spcPts val="0"/>
              </a:spcBef>
              <a:spcAft>
                <a:spcPts val="0"/>
              </a:spcAft>
              <a:buClr>
                <a:srgbClr val="1F14B2"/>
              </a:buClr>
              <a:buSzPct val="100000"/>
              <a:buFont typeface="Calibri"/>
              <a:buChar char="●"/>
            </a:pPr>
            <a:r>
              <a:rPr lang="en-GB" sz="2400">
                <a:solidFill>
                  <a:srgbClr val="1F14B2"/>
                </a:solidFill>
                <a:latin typeface="Calibri"/>
                <a:ea typeface="Calibri"/>
                <a:cs typeface="Calibri"/>
                <a:sym typeface="Calibri"/>
              </a:rPr>
              <a:t>In all above scatter plot we can conclude that bivariate analysis shows high correlation of close price with other features, and other features also shows correlation between each other.</a:t>
            </a:r>
            <a:endParaRPr/>
          </a:p>
        </p:txBody>
      </p:sp>
      <p:pic>
        <p:nvPicPr>
          <p:cNvPr id="120" name="Google Shape;120;p22"/>
          <p:cNvPicPr preferRelativeResize="0"/>
          <p:nvPr/>
        </p:nvPicPr>
        <p:blipFill>
          <a:blip r:embed="rId3">
            <a:alphaModFix/>
          </a:blip>
          <a:stretch>
            <a:fillRect/>
          </a:stretch>
        </p:blipFill>
        <p:spPr>
          <a:xfrm>
            <a:off x="0" y="152400"/>
            <a:ext cx="4937375" cy="3164675"/>
          </a:xfrm>
          <a:prstGeom prst="rect">
            <a:avLst/>
          </a:prstGeom>
          <a:noFill/>
          <a:ln>
            <a:noFill/>
          </a:ln>
        </p:spPr>
      </p:pic>
      <p:pic>
        <p:nvPicPr>
          <p:cNvPr id="121" name="Google Shape;121;p22"/>
          <p:cNvPicPr preferRelativeResize="0"/>
          <p:nvPr/>
        </p:nvPicPr>
        <p:blipFill>
          <a:blip r:embed="rId4">
            <a:alphaModFix/>
          </a:blip>
          <a:stretch>
            <a:fillRect/>
          </a:stretch>
        </p:blipFill>
        <p:spPr>
          <a:xfrm>
            <a:off x="5183800" y="152400"/>
            <a:ext cx="3884000" cy="316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Clr>
                <a:srgbClr val="C00000"/>
              </a:buClr>
              <a:buSzPct val="100000"/>
              <a:buChar char="●"/>
            </a:pPr>
            <a:r>
              <a:rPr b="1" lang="en-GB" sz="3600">
                <a:solidFill>
                  <a:srgbClr val="C00000"/>
                </a:solidFill>
              </a:rPr>
              <a:t> Data Analysis</a:t>
            </a:r>
            <a:endParaRPr b="1" sz="3600">
              <a:solidFill>
                <a:srgbClr val="C00000"/>
              </a:solidFill>
            </a:endParaRPr>
          </a:p>
          <a:p>
            <a:pPr indent="0" lvl="0" marL="0" rtl="0" algn="l">
              <a:spcBef>
                <a:spcPts val="0"/>
              </a:spcBef>
              <a:spcAft>
                <a:spcPts val="0"/>
              </a:spcAft>
              <a:buNone/>
            </a:pPr>
            <a:r>
              <a:t/>
            </a:r>
            <a:endParaRPr/>
          </a:p>
        </p:txBody>
      </p:sp>
      <p:pic>
        <p:nvPicPr>
          <p:cNvPr id="127" name="Google Shape;127;p23"/>
          <p:cNvPicPr preferRelativeResize="0"/>
          <p:nvPr/>
        </p:nvPicPr>
        <p:blipFill>
          <a:blip r:embed="rId3">
            <a:alphaModFix/>
          </a:blip>
          <a:stretch>
            <a:fillRect/>
          </a:stretch>
        </p:blipFill>
        <p:spPr>
          <a:xfrm>
            <a:off x="0" y="859500"/>
            <a:ext cx="4727176" cy="4131600"/>
          </a:xfrm>
          <a:prstGeom prst="rect">
            <a:avLst/>
          </a:prstGeom>
          <a:noFill/>
          <a:ln>
            <a:noFill/>
          </a:ln>
        </p:spPr>
      </p:pic>
      <p:pic>
        <p:nvPicPr>
          <p:cNvPr id="128" name="Google Shape;128;p23"/>
          <p:cNvPicPr preferRelativeResize="0"/>
          <p:nvPr/>
        </p:nvPicPr>
        <p:blipFill>
          <a:blip r:embed="rId4">
            <a:alphaModFix/>
          </a:blip>
          <a:stretch>
            <a:fillRect/>
          </a:stretch>
        </p:blipFill>
        <p:spPr>
          <a:xfrm>
            <a:off x="4861475" y="859500"/>
            <a:ext cx="4216874" cy="402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214150"/>
            <a:ext cx="8520600" cy="572700"/>
          </a:xfrm>
          <a:prstGeom prst="rect">
            <a:avLst/>
          </a:prstGeom>
        </p:spPr>
        <p:txBody>
          <a:bodyPr anchorCtr="0" anchor="t" bIns="91425" lIns="91425" spcFirstLastPara="1" rIns="91425" wrap="square" tIns="91425">
            <a:normAutofit fontScale="90000"/>
          </a:bodyPr>
          <a:lstStyle/>
          <a:p>
            <a:pPr indent="-308610" lvl="0" marL="457200" rtl="0" algn="l">
              <a:spcBef>
                <a:spcPts val="0"/>
              </a:spcBef>
              <a:spcAft>
                <a:spcPts val="0"/>
              </a:spcAft>
              <a:buClr>
                <a:srgbClr val="1F14B2"/>
              </a:buClr>
              <a:buSzPct val="100000"/>
              <a:buFont typeface="Calibri"/>
              <a:buChar char="●"/>
            </a:pPr>
            <a:r>
              <a:rPr lang="en-GB" sz="1400">
                <a:solidFill>
                  <a:srgbClr val="1F14B2"/>
                </a:solidFill>
                <a:latin typeface="Calibri"/>
                <a:ea typeface="Calibri"/>
                <a:cs typeface="Calibri"/>
                <a:sym typeface="Calibri"/>
              </a:rPr>
              <a:t> </a:t>
            </a:r>
            <a:r>
              <a:rPr lang="en-GB" sz="2400">
                <a:solidFill>
                  <a:srgbClr val="1F14B2"/>
                </a:solidFill>
                <a:latin typeface="Calibri"/>
                <a:ea typeface="Calibri"/>
                <a:cs typeface="Calibri"/>
                <a:sym typeface="Calibri"/>
              </a:rPr>
              <a:t>We can see in all histogram plot that they all are right skewed.</a:t>
            </a:r>
            <a:endParaRPr sz="2400">
              <a:solidFill>
                <a:srgbClr val="1F14B2"/>
              </a:solidFill>
              <a:latin typeface="Calibri"/>
              <a:ea typeface="Calibri"/>
              <a:cs typeface="Calibri"/>
              <a:sym typeface="Calibri"/>
            </a:endParaRPr>
          </a:p>
          <a:p>
            <a:pPr indent="0" lvl="0" marL="0" rtl="0" algn="l">
              <a:spcBef>
                <a:spcPts val="0"/>
              </a:spcBef>
              <a:spcAft>
                <a:spcPts val="0"/>
              </a:spcAft>
              <a:buNone/>
            </a:pPr>
            <a:r>
              <a:t/>
            </a:r>
            <a:endParaRPr/>
          </a:p>
        </p:txBody>
      </p:sp>
      <p:pic>
        <p:nvPicPr>
          <p:cNvPr id="134" name="Google Shape;134;p24"/>
          <p:cNvPicPr preferRelativeResize="0"/>
          <p:nvPr/>
        </p:nvPicPr>
        <p:blipFill>
          <a:blip r:embed="rId3">
            <a:alphaModFix/>
          </a:blip>
          <a:stretch>
            <a:fillRect/>
          </a:stretch>
        </p:blipFill>
        <p:spPr>
          <a:xfrm>
            <a:off x="152400" y="152400"/>
            <a:ext cx="4319625" cy="3909351"/>
          </a:xfrm>
          <a:prstGeom prst="rect">
            <a:avLst/>
          </a:prstGeom>
          <a:noFill/>
          <a:ln>
            <a:noFill/>
          </a:ln>
        </p:spPr>
      </p:pic>
      <p:pic>
        <p:nvPicPr>
          <p:cNvPr id="135" name="Google Shape;135;p24"/>
          <p:cNvPicPr preferRelativeResize="0"/>
          <p:nvPr/>
        </p:nvPicPr>
        <p:blipFill>
          <a:blip r:embed="rId4">
            <a:alphaModFix/>
          </a:blip>
          <a:stretch>
            <a:fillRect/>
          </a:stretch>
        </p:blipFill>
        <p:spPr>
          <a:xfrm>
            <a:off x="4624425" y="152400"/>
            <a:ext cx="4367174" cy="380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Font typeface="Arial"/>
              <a:buNone/>
            </a:pPr>
            <a:r>
              <a:rPr b="1" lang="en-GB" sz="3600">
                <a:solidFill>
                  <a:srgbClr val="C00000"/>
                </a:solidFill>
              </a:rPr>
              <a:t>.Data Cleaning</a:t>
            </a:r>
            <a:endParaRPr b="1" sz="3600">
              <a:solidFill>
                <a:srgbClr val="C00000"/>
              </a:solidFill>
            </a:endParaRPr>
          </a:p>
          <a:p>
            <a:pPr indent="0" lvl="0" marL="0" rtl="0" algn="l">
              <a:spcBef>
                <a:spcPts val="0"/>
              </a:spcBef>
              <a:spcAft>
                <a:spcPts val="0"/>
              </a:spcAft>
              <a:buNone/>
            </a:pPr>
            <a:r>
              <a:t/>
            </a:r>
            <a:endParaRPr/>
          </a:p>
        </p:txBody>
      </p:sp>
      <p:sp>
        <p:nvSpPr>
          <p:cNvPr id="141" name="Google Shape;141;p25"/>
          <p:cNvSpPr txBox="1"/>
          <p:nvPr>
            <p:ph idx="1" type="body"/>
          </p:nvPr>
        </p:nvSpPr>
        <p:spPr>
          <a:xfrm>
            <a:off x="311700" y="619075"/>
            <a:ext cx="8726400" cy="1828800"/>
          </a:xfrm>
          <a:prstGeom prst="rect">
            <a:avLst/>
          </a:prstGeom>
        </p:spPr>
        <p:txBody>
          <a:bodyPr anchorCtr="0" anchor="t" bIns="91425" lIns="91425" spcFirstLastPara="1" rIns="91425" wrap="square" tIns="91425">
            <a:normAutofit fontScale="85000" lnSpcReduction="10000"/>
          </a:bodyPr>
          <a:lstStyle/>
          <a:p>
            <a:pPr indent="0" lvl="0" marL="0" rtl="0" algn="l">
              <a:lnSpc>
                <a:spcPct val="150000"/>
              </a:lnSpc>
              <a:spcBef>
                <a:spcPts val="0"/>
              </a:spcBef>
              <a:spcAft>
                <a:spcPts val="0"/>
              </a:spcAft>
              <a:buClr>
                <a:schemeClr val="dk1"/>
              </a:buClr>
              <a:buFont typeface="Arial"/>
              <a:buNone/>
            </a:pPr>
            <a:r>
              <a:rPr lang="en-GB" sz="2400">
                <a:solidFill>
                  <a:srgbClr val="31538F"/>
                </a:solidFill>
                <a:latin typeface="Calibri"/>
                <a:ea typeface="Calibri"/>
                <a:cs typeface="Calibri"/>
                <a:sym typeface="Calibri"/>
              </a:rPr>
              <a:t>In Data cleaning, we are importing datetime so that we can convert the date in to proper format of date.We have given date in mmm-yy format then it converted in proper format of yyyy-mm-dd and given date column has dtype as object converting it into date time format.</a:t>
            </a:r>
            <a:endParaRPr/>
          </a:p>
        </p:txBody>
      </p:sp>
      <p:sp>
        <p:nvSpPr>
          <p:cNvPr id="142" name="Google Shape;142;p25"/>
          <p:cNvSpPr txBox="1"/>
          <p:nvPr/>
        </p:nvSpPr>
        <p:spPr>
          <a:xfrm>
            <a:off x="402900" y="237167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rgbClr val="C00000"/>
                </a:solidFill>
                <a:latin typeface="Calibri"/>
                <a:ea typeface="Calibri"/>
                <a:cs typeface="Calibri"/>
                <a:sym typeface="Calibri"/>
              </a:rPr>
              <a:t>Before Data Cleaning</a:t>
            </a:r>
            <a:endParaRPr b="1" sz="1800">
              <a:solidFill>
                <a:srgbClr val="C00000"/>
              </a:solidFill>
              <a:latin typeface="Calibri"/>
              <a:ea typeface="Calibri"/>
              <a:cs typeface="Calibri"/>
              <a:sym typeface="Calibri"/>
            </a:endParaRPr>
          </a:p>
        </p:txBody>
      </p:sp>
      <p:sp>
        <p:nvSpPr>
          <p:cNvPr id="143" name="Google Shape;143;p25"/>
          <p:cNvSpPr txBox="1"/>
          <p:nvPr/>
        </p:nvSpPr>
        <p:spPr>
          <a:xfrm>
            <a:off x="5054175" y="231015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rgbClr val="C00000"/>
                </a:solidFill>
                <a:latin typeface="Calibri"/>
                <a:ea typeface="Calibri"/>
                <a:cs typeface="Calibri"/>
                <a:sym typeface="Calibri"/>
              </a:rPr>
              <a:t>After  Data Cleaning</a:t>
            </a:r>
            <a:endParaRPr b="1" sz="1800">
              <a:solidFill>
                <a:srgbClr val="C00000"/>
              </a:solidFill>
              <a:latin typeface="Calibri"/>
              <a:ea typeface="Calibri"/>
              <a:cs typeface="Calibri"/>
              <a:sym typeface="Calibri"/>
            </a:endParaRPr>
          </a:p>
        </p:txBody>
      </p:sp>
      <p:pic>
        <p:nvPicPr>
          <p:cNvPr id="144" name="Google Shape;144;p25"/>
          <p:cNvPicPr preferRelativeResize="0"/>
          <p:nvPr/>
        </p:nvPicPr>
        <p:blipFill>
          <a:blip r:embed="rId3">
            <a:alphaModFix/>
          </a:blip>
          <a:stretch>
            <a:fillRect/>
          </a:stretch>
        </p:blipFill>
        <p:spPr>
          <a:xfrm>
            <a:off x="152400" y="2833375"/>
            <a:ext cx="3000000" cy="2189250"/>
          </a:xfrm>
          <a:prstGeom prst="rect">
            <a:avLst/>
          </a:prstGeom>
          <a:noFill/>
          <a:ln>
            <a:noFill/>
          </a:ln>
        </p:spPr>
      </p:pic>
      <p:pic>
        <p:nvPicPr>
          <p:cNvPr id="145" name="Google Shape;145;p25"/>
          <p:cNvPicPr preferRelativeResize="0"/>
          <p:nvPr/>
        </p:nvPicPr>
        <p:blipFill>
          <a:blip r:embed="rId4">
            <a:alphaModFix/>
          </a:blip>
          <a:stretch>
            <a:fillRect/>
          </a:stretch>
        </p:blipFill>
        <p:spPr>
          <a:xfrm>
            <a:off x="5438400" y="2833375"/>
            <a:ext cx="2752725" cy="1971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9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b="1" lang="en-GB" sz="3600">
                <a:solidFill>
                  <a:srgbClr val="C00000"/>
                </a:solidFill>
              </a:rPr>
              <a:t>Model Training by Regression Problem</a:t>
            </a:r>
            <a:endParaRPr/>
          </a:p>
        </p:txBody>
      </p:sp>
      <p:sp>
        <p:nvSpPr>
          <p:cNvPr id="151" name="Google Shape;151;p26"/>
          <p:cNvSpPr txBox="1"/>
          <p:nvPr>
            <p:ph idx="1" type="body"/>
          </p:nvPr>
        </p:nvSpPr>
        <p:spPr>
          <a:xfrm>
            <a:off x="311700" y="666000"/>
            <a:ext cx="4779900" cy="572700"/>
          </a:xfrm>
          <a:prstGeom prst="rect">
            <a:avLst/>
          </a:prstGeom>
        </p:spPr>
        <p:txBody>
          <a:bodyPr anchorCtr="0" anchor="t" bIns="91425" lIns="91425" spcFirstLastPara="1" rIns="91425" wrap="square" tIns="91425">
            <a:normAutofit fontScale="85000" lnSpcReduction="20000"/>
          </a:bodyPr>
          <a:lstStyle/>
          <a:p>
            <a:pPr indent="-422910" lvl="0" marL="457200" rtl="0" algn="l">
              <a:lnSpc>
                <a:spcPct val="100000"/>
              </a:lnSpc>
              <a:spcBef>
                <a:spcPts val="0"/>
              </a:spcBef>
              <a:spcAft>
                <a:spcPts val="0"/>
              </a:spcAft>
              <a:buClr>
                <a:srgbClr val="C00000"/>
              </a:buClr>
              <a:buSzPct val="100000"/>
              <a:buChar char="●"/>
            </a:pPr>
            <a:r>
              <a:rPr b="1" lang="en-GB" sz="3600">
                <a:solidFill>
                  <a:srgbClr val="C00000"/>
                </a:solidFill>
              </a:rPr>
              <a:t>Linear Regression</a:t>
            </a:r>
            <a:endParaRPr/>
          </a:p>
        </p:txBody>
      </p:sp>
      <p:sp>
        <p:nvSpPr>
          <p:cNvPr id="152" name="Google Shape;152;p26"/>
          <p:cNvSpPr txBox="1"/>
          <p:nvPr/>
        </p:nvSpPr>
        <p:spPr>
          <a:xfrm>
            <a:off x="235500" y="1136950"/>
            <a:ext cx="5317800" cy="3196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950">
                <a:solidFill>
                  <a:srgbClr val="1F14B2"/>
                </a:solidFill>
                <a:highlight>
                  <a:srgbClr val="F9CB9C"/>
                </a:highlight>
                <a:latin typeface="Calibri"/>
                <a:ea typeface="Calibri"/>
                <a:cs typeface="Calibri"/>
                <a:sym typeface="Calibri"/>
              </a:rPr>
              <a:t>The term regression is used when you try to find the relationship between variables.Linear regression uses the relationship between the data-points to draw a straight line through all them.This line can be used to predict future values.</a:t>
            </a:r>
            <a:endParaRPr sz="1950">
              <a:solidFill>
                <a:srgbClr val="1F14B2"/>
              </a:solidFill>
              <a:highlight>
                <a:srgbClr val="F9CB9C"/>
              </a:highlight>
              <a:latin typeface="Calibri"/>
              <a:ea typeface="Calibri"/>
              <a:cs typeface="Calibri"/>
              <a:sym typeface="Calibri"/>
            </a:endParaRPr>
          </a:p>
          <a:p>
            <a:pPr indent="0" lvl="0" marL="0" rtl="0" algn="l">
              <a:lnSpc>
                <a:spcPct val="115000"/>
              </a:lnSpc>
              <a:spcBef>
                <a:spcPts val="1400"/>
              </a:spcBef>
              <a:spcAft>
                <a:spcPts val="1400"/>
              </a:spcAft>
              <a:buNone/>
            </a:pPr>
            <a:r>
              <a:rPr b="1" lang="en-GB" sz="1950" u="sng">
                <a:solidFill>
                  <a:srgbClr val="1F14B2"/>
                </a:solidFill>
                <a:highlight>
                  <a:srgbClr val="F9CB9C"/>
                </a:highlight>
                <a:latin typeface="Calibri"/>
                <a:ea typeface="Calibri"/>
                <a:cs typeface="Calibri"/>
                <a:sym typeface="Calibri"/>
              </a:rPr>
              <a:t>How it works</a:t>
            </a:r>
            <a:r>
              <a:rPr b="1" lang="en-GB" sz="1950">
                <a:solidFill>
                  <a:srgbClr val="1F14B2"/>
                </a:solidFill>
                <a:highlight>
                  <a:srgbClr val="F9CB9C"/>
                </a:highlight>
                <a:latin typeface="Calibri"/>
                <a:ea typeface="Calibri"/>
                <a:cs typeface="Calibri"/>
                <a:sym typeface="Calibri"/>
              </a:rPr>
              <a:t> - </a:t>
            </a:r>
            <a:r>
              <a:rPr lang="en-GB" sz="1950">
                <a:solidFill>
                  <a:srgbClr val="1F14B2"/>
                </a:solidFill>
                <a:highlight>
                  <a:srgbClr val="F9CB9C"/>
                </a:highlight>
                <a:latin typeface="Calibri"/>
                <a:ea typeface="Calibri"/>
                <a:cs typeface="Calibri"/>
                <a:sym typeface="Calibri"/>
              </a:rPr>
              <a:t>Python has methods for finding a relationship between data-points and to draw a line of linear regression. We will show you how to use these methods instead of going through the mathematical formula.</a:t>
            </a:r>
            <a:endParaRPr sz="1950">
              <a:solidFill>
                <a:srgbClr val="1F14B2"/>
              </a:solidFill>
              <a:highlight>
                <a:srgbClr val="F9CB9C"/>
              </a:highlight>
              <a:latin typeface="Calibri"/>
              <a:ea typeface="Calibri"/>
              <a:cs typeface="Calibri"/>
              <a:sym typeface="Calibri"/>
            </a:endParaRPr>
          </a:p>
        </p:txBody>
      </p:sp>
      <p:sp>
        <p:nvSpPr>
          <p:cNvPr id="153" name="Google Shape;153;p26"/>
          <p:cNvSpPr txBox="1"/>
          <p:nvPr/>
        </p:nvSpPr>
        <p:spPr>
          <a:xfrm>
            <a:off x="149650" y="3877975"/>
            <a:ext cx="6002100" cy="11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900">
                <a:solidFill>
                  <a:srgbClr val="1F14B2"/>
                </a:solidFill>
                <a:latin typeface="Calibri"/>
                <a:ea typeface="Calibri"/>
                <a:cs typeface="Calibri"/>
                <a:sym typeface="Calibri"/>
              </a:rPr>
              <a:t>A linear relationship between a dependent (y)(in our case is Close Price) and one or more independent (in our case Open,Low,high) variables, hence called as linear regression.</a:t>
            </a:r>
            <a:endParaRPr sz="1300">
              <a:solidFill>
                <a:srgbClr val="1F14B2"/>
              </a:solidFill>
            </a:endParaRPr>
          </a:p>
        </p:txBody>
      </p:sp>
      <p:pic>
        <p:nvPicPr>
          <p:cNvPr id="154" name="Google Shape;154;p26"/>
          <p:cNvPicPr preferRelativeResize="0"/>
          <p:nvPr/>
        </p:nvPicPr>
        <p:blipFill>
          <a:blip r:embed="rId3">
            <a:alphaModFix/>
          </a:blip>
          <a:stretch>
            <a:fillRect/>
          </a:stretch>
        </p:blipFill>
        <p:spPr>
          <a:xfrm>
            <a:off x="5543775" y="1327750"/>
            <a:ext cx="3548325" cy="2487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Clr>
                <a:srgbClr val="C00000"/>
              </a:buClr>
              <a:buSzPct val="100000"/>
              <a:buChar char="●"/>
            </a:pPr>
            <a:r>
              <a:rPr b="1" lang="en-GB" sz="3600">
                <a:solidFill>
                  <a:srgbClr val="C00000"/>
                </a:solidFill>
              </a:rPr>
              <a:t>Residual Error</a:t>
            </a:r>
            <a:endParaRPr b="1" sz="3600">
              <a:solidFill>
                <a:srgbClr val="C00000"/>
              </a:solidFill>
            </a:endParaRPr>
          </a:p>
          <a:p>
            <a:pPr indent="0" lvl="0" marL="0" rtl="0" algn="l">
              <a:spcBef>
                <a:spcPts val="0"/>
              </a:spcBef>
              <a:spcAft>
                <a:spcPts val="0"/>
              </a:spcAft>
              <a:buNone/>
            </a:pPr>
            <a:r>
              <a:t/>
            </a:r>
            <a:endParaRPr/>
          </a:p>
        </p:txBody>
      </p:sp>
      <p:sp>
        <p:nvSpPr>
          <p:cNvPr id="160" name="Google Shape;160;p27"/>
          <p:cNvSpPr txBox="1"/>
          <p:nvPr>
            <p:ph idx="1" type="body"/>
          </p:nvPr>
        </p:nvSpPr>
        <p:spPr>
          <a:xfrm>
            <a:off x="311700" y="1152475"/>
            <a:ext cx="3906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Clr>
                <a:schemeClr val="dk1"/>
              </a:buClr>
              <a:buSzPct val="55000"/>
              <a:buFont typeface="Arial"/>
              <a:buNone/>
            </a:pPr>
            <a:r>
              <a:rPr lang="en-GB" sz="2000">
                <a:solidFill>
                  <a:srgbClr val="1F14B2"/>
                </a:solidFill>
                <a:latin typeface="Calibri"/>
                <a:ea typeface="Calibri"/>
                <a:cs typeface="Calibri"/>
                <a:sym typeface="Calibri"/>
              </a:rPr>
              <a:t>A residual is a measure of how far away a point is vertically from the regression line. It is the error between a predicted value and the observed actual value.</a:t>
            </a:r>
            <a:endParaRPr sz="2000">
              <a:solidFill>
                <a:srgbClr val="1F14B2"/>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55000"/>
              <a:buFont typeface="Arial"/>
              <a:buNone/>
            </a:pPr>
            <a:r>
              <a:rPr lang="en-GB" sz="2000">
                <a:solidFill>
                  <a:srgbClr val="1F14B2"/>
                </a:solidFill>
                <a:latin typeface="Calibri"/>
                <a:ea typeface="Calibri"/>
                <a:cs typeface="Calibri"/>
                <a:sym typeface="Calibri"/>
              </a:rPr>
              <a:t>Here, in this residual plot it has a high density of points close to the origin and a low density of points away from the origin and also it is symmetric about the origin.</a:t>
            </a:r>
            <a:endParaRPr sz="2000">
              <a:solidFill>
                <a:srgbClr val="1F14B2"/>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70000"/>
              <a:buFont typeface="Arial"/>
              <a:buNone/>
            </a:pPr>
            <a:r>
              <a:rPr lang="en-GB" sz="2000">
                <a:solidFill>
                  <a:srgbClr val="1F14B2"/>
                </a:solidFill>
                <a:latin typeface="Calibri"/>
                <a:ea typeface="Calibri"/>
                <a:cs typeface="Calibri"/>
                <a:sym typeface="Calibri"/>
              </a:rPr>
              <a:t>This linear model is a good fit for relatively small x-value,but is not a good predictor of larger x-values.</a:t>
            </a:r>
            <a:endParaRPr sz="2000">
              <a:solidFill>
                <a:srgbClr val="1F14B2"/>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161" name="Google Shape;161;p27"/>
          <p:cNvPicPr preferRelativeResize="0"/>
          <p:nvPr/>
        </p:nvPicPr>
        <p:blipFill>
          <a:blip r:embed="rId3">
            <a:alphaModFix/>
          </a:blip>
          <a:stretch>
            <a:fillRect/>
          </a:stretch>
        </p:blipFill>
        <p:spPr>
          <a:xfrm>
            <a:off x="4370700" y="917700"/>
            <a:ext cx="4620900" cy="365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Clr>
                <a:srgbClr val="C00000"/>
              </a:buClr>
              <a:buSzPct val="100000"/>
              <a:buChar char="●"/>
            </a:pPr>
            <a:r>
              <a:rPr b="1" lang="en-GB" sz="3600">
                <a:solidFill>
                  <a:srgbClr val="C00000"/>
                </a:solidFill>
              </a:rPr>
              <a:t>Lasso Regression</a:t>
            </a:r>
            <a:endParaRPr/>
          </a:p>
        </p:txBody>
      </p:sp>
      <p:sp>
        <p:nvSpPr>
          <p:cNvPr id="167" name="Google Shape;167;p28"/>
          <p:cNvSpPr txBox="1"/>
          <p:nvPr>
            <p:ph idx="1" type="body"/>
          </p:nvPr>
        </p:nvSpPr>
        <p:spPr>
          <a:xfrm>
            <a:off x="311700" y="542875"/>
            <a:ext cx="8520600" cy="1391700"/>
          </a:xfrm>
          <a:prstGeom prst="rect">
            <a:avLst/>
          </a:prstGeom>
        </p:spPr>
        <p:txBody>
          <a:bodyPr anchorCtr="0" anchor="t" bIns="91425" lIns="91425" spcFirstLastPara="1" rIns="91425" wrap="square" tIns="91425">
            <a:normAutofit fontScale="77500"/>
          </a:bodyPr>
          <a:lstStyle/>
          <a:p>
            <a:pPr indent="0" lvl="0" marL="0" rtl="0" algn="l">
              <a:lnSpc>
                <a:spcPct val="100000"/>
              </a:lnSpc>
              <a:spcBef>
                <a:spcPts val="0"/>
              </a:spcBef>
              <a:spcAft>
                <a:spcPts val="0"/>
              </a:spcAft>
              <a:buClr>
                <a:schemeClr val="dk1"/>
              </a:buClr>
              <a:buSzPct val="55000"/>
              <a:buFont typeface="Arial"/>
              <a:buNone/>
            </a:pPr>
            <a:r>
              <a:rPr lang="en-GB" sz="2000">
                <a:solidFill>
                  <a:srgbClr val="1F14B2"/>
                </a:solidFill>
                <a:highlight>
                  <a:srgbClr val="F9CB9C"/>
                </a:highlight>
                <a:latin typeface="Calibri"/>
                <a:ea typeface="Calibri"/>
                <a:cs typeface="Calibri"/>
                <a:sym typeface="Calibri"/>
              </a:rPr>
              <a:t>Lasso regression analysis is a shrinkage and variable selection method for linear regression models. The goal of lasso regression is to obtain the subset of predictors that minimizes prediction error for a quantitative response variable. The lasso does this by imposing a constraint on the model parameters that causes regression coefficients for some variables to shrink toward zero.</a:t>
            </a:r>
            <a:endParaRPr sz="2000">
              <a:solidFill>
                <a:srgbClr val="1F14B2"/>
              </a:solidFill>
              <a:highlight>
                <a:srgbClr val="F9CB9C"/>
              </a:highlight>
              <a:latin typeface="Calibri"/>
              <a:ea typeface="Calibri"/>
              <a:cs typeface="Calibri"/>
              <a:sym typeface="Calibri"/>
            </a:endParaRPr>
          </a:p>
          <a:p>
            <a:pPr indent="0" lvl="0" marL="0" rtl="0" algn="l">
              <a:spcBef>
                <a:spcPts val="0"/>
              </a:spcBef>
              <a:spcAft>
                <a:spcPts val="1200"/>
              </a:spcAft>
              <a:buNone/>
            </a:pPr>
            <a:r>
              <a:t/>
            </a:r>
            <a:endParaRPr/>
          </a:p>
        </p:txBody>
      </p:sp>
      <p:pic>
        <p:nvPicPr>
          <p:cNvPr id="168" name="Google Shape;168;p28"/>
          <p:cNvPicPr preferRelativeResize="0"/>
          <p:nvPr/>
        </p:nvPicPr>
        <p:blipFill>
          <a:blip r:embed="rId3">
            <a:alphaModFix/>
          </a:blip>
          <a:stretch>
            <a:fillRect/>
          </a:stretch>
        </p:blipFill>
        <p:spPr>
          <a:xfrm>
            <a:off x="858475" y="1642950"/>
            <a:ext cx="2701275" cy="819150"/>
          </a:xfrm>
          <a:prstGeom prst="rect">
            <a:avLst/>
          </a:prstGeom>
          <a:noFill/>
          <a:ln>
            <a:noFill/>
          </a:ln>
        </p:spPr>
      </p:pic>
      <p:sp>
        <p:nvSpPr>
          <p:cNvPr id="169" name="Google Shape;169;p28"/>
          <p:cNvSpPr txBox="1"/>
          <p:nvPr/>
        </p:nvSpPr>
        <p:spPr>
          <a:xfrm>
            <a:off x="525450" y="2309700"/>
            <a:ext cx="4780800" cy="738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rgbClr val="C00000"/>
              </a:buClr>
              <a:buSzPts val="3600"/>
              <a:buChar char="●"/>
            </a:pPr>
            <a:r>
              <a:rPr b="1" lang="en-GB" sz="3600">
                <a:solidFill>
                  <a:srgbClr val="C00000"/>
                </a:solidFill>
              </a:rPr>
              <a:t>Cross Validation</a:t>
            </a:r>
            <a:endParaRPr/>
          </a:p>
        </p:txBody>
      </p:sp>
      <p:sp>
        <p:nvSpPr>
          <p:cNvPr id="170" name="Google Shape;170;p28"/>
          <p:cNvSpPr txBox="1"/>
          <p:nvPr/>
        </p:nvSpPr>
        <p:spPr>
          <a:xfrm>
            <a:off x="429250" y="2790075"/>
            <a:ext cx="86169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solidFill>
                  <a:srgbClr val="1F14B2"/>
                </a:solidFill>
                <a:highlight>
                  <a:srgbClr val="F9CB9C"/>
                </a:highlight>
                <a:latin typeface="Calibri"/>
                <a:ea typeface="Calibri"/>
                <a:cs typeface="Calibri"/>
                <a:sym typeface="Calibri"/>
              </a:rPr>
              <a:t>In cross validation we can perform our model on the new dataset or we can say test dataset.So that we can check our model performance.</a:t>
            </a:r>
            <a:endParaRPr sz="1700">
              <a:solidFill>
                <a:srgbClr val="1F14B2"/>
              </a:solidFill>
              <a:highlight>
                <a:srgbClr val="F9CB9C"/>
              </a:highlight>
              <a:latin typeface="Calibri"/>
              <a:ea typeface="Calibri"/>
              <a:cs typeface="Calibri"/>
              <a:sym typeface="Calibri"/>
            </a:endParaRPr>
          </a:p>
          <a:p>
            <a:pPr indent="0" lvl="0" marL="0" rtl="0" algn="l">
              <a:spcBef>
                <a:spcPts val="0"/>
              </a:spcBef>
              <a:spcAft>
                <a:spcPts val="0"/>
              </a:spcAft>
              <a:buNone/>
            </a:pPr>
            <a:r>
              <a:rPr lang="en-GB" sz="1700">
                <a:solidFill>
                  <a:srgbClr val="1F14B2"/>
                </a:solidFill>
                <a:highlight>
                  <a:srgbClr val="F9CB9C"/>
                </a:highlight>
                <a:latin typeface="Calibri"/>
                <a:ea typeface="Calibri"/>
                <a:cs typeface="Calibri"/>
                <a:sym typeface="Calibri"/>
              </a:rPr>
              <a:t>So the conclusion, the R squared value for the test data was 99.7%. This is almost same as in the score from the training dataset which proves that in a dataset we achieve the best fit model.</a:t>
            </a:r>
            <a:endParaRPr sz="1700">
              <a:solidFill>
                <a:srgbClr val="1F14B2"/>
              </a:solidFill>
              <a:highlight>
                <a:srgbClr val="F9CB9C"/>
              </a:highlight>
              <a:latin typeface="Calibri"/>
              <a:ea typeface="Calibri"/>
              <a:cs typeface="Calibri"/>
              <a:sym typeface="Calibri"/>
            </a:endParaRPr>
          </a:p>
        </p:txBody>
      </p:sp>
      <p:pic>
        <p:nvPicPr>
          <p:cNvPr id="171" name="Google Shape;171;p28"/>
          <p:cNvPicPr preferRelativeResize="0"/>
          <p:nvPr/>
        </p:nvPicPr>
        <p:blipFill>
          <a:blip r:embed="rId4">
            <a:alphaModFix/>
          </a:blip>
          <a:stretch>
            <a:fillRect/>
          </a:stretch>
        </p:blipFill>
        <p:spPr>
          <a:xfrm>
            <a:off x="1628150" y="4021575"/>
            <a:ext cx="3241525" cy="984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75" name="Shape 175"/>
        <p:cNvGrpSpPr/>
        <p:nvPr/>
      </p:nvGrpSpPr>
      <p:grpSpPr>
        <a:xfrm>
          <a:off x="0" y="0"/>
          <a:ext cx="0" cy="0"/>
          <a:chOff x="0" y="0"/>
          <a:chExt cx="0" cy="0"/>
        </a:xfrm>
      </p:grpSpPr>
      <p:sp>
        <p:nvSpPr>
          <p:cNvPr id="176" name="Google Shape;176;p29"/>
          <p:cNvSpPr txBox="1"/>
          <p:nvPr>
            <p:ph type="title"/>
          </p:nvPr>
        </p:nvSpPr>
        <p:spPr>
          <a:xfrm>
            <a:off x="-69300" y="252600"/>
            <a:ext cx="8520600" cy="5727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Clr>
                <a:srgbClr val="C00000"/>
              </a:buClr>
              <a:buSzPct val="100000"/>
              <a:buChar char="●"/>
            </a:pPr>
            <a:r>
              <a:rPr b="1" lang="en-GB" sz="3600">
                <a:solidFill>
                  <a:srgbClr val="C00000"/>
                </a:solidFill>
              </a:rPr>
              <a:t>Ridge Regression</a:t>
            </a:r>
            <a:endParaRPr/>
          </a:p>
        </p:txBody>
      </p:sp>
      <p:sp>
        <p:nvSpPr>
          <p:cNvPr id="177" name="Google Shape;177;p29"/>
          <p:cNvSpPr txBox="1"/>
          <p:nvPr>
            <p:ph idx="1" type="body"/>
          </p:nvPr>
        </p:nvSpPr>
        <p:spPr>
          <a:xfrm>
            <a:off x="311700" y="771475"/>
            <a:ext cx="8520600" cy="1541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55000"/>
              <a:buFont typeface="Arial"/>
              <a:buNone/>
            </a:pPr>
            <a:r>
              <a:rPr lang="en-GB" sz="2000">
                <a:solidFill>
                  <a:srgbClr val="1F14B2"/>
                </a:solidFill>
                <a:highlight>
                  <a:srgbClr val="F9CB9C"/>
                </a:highlight>
                <a:latin typeface="Calibri"/>
                <a:ea typeface="Calibri"/>
                <a:cs typeface="Calibri"/>
                <a:sym typeface="Calibri"/>
              </a:rPr>
              <a:t>Ridge </a:t>
            </a:r>
            <a:r>
              <a:rPr lang="en-GB" sz="2000">
                <a:solidFill>
                  <a:srgbClr val="1F14B2"/>
                </a:solidFill>
                <a:highlight>
                  <a:srgbClr val="F9CB9C"/>
                </a:highlight>
                <a:uFill>
                  <a:noFill/>
                </a:uFill>
                <a:latin typeface="Calibri"/>
                <a:ea typeface="Calibri"/>
                <a:cs typeface="Calibri"/>
                <a:sym typeface="Calibri"/>
                <a:hlinkClick r:id="rId3">
                  <a:extLst>
                    <a:ext uri="{A12FA001-AC4F-418D-AE19-62706E023703}">
                      <ahyp:hlinkClr val="tx"/>
                    </a:ext>
                  </a:extLst>
                </a:hlinkClick>
              </a:rPr>
              <a:t>regression</a:t>
            </a:r>
            <a:r>
              <a:rPr lang="en-GB" sz="2000">
                <a:solidFill>
                  <a:srgbClr val="1F14B2"/>
                </a:solidFill>
                <a:highlight>
                  <a:srgbClr val="F9CB9C"/>
                </a:highlight>
                <a:latin typeface="Calibri"/>
                <a:ea typeface="Calibri"/>
                <a:cs typeface="Calibri"/>
                <a:sym typeface="Calibri"/>
              </a:rPr>
              <a:t> is a model tuning method that is used to analyse any data that suffers from multicollinearity. This method performs L2 regularization. When the issue of multicollinearity occurs, least-squares are unbiased, and variances are large, this results in predicted values being far away from the actual values. </a:t>
            </a:r>
            <a:endParaRPr sz="2000">
              <a:solidFill>
                <a:srgbClr val="1F14B2"/>
              </a:solidFill>
              <a:highlight>
                <a:srgbClr val="F9CB9C"/>
              </a:highlight>
              <a:latin typeface="Calibri"/>
              <a:ea typeface="Calibri"/>
              <a:cs typeface="Calibri"/>
              <a:sym typeface="Calibri"/>
            </a:endParaRPr>
          </a:p>
          <a:p>
            <a:pPr indent="0" lvl="0" marL="0" rtl="0" algn="l">
              <a:spcBef>
                <a:spcPts val="0"/>
              </a:spcBef>
              <a:spcAft>
                <a:spcPts val="1200"/>
              </a:spcAft>
              <a:buNone/>
            </a:pPr>
            <a:r>
              <a:t/>
            </a:r>
            <a:endParaRPr/>
          </a:p>
        </p:txBody>
      </p:sp>
      <p:pic>
        <p:nvPicPr>
          <p:cNvPr id="178" name="Google Shape;178;p29"/>
          <p:cNvPicPr preferRelativeResize="0"/>
          <p:nvPr/>
        </p:nvPicPr>
        <p:blipFill>
          <a:blip r:embed="rId4">
            <a:alphaModFix/>
          </a:blip>
          <a:stretch>
            <a:fillRect/>
          </a:stretch>
        </p:blipFill>
        <p:spPr>
          <a:xfrm>
            <a:off x="790500" y="1907200"/>
            <a:ext cx="3271125" cy="1074125"/>
          </a:xfrm>
          <a:prstGeom prst="rect">
            <a:avLst/>
          </a:prstGeom>
          <a:noFill/>
          <a:ln>
            <a:noFill/>
          </a:ln>
        </p:spPr>
      </p:pic>
      <p:sp>
        <p:nvSpPr>
          <p:cNvPr id="179" name="Google Shape;179;p29"/>
          <p:cNvSpPr txBox="1"/>
          <p:nvPr/>
        </p:nvSpPr>
        <p:spPr>
          <a:xfrm>
            <a:off x="51275" y="2888475"/>
            <a:ext cx="4672800" cy="677100"/>
          </a:xfrm>
          <a:prstGeom prst="rect">
            <a:avLst/>
          </a:prstGeom>
          <a:noFill/>
          <a:ln>
            <a:noFill/>
          </a:ln>
        </p:spPr>
        <p:txBody>
          <a:bodyPr anchorCtr="0" anchor="t" bIns="91425" lIns="91425" spcFirstLastPara="1" rIns="91425" wrap="square" tIns="91425">
            <a:spAutoFit/>
          </a:bodyPr>
          <a:lstStyle/>
          <a:p>
            <a:pPr indent="-431800" lvl="0" marL="457200" rtl="0" algn="l">
              <a:spcBef>
                <a:spcPts val="0"/>
              </a:spcBef>
              <a:spcAft>
                <a:spcPts val="0"/>
              </a:spcAft>
              <a:buClr>
                <a:srgbClr val="C00000"/>
              </a:buClr>
              <a:buSzPts val="3200"/>
              <a:buChar char="●"/>
            </a:pPr>
            <a:r>
              <a:rPr b="1" lang="en-GB" sz="3200">
                <a:solidFill>
                  <a:srgbClr val="C00000"/>
                </a:solidFill>
              </a:rPr>
              <a:t>Cross Validation</a:t>
            </a:r>
            <a:endParaRPr b="1" sz="3200">
              <a:solidFill>
                <a:srgbClr val="C00000"/>
              </a:solidFill>
            </a:endParaRPr>
          </a:p>
        </p:txBody>
      </p:sp>
      <p:pic>
        <p:nvPicPr>
          <p:cNvPr id="180" name="Google Shape;180;p29"/>
          <p:cNvPicPr preferRelativeResize="0"/>
          <p:nvPr/>
        </p:nvPicPr>
        <p:blipFill>
          <a:blip r:embed="rId5">
            <a:alphaModFix/>
          </a:blip>
          <a:stretch>
            <a:fillRect/>
          </a:stretch>
        </p:blipFill>
        <p:spPr>
          <a:xfrm>
            <a:off x="703050" y="3462375"/>
            <a:ext cx="3155725" cy="1000125"/>
          </a:xfrm>
          <a:prstGeom prst="rect">
            <a:avLst/>
          </a:prstGeom>
          <a:noFill/>
          <a:ln>
            <a:noFill/>
          </a:ln>
        </p:spPr>
      </p:pic>
      <p:sp>
        <p:nvSpPr>
          <p:cNvPr id="181" name="Google Shape;181;p29"/>
          <p:cNvSpPr txBox="1"/>
          <p:nvPr/>
        </p:nvSpPr>
        <p:spPr>
          <a:xfrm>
            <a:off x="111000" y="4462500"/>
            <a:ext cx="90807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500"/>
              </a:spcAft>
              <a:buNone/>
            </a:pPr>
            <a:r>
              <a:rPr lang="en-GB" sz="1700">
                <a:solidFill>
                  <a:srgbClr val="1F14B2"/>
                </a:solidFill>
                <a:highlight>
                  <a:srgbClr val="F9CB9C"/>
                </a:highlight>
                <a:latin typeface="Calibri"/>
                <a:ea typeface="Calibri"/>
                <a:cs typeface="Calibri"/>
                <a:sym typeface="Calibri"/>
              </a:rPr>
              <a:t>After implementing the best parameters best R^2 score we have 99.78% for Ridge regression model.</a:t>
            </a:r>
            <a:endParaRPr sz="1100">
              <a:highlight>
                <a:srgbClr val="F9CB9C"/>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85" name="Shape 185"/>
        <p:cNvGrpSpPr/>
        <p:nvPr/>
      </p:nvGrpSpPr>
      <p:grpSpPr>
        <a:xfrm>
          <a:off x="0" y="0"/>
          <a:ext cx="0" cy="0"/>
          <a:chOff x="0" y="0"/>
          <a:chExt cx="0" cy="0"/>
        </a:xfrm>
      </p:grpSpPr>
      <p:sp>
        <p:nvSpPr>
          <p:cNvPr id="186" name="Google Shape;186;p30"/>
          <p:cNvSpPr txBox="1"/>
          <p:nvPr>
            <p:ph type="title"/>
          </p:nvPr>
        </p:nvSpPr>
        <p:spPr>
          <a:xfrm>
            <a:off x="185025" y="140225"/>
            <a:ext cx="8999100" cy="572700"/>
          </a:xfrm>
          <a:prstGeom prst="rect">
            <a:avLst/>
          </a:prstGeom>
        </p:spPr>
        <p:txBody>
          <a:bodyPr anchorCtr="0" anchor="t" bIns="91425" lIns="91425" spcFirstLastPara="1" rIns="91425" wrap="square" tIns="91425">
            <a:noAutofit/>
          </a:bodyPr>
          <a:lstStyle/>
          <a:p>
            <a:pPr indent="-399415" lvl="0" marL="457200" rtl="0" algn="l">
              <a:spcBef>
                <a:spcPts val="0"/>
              </a:spcBef>
              <a:spcAft>
                <a:spcPts val="0"/>
              </a:spcAft>
              <a:buClr>
                <a:srgbClr val="C00000"/>
              </a:buClr>
              <a:buSzPts val="2690"/>
              <a:buFont typeface="Calibri"/>
              <a:buChar char="●"/>
            </a:pPr>
            <a:r>
              <a:rPr b="1" lang="en-GB" sz="3140">
                <a:solidFill>
                  <a:srgbClr val="C00000"/>
                </a:solidFill>
                <a:latin typeface="Calibri"/>
                <a:ea typeface="Calibri"/>
                <a:cs typeface="Calibri"/>
                <a:sym typeface="Calibri"/>
              </a:rPr>
              <a:t>Linear regression model performance visualization</a:t>
            </a:r>
            <a:endParaRPr b="1" sz="3140">
              <a:solidFill>
                <a:srgbClr val="C00000"/>
              </a:solidFill>
              <a:latin typeface="Calibri"/>
              <a:ea typeface="Calibri"/>
              <a:cs typeface="Calibri"/>
              <a:sym typeface="Calibri"/>
            </a:endParaRPr>
          </a:p>
        </p:txBody>
      </p:sp>
      <p:sp>
        <p:nvSpPr>
          <p:cNvPr id="187" name="Google Shape;187;p30"/>
          <p:cNvSpPr txBox="1"/>
          <p:nvPr>
            <p:ph idx="1" type="body"/>
          </p:nvPr>
        </p:nvSpPr>
        <p:spPr>
          <a:xfrm>
            <a:off x="282075" y="4399375"/>
            <a:ext cx="8520600" cy="572700"/>
          </a:xfrm>
          <a:prstGeom prst="rect">
            <a:avLst/>
          </a:prstGeom>
        </p:spPr>
        <p:txBody>
          <a:bodyPr anchorCtr="0" anchor="t" bIns="91425" lIns="91425" spcFirstLastPara="1" rIns="91425" wrap="square" tIns="91425">
            <a:noAutofit/>
          </a:bodyPr>
          <a:lstStyle/>
          <a:p>
            <a:pPr indent="0" lvl="0" marL="0" rtl="0" algn="l">
              <a:lnSpc>
                <a:spcPct val="95000"/>
              </a:lnSpc>
              <a:spcBef>
                <a:spcPts val="600"/>
              </a:spcBef>
              <a:spcAft>
                <a:spcPts val="0"/>
              </a:spcAft>
              <a:buClr>
                <a:schemeClr val="dk1"/>
              </a:buClr>
              <a:buSzPts val="605"/>
              <a:buFont typeface="Arial"/>
              <a:buNone/>
            </a:pPr>
            <a:r>
              <a:rPr lang="en-GB" sz="1600">
                <a:solidFill>
                  <a:srgbClr val="1F14B2"/>
                </a:solidFill>
                <a:highlight>
                  <a:srgbClr val="F9CB9C"/>
                </a:highlight>
                <a:latin typeface="Calibri"/>
                <a:ea typeface="Calibri"/>
                <a:cs typeface="Calibri"/>
                <a:sym typeface="Calibri"/>
              </a:rPr>
              <a:t>From the above linear regression model visualization we can say that our model is perfect fit.</a:t>
            </a:r>
            <a:endParaRPr sz="1270">
              <a:solidFill>
                <a:schemeClr val="dk1"/>
              </a:solidFill>
              <a:highlight>
                <a:srgbClr val="F9CB9C"/>
              </a:highlight>
              <a:latin typeface="Calibri"/>
              <a:ea typeface="Calibri"/>
              <a:cs typeface="Calibri"/>
              <a:sym typeface="Calibri"/>
            </a:endParaRPr>
          </a:p>
          <a:p>
            <a:pPr indent="0" lvl="0" marL="0" rtl="0" algn="l">
              <a:lnSpc>
                <a:spcPct val="95000"/>
              </a:lnSpc>
              <a:spcBef>
                <a:spcPts val="500"/>
              </a:spcBef>
              <a:spcAft>
                <a:spcPts val="1200"/>
              </a:spcAft>
              <a:buSzPts val="605"/>
              <a:buNone/>
            </a:pPr>
            <a:r>
              <a:t/>
            </a:r>
            <a:endParaRPr sz="989"/>
          </a:p>
        </p:txBody>
      </p:sp>
      <p:pic>
        <p:nvPicPr>
          <p:cNvPr id="188" name="Google Shape;188;p30"/>
          <p:cNvPicPr preferRelativeResize="0"/>
          <p:nvPr/>
        </p:nvPicPr>
        <p:blipFill>
          <a:blip r:embed="rId3">
            <a:alphaModFix/>
          </a:blip>
          <a:stretch>
            <a:fillRect/>
          </a:stretch>
        </p:blipFill>
        <p:spPr>
          <a:xfrm>
            <a:off x="152400" y="791875"/>
            <a:ext cx="8650275" cy="3345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Clr>
                <a:srgbClr val="C00000"/>
              </a:buClr>
              <a:buSzPct val="100000"/>
              <a:buChar char="●"/>
            </a:pPr>
            <a:r>
              <a:rPr b="1" lang="en-GB" sz="3600">
                <a:solidFill>
                  <a:srgbClr val="C00000"/>
                </a:solidFill>
              </a:rPr>
              <a:t>Challenges </a:t>
            </a:r>
            <a:endParaRPr/>
          </a:p>
        </p:txBody>
      </p:sp>
      <p:sp>
        <p:nvSpPr>
          <p:cNvPr id="194" name="Google Shape;19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1F14B2"/>
              </a:buClr>
              <a:buSzPts val="2400"/>
              <a:buFont typeface="Calibri"/>
              <a:buAutoNum type="arabicPeriod"/>
            </a:pPr>
            <a:r>
              <a:rPr lang="en-GB" sz="2400">
                <a:solidFill>
                  <a:srgbClr val="1F14B2"/>
                </a:solidFill>
                <a:latin typeface="Calibri"/>
                <a:ea typeface="Calibri"/>
                <a:cs typeface="Calibri"/>
                <a:sym typeface="Calibri"/>
              </a:rPr>
              <a:t>Small dataset and that dataset is in improper manner.</a:t>
            </a:r>
            <a:endParaRPr sz="2400">
              <a:solidFill>
                <a:srgbClr val="1F14B2"/>
              </a:solidFill>
              <a:latin typeface="Calibri"/>
              <a:ea typeface="Calibri"/>
              <a:cs typeface="Calibri"/>
              <a:sym typeface="Calibri"/>
            </a:endParaRPr>
          </a:p>
          <a:p>
            <a:pPr indent="-381000" lvl="0" marL="457200" rtl="0" algn="l">
              <a:spcBef>
                <a:spcPts val="0"/>
              </a:spcBef>
              <a:spcAft>
                <a:spcPts val="0"/>
              </a:spcAft>
              <a:buClr>
                <a:srgbClr val="1F14B2"/>
              </a:buClr>
              <a:buSzPts val="2400"/>
              <a:buFont typeface="Calibri"/>
              <a:buAutoNum type="arabicPeriod"/>
            </a:pPr>
            <a:r>
              <a:rPr lang="en-GB" sz="2400">
                <a:solidFill>
                  <a:srgbClr val="1F14B2"/>
                </a:solidFill>
                <a:latin typeface="Calibri"/>
                <a:ea typeface="Calibri"/>
                <a:cs typeface="Calibri"/>
                <a:sym typeface="Calibri"/>
              </a:rPr>
              <a:t>In data cleaning, we had to change into proper dd/mm/year format.</a:t>
            </a:r>
            <a:endParaRPr sz="2400">
              <a:solidFill>
                <a:srgbClr val="1F14B2"/>
              </a:solidFill>
              <a:latin typeface="Calibri"/>
              <a:ea typeface="Calibri"/>
              <a:cs typeface="Calibri"/>
              <a:sym typeface="Calibri"/>
            </a:endParaRPr>
          </a:p>
          <a:p>
            <a:pPr indent="-381000" lvl="0" marL="457200" rtl="0" algn="l">
              <a:spcBef>
                <a:spcPts val="0"/>
              </a:spcBef>
              <a:spcAft>
                <a:spcPts val="0"/>
              </a:spcAft>
              <a:buClr>
                <a:srgbClr val="1F14B2"/>
              </a:buClr>
              <a:buSzPts val="2400"/>
              <a:buFont typeface="Calibri"/>
              <a:buAutoNum type="arabicPeriod"/>
            </a:pPr>
            <a:r>
              <a:rPr lang="en-GB" sz="2400">
                <a:solidFill>
                  <a:srgbClr val="1F14B2"/>
                </a:solidFill>
                <a:latin typeface="Calibri"/>
                <a:ea typeface="Calibri"/>
                <a:cs typeface="Calibri"/>
                <a:sym typeface="Calibri"/>
              </a:rPr>
              <a:t>All the features showing high correlation between each other.</a:t>
            </a:r>
            <a:endParaRPr sz="2400">
              <a:solidFill>
                <a:srgbClr val="1F14B2"/>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Font typeface="Arial"/>
              <a:buNone/>
            </a:pPr>
            <a:r>
              <a:rPr lang="en-GB" sz="3600">
                <a:solidFill>
                  <a:srgbClr val="C00000"/>
                </a:solidFill>
                <a:latin typeface="Arial Black"/>
                <a:ea typeface="Arial Black"/>
                <a:cs typeface="Arial Black"/>
                <a:sym typeface="Arial Black"/>
              </a:rPr>
              <a:t>                    Contents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342900" rtl="0" algn="l">
              <a:lnSpc>
                <a:spcPct val="150000"/>
              </a:lnSpc>
              <a:spcBef>
                <a:spcPts val="0"/>
              </a:spcBef>
              <a:spcAft>
                <a:spcPts val="0"/>
              </a:spcAft>
              <a:buClr>
                <a:srgbClr val="1F14B2"/>
              </a:buClr>
              <a:buSzPts val="1800"/>
              <a:buFont typeface="Calibri"/>
              <a:buAutoNum type="arabicPeriod"/>
            </a:pPr>
            <a:r>
              <a:rPr b="1" lang="en-GB">
                <a:solidFill>
                  <a:srgbClr val="1F14B2"/>
                </a:solidFill>
              </a:rPr>
              <a:t>Introduction</a:t>
            </a:r>
            <a:endParaRPr sz="1400">
              <a:solidFill>
                <a:schemeClr val="dk1"/>
              </a:solidFill>
            </a:endParaRPr>
          </a:p>
          <a:p>
            <a:pPr indent="-342900" lvl="0" marL="342900" rtl="0" algn="l">
              <a:lnSpc>
                <a:spcPct val="150000"/>
              </a:lnSpc>
              <a:spcBef>
                <a:spcPts val="0"/>
              </a:spcBef>
              <a:spcAft>
                <a:spcPts val="0"/>
              </a:spcAft>
              <a:buClr>
                <a:srgbClr val="1F14B2"/>
              </a:buClr>
              <a:buSzPts val="1800"/>
              <a:buFont typeface="Calibri"/>
              <a:buAutoNum type="arabicPeriod"/>
            </a:pPr>
            <a:r>
              <a:rPr b="1" lang="en-GB">
                <a:solidFill>
                  <a:srgbClr val="1F14B2"/>
                </a:solidFill>
              </a:rPr>
              <a:t>Data Summary </a:t>
            </a:r>
            <a:endParaRPr sz="1400">
              <a:solidFill>
                <a:schemeClr val="dk1"/>
              </a:solidFill>
            </a:endParaRPr>
          </a:p>
          <a:p>
            <a:pPr indent="-342900" lvl="0" marL="342900" rtl="0" algn="l">
              <a:lnSpc>
                <a:spcPct val="150000"/>
              </a:lnSpc>
              <a:spcBef>
                <a:spcPts val="0"/>
              </a:spcBef>
              <a:spcAft>
                <a:spcPts val="0"/>
              </a:spcAft>
              <a:buClr>
                <a:srgbClr val="1F14B2"/>
              </a:buClr>
              <a:buSzPts val="1800"/>
              <a:buFont typeface="Calibri"/>
              <a:buAutoNum type="arabicPeriod"/>
            </a:pPr>
            <a:r>
              <a:rPr b="1" lang="en-GB">
                <a:solidFill>
                  <a:srgbClr val="1F14B2"/>
                </a:solidFill>
              </a:rPr>
              <a:t>Analysis of data</a:t>
            </a:r>
            <a:endParaRPr sz="1400">
              <a:solidFill>
                <a:schemeClr val="dk1"/>
              </a:solidFill>
            </a:endParaRPr>
          </a:p>
          <a:p>
            <a:pPr indent="-342900" lvl="0" marL="342900" rtl="0" algn="l">
              <a:lnSpc>
                <a:spcPct val="150000"/>
              </a:lnSpc>
              <a:spcBef>
                <a:spcPts val="0"/>
              </a:spcBef>
              <a:spcAft>
                <a:spcPts val="0"/>
              </a:spcAft>
              <a:buClr>
                <a:srgbClr val="1F14B2"/>
              </a:buClr>
              <a:buSzPts val="1800"/>
              <a:buFont typeface="Calibri"/>
              <a:buAutoNum type="arabicPeriod"/>
            </a:pPr>
            <a:r>
              <a:rPr b="1" lang="en-GB">
                <a:solidFill>
                  <a:srgbClr val="1F14B2"/>
                </a:solidFill>
              </a:rPr>
              <a:t>Data cleaning</a:t>
            </a:r>
            <a:endParaRPr sz="1400">
              <a:solidFill>
                <a:schemeClr val="dk1"/>
              </a:solidFill>
            </a:endParaRPr>
          </a:p>
          <a:p>
            <a:pPr indent="-342900" lvl="0" marL="342900" rtl="0" algn="l">
              <a:lnSpc>
                <a:spcPct val="150000"/>
              </a:lnSpc>
              <a:spcBef>
                <a:spcPts val="0"/>
              </a:spcBef>
              <a:spcAft>
                <a:spcPts val="0"/>
              </a:spcAft>
              <a:buClr>
                <a:srgbClr val="1F14B2"/>
              </a:buClr>
              <a:buSzPts val="1800"/>
              <a:buFont typeface="Calibri"/>
              <a:buAutoNum type="arabicPeriod"/>
            </a:pPr>
            <a:r>
              <a:rPr b="1" lang="en-GB">
                <a:solidFill>
                  <a:srgbClr val="1F14B2"/>
                </a:solidFill>
              </a:rPr>
              <a:t>Model Training</a:t>
            </a:r>
            <a:endParaRPr sz="1400">
              <a:solidFill>
                <a:schemeClr val="dk1"/>
              </a:solidFill>
            </a:endParaRPr>
          </a:p>
          <a:p>
            <a:pPr indent="-342900" lvl="0" marL="342900" rtl="0" algn="l">
              <a:lnSpc>
                <a:spcPct val="150000"/>
              </a:lnSpc>
              <a:spcBef>
                <a:spcPts val="0"/>
              </a:spcBef>
              <a:spcAft>
                <a:spcPts val="0"/>
              </a:spcAft>
              <a:buClr>
                <a:srgbClr val="1F14B2"/>
              </a:buClr>
              <a:buSzPts val="1800"/>
              <a:buFont typeface="Calibri"/>
              <a:buAutoNum type="arabicPeriod"/>
            </a:pPr>
            <a:r>
              <a:rPr b="1" lang="en-GB">
                <a:solidFill>
                  <a:srgbClr val="1F14B2"/>
                </a:solidFill>
              </a:rPr>
              <a:t>Challenges</a:t>
            </a:r>
            <a:endParaRPr sz="1400">
              <a:solidFill>
                <a:schemeClr val="dk1"/>
              </a:solidFill>
            </a:endParaRPr>
          </a:p>
          <a:p>
            <a:pPr indent="-342900" lvl="0" marL="342900" rtl="0" algn="l">
              <a:lnSpc>
                <a:spcPct val="150000"/>
              </a:lnSpc>
              <a:spcBef>
                <a:spcPts val="0"/>
              </a:spcBef>
              <a:spcAft>
                <a:spcPts val="0"/>
              </a:spcAft>
              <a:buClr>
                <a:srgbClr val="1F14B2"/>
              </a:buClr>
              <a:buSzPts val="1800"/>
              <a:buFont typeface="Calibri"/>
              <a:buAutoNum type="arabicPeriod"/>
            </a:pPr>
            <a:r>
              <a:rPr b="1" lang="en-GB">
                <a:solidFill>
                  <a:srgbClr val="1F14B2"/>
                </a:solidFill>
              </a:rPr>
              <a:t>Conclusion </a:t>
            </a:r>
            <a:endParaRPr b="1">
              <a:solidFill>
                <a:srgbClr val="1F14B2"/>
              </a:solidFill>
            </a:endParaRPr>
          </a:p>
          <a:p>
            <a:pPr indent="0" lvl="0" marL="0" rtl="0" algn="l">
              <a:spcBef>
                <a:spcPts val="0"/>
              </a:spcBef>
              <a:spcAft>
                <a:spcPts val="1200"/>
              </a:spcAft>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Clr>
                <a:srgbClr val="C00000"/>
              </a:buClr>
              <a:buSzPct val="100000"/>
              <a:buChar char="●"/>
            </a:pPr>
            <a:r>
              <a:rPr b="1" lang="en-GB" sz="3600">
                <a:solidFill>
                  <a:srgbClr val="C00000"/>
                </a:solidFill>
              </a:rPr>
              <a:t>Conclusions </a:t>
            </a:r>
            <a:endParaRPr/>
          </a:p>
        </p:txBody>
      </p:sp>
      <p:sp>
        <p:nvSpPr>
          <p:cNvPr id="200" name="Google Shape;20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9090" lvl="0" marL="457200" rtl="0" algn="l">
              <a:lnSpc>
                <a:spcPct val="80000"/>
              </a:lnSpc>
              <a:spcBef>
                <a:spcPts val="600"/>
              </a:spcBef>
              <a:spcAft>
                <a:spcPts val="0"/>
              </a:spcAft>
              <a:buClr>
                <a:srgbClr val="1F14B2"/>
              </a:buClr>
              <a:buSzPts val="1740"/>
              <a:buFont typeface="Calibri"/>
              <a:buChar char="●"/>
            </a:pPr>
            <a:r>
              <a:rPr lang="en-GB" sz="1740">
                <a:solidFill>
                  <a:srgbClr val="1F14B2"/>
                </a:solidFill>
                <a:highlight>
                  <a:srgbClr val="F9CB9C"/>
                </a:highlight>
                <a:latin typeface="Calibri"/>
                <a:ea typeface="Calibri"/>
                <a:cs typeface="Calibri"/>
                <a:sym typeface="Calibri"/>
              </a:rPr>
              <a:t>At first I do the data wrangling and then data cleaning and after that we do the EDA part.</a:t>
            </a:r>
            <a:endParaRPr sz="1740">
              <a:solidFill>
                <a:srgbClr val="1F14B2"/>
              </a:solidFill>
              <a:highlight>
                <a:srgbClr val="F9CB9C"/>
              </a:highlight>
              <a:latin typeface="Calibri"/>
              <a:ea typeface="Calibri"/>
              <a:cs typeface="Calibri"/>
              <a:sym typeface="Calibri"/>
            </a:endParaRPr>
          </a:p>
          <a:p>
            <a:pPr indent="-339090" lvl="0" marL="457200" rtl="0" algn="l">
              <a:lnSpc>
                <a:spcPct val="80000"/>
              </a:lnSpc>
              <a:spcBef>
                <a:spcPts val="0"/>
              </a:spcBef>
              <a:spcAft>
                <a:spcPts val="0"/>
              </a:spcAft>
              <a:buClr>
                <a:srgbClr val="1F14B2"/>
              </a:buClr>
              <a:buSzPts val="1740"/>
              <a:buFont typeface="Calibri"/>
              <a:buChar char="●"/>
            </a:pPr>
            <a:r>
              <a:rPr lang="en-GB" sz="1740">
                <a:solidFill>
                  <a:srgbClr val="1F14B2"/>
                </a:solidFill>
                <a:highlight>
                  <a:srgbClr val="F9CB9C"/>
                </a:highlight>
                <a:latin typeface="Calibri"/>
                <a:ea typeface="Calibri"/>
                <a:cs typeface="Calibri"/>
                <a:sym typeface="Calibri"/>
              </a:rPr>
              <a:t>In EDA part I conclude from our dataset that</a:t>
            </a:r>
            <a:endParaRPr sz="1740">
              <a:solidFill>
                <a:srgbClr val="1F14B2"/>
              </a:solidFill>
              <a:highlight>
                <a:srgbClr val="F9CB9C"/>
              </a:highlight>
              <a:latin typeface="Calibri"/>
              <a:ea typeface="Calibri"/>
              <a:cs typeface="Calibri"/>
              <a:sym typeface="Calibri"/>
            </a:endParaRPr>
          </a:p>
          <a:p>
            <a:pPr indent="-339090" lvl="1" marL="914400" rtl="0" algn="l">
              <a:lnSpc>
                <a:spcPct val="80000"/>
              </a:lnSpc>
              <a:spcBef>
                <a:spcPts val="0"/>
              </a:spcBef>
              <a:spcAft>
                <a:spcPts val="0"/>
              </a:spcAft>
              <a:buClr>
                <a:srgbClr val="1F14B2"/>
              </a:buClr>
              <a:buSzPts val="1740"/>
              <a:buFont typeface="Calibri"/>
              <a:buChar char="○"/>
            </a:pPr>
            <a:r>
              <a:rPr lang="en-GB" sz="1740">
                <a:solidFill>
                  <a:srgbClr val="1F14B2"/>
                </a:solidFill>
                <a:highlight>
                  <a:srgbClr val="F9CB9C"/>
                </a:highlight>
                <a:latin typeface="Calibri"/>
                <a:ea typeface="Calibri"/>
                <a:cs typeface="Calibri"/>
                <a:sym typeface="Calibri"/>
              </a:rPr>
              <a:t>Stock close price decreased after year 2018 it is mainly because of Rana Kapoor case and hitted the stock price badly.</a:t>
            </a:r>
            <a:endParaRPr sz="1740">
              <a:solidFill>
                <a:srgbClr val="1F14B2"/>
              </a:solidFill>
              <a:highlight>
                <a:srgbClr val="F9CB9C"/>
              </a:highlight>
              <a:latin typeface="Calibri"/>
              <a:ea typeface="Calibri"/>
              <a:cs typeface="Calibri"/>
              <a:sym typeface="Calibri"/>
            </a:endParaRPr>
          </a:p>
          <a:p>
            <a:pPr indent="-339090" lvl="1" marL="914400" rtl="0" algn="l">
              <a:lnSpc>
                <a:spcPct val="80000"/>
              </a:lnSpc>
              <a:spcBef>
                <a:spcPts val="0"/>
              </a:spcBef>
              <a:spcAft>
                <a:spcPts val="0"/>
              </a:spcAft>
              <a:buClr>
                <a:srgbClr val="1F14B2"/>
              </a:buClr>
              <a:buSzPts val="1740"/>
              <a:buFont typeface="Calibri"/>
              <a:buChar char="○"/>
            </a:pPr>
            <a:r>
              <a:rPr lang="en-GB" sz="1740">
                <a:solidFill>
                  <a:srgbClr val="1F14B2"/>
                </a:solidFill>
                <a:highlight>
                  <a:srgbClr val="F9CB9C"/>
                </a:highlight>
                <a:latin typeface="Calibri"/>
                <a:ea typeface="Calibri"/>
                <a:cs typeface="Calibri"/>
                <a:sym typeface="Calibri"/>
              </a:rPr>
              <a:t>The graph for Yes bank opening price and Yes bank closing price has same result.</a:t>
            </a:r>
            <a:endParaRPr sz="1740">
              <a:solidFill>
                <a:srgbClr val="1F14B2"/>
              </a:solidFill>
              <a:highlight>
                <a:srgbClr val="F9CB9C"/>
              </a:highlight>
              <a:latin typeface="Calibri"/>
              <a:ea typeface="Calibri"/>
              <a:cs typeface="Calibri"/>
              <a:sym typeface="Calibri"/>
            </a:endParaRPr>
          </a:p>
          <a:p>
            <a:pPr indent="-339090" lvl="1" marL="914400" rtl="0" algn="l">
              <a:lnSpc>
                <a:spcPct val="80000"/>
              </a:lnSpc>
              <a:spcBef>
                <a:spcPts val="0"/>
              </a:spcBef>
              <a:spcAft>
                <a:spcPts val="0"/>
              </a:spcAft>
              <a:buClr>
                <a:srgbClr val="1F14B2"/>
              </a:buClr>
              <a:buSzPts val="1740"/>
              <a:buFont typeface="Calibri"/>
              <a:buChar char="○"/>
            </a:pPr>
            <a:r>
              <a:rPr lang="en-GB" sz="1740">
                <a:solidFill>
                  <a:srgbClr val="1F14B2"/>
                </a:solidFill>
                <a:highlight>
                  <a:srgbClr val="F9CB9C"/>
                </a:highlight>
                <a:latin typeface="Calibri"/>
                <a:ea typeface="Calibri"/>
                <a:cs typeface="Calibri"/>
                <a:sym typeface="Calibri"/>
              </a:rPr>
              <a:t>The point that the stock price of the YES BANK falls down after the year 2018 and it is not beneficial for investors to invest their money.</a:t>
            </a:r>
            <a:endParaRPr sz="1740">
              <a:solidFill>
                <a:srgbClr val="1F14B2"/>
              </a:solidFill>
              <a:highlight>
                <a:srgbClr val="F9CB9C"/>
              </a:highlight>
              <a:latin typeface="Calibri"/>
              <a:ea typeface="Calibri"/>
              <a:cs typeface="Calibri"/>
              <a:sym typeface="Calibri"/>
            </a:endParaRPr>
          </a:p>
          <a:p>
            <a:pPr indent="-339090" lvl="1" marL="914400" rtl="0" algn="l">
              <a:lnSpc>
                <a:spcPct val="80000"/>
              </a:lnSpc>
              <a:spcBef>
                <a:spcPts val="0"/>
              </a:spcBef>
              <a:spcAft>
                <a:spcPts val="0"/>
              </a:spcAft>
              <a:buClr>
                <a:srgbClr val="1F14B2"/>
              </a:buClr>
              <a:buSzPts val="1740"/>
              <a:buFont typeface="Calibri"/>
              <a:buChar char="○"/>
            </a:pPr>
            <a:r>
              <a:rPr lang="en-GB" sz="1740">
                <a:solidFill>
                  <a:srgbClr val="1F14B2"/>
                </a:solidFill>
                <a:highlight>
                  <a:srgbClr val="F9CB9C"/>
                </a:highlight>
                <a:latin typeface="Calibri"/>
                <a:ea typeface="Calibri"/>
                <a:cs typeface="Calibri"/>
                <a:sym typeface="Calibri"/>
              </a:rPr>
              <a:t>From scatter plot we can conclude that bivariate analysis shows high correlation of close price with other features.</a:t>
            </a:r>
            <a:endParaRPr sz="1740">
              <a:solidFill>
                <a:srgbClr val="1F14B2"/>
              </a:solidFill>
              <a:highlight>
                <a:srgbClr val="F9CB9C"/>
              </a:highlight>
              <a:latin typeface="Calibri"/>
              <a:ea typeface="Calibri"/>
              <a:cs typeface="Calibri"/>
              <a:sym typeface="Calibri"/>
            </a:endParaRPr>
          </a:p>
          <a:p>
            <a:pPr indent="-339090" lvl="1" marL="914400" rtl="0" algn="l">
              <a:lnSpc>
                <a:spcPct val="80000"/>
              </a:lnSpc>
              <a:spcBef>
                <a:spcPts val="0"/>
              </a:spcBef>
              <a:spcAft>
                <a:spcPts val="0"/>
              </a:spcAft>
              <a:buClr>
                <a:srgbClr val="1F14B2"/>
              </a:buClr>
              <a:buSzPts val="1740"/>
              <a:buFont typeface="Calibri"/>
              <a:buChar char="○"/>
            </a:pPr>
            <a:r>
              <a:rPr lang="en-GB" sz="1740">
                <a:solidFill>
                  <a:srgbClr val="1F14B2"/>
                </a:solidFill>
                <a:highlight>
                  <a:srgbClr val="F9CB9C"/>
                </a:highlight>
                <a:latin typeface="Calibri"/>
                <a:ea typeface="Calibri"/>
                <a:cs typeface="Calibri"/>
                <a:sym typeface="Calibri"/>
              </a:rPr>
              <a:t>All histogram plot shows that all are right skewed.</a:t>
            </a:r>
            <a:endParaRPr sz="1740">
              <a:solidFill>
                <a:srgbClr val="1F14B2"/>
              </a:solidFill>
              <a:highlight>
                <a:srgbClr val="F9CB9C"/>
              </a:highlight>
              <a:latin typeface="Calibri"/>
              <a:ea typeface="Calibri"/>
              <a:cs typeface="Calibri"/>
              <a:sym typeface="Calibri"/>
            </a:endParaRPr>
          </a:p>
          <a:p>
            <a:pPr indent="-339090" lvl="1" marL="914400" rtl="0" algn="l">
              <a:lnSpc>
                <a:spcPct val="80000"/>
              </a:lnSpc>
              <a:spcBef>
                <a:spcPts val="0"/>
              </a:spcBef>
              <a:spcAft>
                <a:spcPts val="0"/>
              </a:spcAft>
              <a:buClr>
                <a:srgbClr val="1F14B2"/>
              </a:buClr>
              <a:buSzPts val="1740"/>
              <a:buFont typeface="Calibri"/>
              <a:buChar char="○"/>
            </a:pPr>
            <a:r>
              <a:rPr lang="en-GB" sz="1740">
                <a:solidFill>
                  <a:srgbClr val="1F14B2"/>
                </a:solidFill>
                <a:highlight>
                  <a:srgbClr val="F9CB9C"/>
                </a:highlight>
                <a:latin typeface="Calibri"/>
                <a:ea typeface="Calibri"/>
                <a:cs typeface="Calibri"/>
                <a:sym typeface="Calibri"/>
              </a:rPr>
              <a:t>From heatmap we can conclude that all the features showing high correlation between each other.</a:t>
            </a:r>
            <a:endParaRPr sz="1740">
              <a:solidFill>
                <a:srgbClr val="1F14B2"/>
              </a:solidFill>
              <a:highlight>
                <a:srgbClr val="F9CB9C"/>
              </a:highlight>
              <a:latin typeface="Calibri"/>
              <a:ea typeface="Calibri"/>
              <a:cs typeface="Calibri"/>
              <a:sym typeface="Calibri"/>
            </a:endParaRPr>
          </a:p>
          <a:p>
            <a:pPr indent="-339090" lvl="0" marL="457200" rtl="0" algn="l">
              <a:lnSpc>
                <a:spcPct val="80000"/>
              </a:lnSpc>
              <a:spcBef>
                <a:spcPts val="0"/>
              </a:spcBef>
              <a:spcAft>
                <a:spcPts val="0"/>
              </a:spcAft>
              <a:buClr>
                <a:srgbClr val="1F14B2"/>
              </a:buClr>
              <a:buSzPts val="1740"/>
              <a:buFont typeface="Calibri"/>
              <a:buChar char="●"/>
            </a:pPr>
            <a:r>
              <a:rPr lang="en-GB" sz="1740">
                <a:solidFill>
                  <a:srgbClr val="1F14B2"/>
                </a:solidFill>
                <a:highlight>
                  <a:srgbClr val="F9CB9C"/>
                </a:highlight>
                <a:latin typeface="Calibri"/>
                <a:ea typeface="Calibri"/>
                <a:cs typeface="Calibri"/>
                <a:sym typeface="Calibri"/>
              </a:rPr>
              <a:t>I implemented linear regression and the accuracy of our linear regression model is 99.78%.</a:t>
            </a:r>
            <a:endParaRPr sz="1740">
              <a:solidFill>
                <a:srgbClr val="1F14B2"/>
              </a:solidFill>
              <a:highlight>
                <a:srgbClr val="F9CB9C"/>
              </a:highlight>
              <a:latin typeface="Calibri"/>
              <a:ea typeface="Calibri"/>
              <a:cs typeface="Calibri"/>
              <a:sym typeface="Calibri"/>
            </a:endParaRPr>
          </a:p>
          <a:p>
            <a:pPr indent="-339090" lvl="0" marL="457200" rtl="0" algn="l">
              <a:lnSpc>
                <a:spcPct val="80000"/>
              </a:lnSpc>
              <a:spcBef>
                <a:spcPts val="0"/>
              </a:spcBef>
              <a:spcAft>
                <a:spcPts val="0"/>
              </a:spcAft>
              <a:buClr>
                <a:srgbClr val="1F14B2"/>
              </a:buClr>
              <a:buSzPts val="1740"/>
              <a:buFont typeface="Calibri"/>
              <a:buChar char="●"/>
            </a:pPr>
            <a:r>
              <a:rPr lang="en-GB" sz="1740">
                <a:solidFill>
                  <a:srgbClr val="1F14B2"/>
                </a:solidFill>
                <a:highlight>
                  <a:srgbClr val="F9CB9C"/>
                </a:highlight>
                <a:latin typeface="Calibri"/>
                <a:ea typeface="Calibri"/>
                <a:cs typeface="Calibri"/>
                <a:sym typeface="Calibri"/>
              </a:rPr>
              <a:t>After that I visualise the performance of our linear regression model and the graph shows that we achieve the almost best fit model for our dataset.</a:t>
            </a:r>
            <a:endParaRPr sz="1740">
              <a:solidFill>
                <a:srgbClr val="1F14B2"/>
              </a:solidFill>
              <a:highlight>
                <a:srgbClr val="F9CB9C"/>
              </a:highlight>
              <a:latin typeface="Calibri"/>
              <a:ea typeface="Calibri"/>
              <a:cs typeface="Calibri"/>
              <a:sym typeface="Calibri"/>
            </a:endParaRPr>
          </a:p>
          <a:p>
            <a:pPr indent="0" lvl="0" marL="0" rtl="0" algn="l">
              <a:lnSpc>
                <a:spcPct val="95000"/>
              </a:lnSpc>
              <a:spcBef>
                <a:spcPts val="500"/>
              </a:spcBef>
              <a:spcAft>
                <a:spcPts val="1200"/>
              </a:spcAft>
              <a:buSzPts val="770"/>
              <a:buNone/>
            </a:pPr>
            <a:r>
              <a:t/>
            </a:r>
            <a:endParaRPr sz="126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204" name="Shape 204"/>
        <p:cNvGrpSpPr/>
        <p:nvPr/>
      </p:nvGrpSpPr>
      <p:grpSpPr>
        <a:xfrm>
          <a:off x="0" y="0"/>
          <a:ext cx="0" cy="0"/>
          <a:chOff x="0" y="0"/>
          <a:chExt cx="0" cy="0"/>
        </a:xfrm>
      </p:grpSpPr>
      <p:sp>
        <p:nvSpPr>
          <p:cNvPr id="205" name="Google Shape;20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GB" sz="8800">
                <a:solidFill>
                  <a:srgbClr val="351C75"/>
                </a:solidFill>
                <a:latin typeface="Georgia"/>
                <a:ea typeface="Georgia"/>
                <a:cs typeface="Georgia"/>
                <a:sym typeface="Georgia"/>
              </a:rPr>
              <a:t>Thank You!</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433069" lvl="0" marL="457200" rtl="0" algn="l">
              <a:spcBef>
                <a:spcPts val="0"/>
              </a:spcBef>
              <a:spcAft>
                <a:spcPts val="0"/>
              </a:spcAft>
              <a:buClr>
                <a:srgbClr val="C00000"/>
              </a:buClr>
              <a:buSzPts val="3220"/>
              <a:buChar char="●"/>
            </a:pPr>
            <a:r>
              <a:rPr b="1" lang="en-GB" sz="3220">
                <a:solidFill>
                  <a:srgbClr val="C00000"/>
                </a:solidFill>
              </a:rPr>
              <a:t>Introduction </a:t>
            </a:r>
            <a:endParaRPr b="1" sz="3220">
              <a:solidFill>
                <a:srgbClr val="C00000"/>
              </a:solidFill>
            </a:endParaRPr>
          </a:p>
        </p:txBody>
      </p:sp>
      <p:sp>
        <p:nvSpPr>
          <p:cNvPr id="69" name="Google Shape;69;p15"/>
          <p:cNvSpPr txBox="1"/>
          <p:nvPr>
            <p:ph idx="1" type="body"/>
          </p:nvPr>
        </p:nvSpPr>
        <p:spPr>
          <a:xfrm>
            <a:off x="311700" y="6952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Clr>
                <a:schemeClr val="dk1"/>
              </a:buClr>
              <a:buFont typeface="Arial"/>
              <a:buNone/>
            </a:pPr>
            <a:r>
              <a:rPr lang="en-GB" sz="2400">
                <a:solidFill>
                  <a:srgbClr val="1F14B2"/>
                </a:solidFill>
                <a:latin typeface="Calibri"/>
                <a:ea typeface="Calibri"/>
                <a:cs typeface="Calibri"/>
                <a:sym typeface="Calibri"/>
              </a:rPr>
              <a:t>To determine the YES bank's stock’s future value on the national stock exchange by making machine learning model of linear regression. The advantage of a successful prediction of a stock's future price could results insignificant profit. The efficient market hypothesis recommends that stock costs mirror all right now accessible data and any value changes that are not founded on recently uncovered data subsequently are an  unpredictable. We have to build model which help us to predict the future stock closing prices.</a:t>
            </a:r>
            <a:endParaRPr sz="2400">
              <a:solidFill>
                <a:srgbClr val="1F14B2"/>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1799550" y="3560200"/>
            <a:ext cx="4673475" cy="1381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Clr>
                <a:srgbClr val="C00000"/>
              </a:buClr>
              <a:buSzPct val="100000"/>
              <a:buChar char="●"/>
            </a:pPr>
            <a:r>
              <a:rPr b="1" lang="en-GB" sz="3600">
                <a:solidFill>
                  <a:srgbClr val="C00000"/>
                </a:solidFill>
              </a:rPr>
              <a:t>Data Summary</a:t>
            </a:r>
            <a:endParaRPr/>
          </a:p>
        </p:txBody>
      </p:sp>
      <p:sp>
        <p:nvSpPr>
          <p:cNvPr id="76" name="Google Shape;76;p16"/>
          <p:cNvSpPr txBox="1"/>
          <p:nvPr>
            <p:ph idx="1" type="body"/>
          </p:nvPr>
        </p:nvSpPr>
        <p:spPr>
          <a:xfrm>
            <a:off x="311700" y="847675"/>
            <a:ext cx="8520600" cy="1224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Clr>
                <a:schemeClr val="dk1"/>
              </a:buClr>
              <a:buFont typeface="Arial"/>
              <a:buNone/>
            </a:pPr>
            <a:r>
              <a:rPr lang="en-GB" sz="2400">
                <a:solidFill>
                  <a:srgbClr val="1F14B2"/>
                </a:solidFill>
                <a:latin typeface="Calibri"/>
                <a:ea typeface="Calibri"/>
                <a:cs typeface="Calibri"/>
                <a:sym typeface="Calibri"/>
              </a:rPr>
              <a:t>We have Yes bank stock price dataset in this project. In this dataset, we have 185 rows and 4 (attributes) columns.</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GB" sz="2400">
                <a:solidFill>
                  <a:srgbClr val="1F14B2"/>
                </a:solidFill>
                <a:latin typeface="Calibri"/>
                <a:ea typeface="Calibri"/>
                <a:cs typeface="Calibri"/>
                <a:sym typeface="Calibri"/>
              </a:rPr>
              <a:t>Four attributes are Open, High, Low, and Close price.</a:t>
            </a:r>
            <a:endParaRPr sz="2400">
              <a:solidFill>
                <a:srgbClr val="1F14B2"/>
              </a:solidFill>
              <a:latin typeface="Calibri"/>
              <a:ea typeface="Calibri"/>
              <a:cs typeface="Calibri"/>
              <a:sym typeface="Calibri"/>
            </a:endParaRPr>
          </a:p>
          <a:p>
            <a:pPr indent="0" lvl="0" marL="0" rtl="0" algn="l">
              <a:spcBef>
                <a:spcPts val="0"/>
              </a:spcBef>
              <a:spcAft>
                <a:spcPts val="1200"/>
              </a:spcAft>
              <a:buNone/>
            </a:pPr>
            <a:r>
              <a:t/>
            </a:r>
            <a:endParaRPr/>
          </a:p>
        </p:txBody>
      </p:sp>
      <p:sp>
        <p:nvSpPr>
          <p:cNvPr id="77" name="Google Shape;77;p16"/>
          <p:cNvSpPr txBox="1"/>
          <p:nvPr/>
        </p:nvSpPr>
        <p:spPr>
          <a:xfrm>
            <a:off x="3654162" y="1748275"/>
            <a:ext cx="13614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000">
                <a:solidFill>
                  <a:srgbClr val="C00000"/>
                </a:solidFill>
                <a:latin typeface="Calibri"/>
                <a:ea typeface="Calibri"/>
                <a:cs typeface="Calibri"/>
                <a:sym typeface="Calibri"/>
              </a:rPr>
              <a:t>Attributes</a:t>
            </a:r>
            <a:endParaRPr b="1" sz="2000">
              <a:solidFill>
                <a:srgbClr val="C00000"/>
              </a:solidFill>
              <a:latin typeface="Calibri"/>
              <a:ea typeface="Calibri"/>
              <a:cs typeface="Calibri"/>
              <a:sym typeface="Calibri"/>
            </a:endParaRPr>
          </a:p>
        </p:txBody>
      </p:sp>
      <p:sp>
        <p:nvSpPr>
          <p:cNvPr id="78" name="Google Shape;78;p16"/>
          <p:cNvSpPr/>
          <p:nvPr/>
        </p:nvSpPr>
        <p:spPr>
          <a:xfrm>
            <a:off x="3840850" y="2175275"/>
            <a:ext cx="819300" cy="725100"/>
          </a:xfrm>
          <a:prstGeom prst="down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16"/>
          <p:cNvPicPr preferRelativeResize="0"/>
          <p:nvPr/>
        </p:nvPicPr>
        <p:blipFill>
          <a:blip r:embed="rId3">
            <a:alphaModFix/>
          </a:blip>
          <a:stretch>
            <a:fillRect/>
          </a:stretch>
        </p:blipFill>
        <p:spPr>
          <a:xfrm>
            <a:off x="2831350" y="2986675"/>
            <a:ext cx="3228975" cy="2038350"/>
          </a:xfrm>
          <a:prstGeom prst="rect">
            <a:avLst/>
          </a:prstGeom>
          <a:noFill/>
          <a:ln>
            <a:noFill/>
          </a:ln>
        </p:spPr>
      </p:pic>
      <p:sp>
        <p:nvSpPr>
          <p:cNvPr id="80" name="Google Shape;80;p16"/>
          <p:cNvSpPr/>
          <p:nvPr/>
        </p:nvSpPr>
        <p:spPr>
          <a:xfrm>
            <a:off x="2399544" y="2907697"/>
            <a:ext cx="475800" cy="2145900"/>
          </a:xfrm>
          <a:prstGeom prst="leftBrace">
            <a:avLst>
              <a:gd fmla="val 8333" name="adj1"/>
              <a:gd fmla="val 50000" name="adj2"/>
            </a:avLst>
          </a:prstGeom>
          <a:noFill/>
          <a:ln cap="flat" cmpd="sng" w="9525">
            <a:solidFill>
              <a:srgbClr val="4472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6"/>
          <p:cNvSpPr txBox="1"/>
          <p:nvPr/>
        </p:nvSpPr>
        <p:spPr>
          <a:xfrm>
            <a:off x="1663671" y="2831510"/>
            <a:ext cx="4170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lang="en-GB" sz="2000">
                <a:solidFill>
                  <a:srgbClr val="1F14B2"/>
                </a:solidFill>
                <a:latin typeface="Calibri"/>
                <a:ea typeface="Calibri"/>
                <a:cs typeface="Calibri"/>
                <a:sym typeface="Calibri"/>
              </a:rPr>
              <a:t>R</a:t>
            </a:r>
            <a:endParaRPr/>
          </a:p>
          <a:p>
            <a:pPr indent="0" lvl="0" marL="0" marR="0" rtl="0" algn="l">
              <a:lnSpc>
                <a:spcPct val="200000"/>
              </a:lnSpc>
              <a:spcBef>
                <a:spcPts val="0"/>
              </a:spcBef>
              <a:spcAft>
                <a:spcPts val="0"/>
              </a:spcAft>
              <a:buNone/>
            </a:pPr>
            <a:r>
              <a:rPr b="1" lang="en-GB" sz="2000">
                <a:solidFill>
                  <a:srgbClr val="1F14B2"/>
                </a:solidFill>
                <a:latin typeface="Calibri"/>
                <a:ea typeface="Calibri"/>
                <a:cs typeface="Calibri"/>
                <a:sym typeface="Calibri"/>
              </a:rPr>
              <a:t>O</a:t>
            </a:r>
            <a:endParaRPr/>
          </a:p>
          <a:p>
            <a:pPr indent="0" lvl="0" marL="0" marR="0" rtl="0" algn="l">
              <a:lnSpc>
                <a:spcPct val="200000"/>
              </a:lnSpc>
              <a:spcBef>
                <a:spcPts val="0"/>
              </a:spcBef>
              <a:spcAft>
                <a:spcPts val="0"/>
              </a:spcAft>
              <a:buNone/>
            </a:pPr>
            <a:r>
              <a:rPr b="1" lang="en-GB" sz="2000">
                <a:solidFill>
                  <a:srgbClr val="1F14B2"/>
                </a:solidFill>
                <a:latin typeface="Calibri"/>
                <a:ea typeface="Calibri"/>
                <a:cs typeface="Calibri"/>
                <a:sym typeface="Calibri"/>
              </a:rPr>
              <a:t>W</a:t>
            </a:r>
            <a:endParaRPr/>
          </a:p>
          <a:p>
            <a:pPr indent="0" lvl="0" marL="0" marR="0" rtl="0" algn="l">
              <a:lnSpc>
                <a:spcPct val="200000"/>
              </a:lnSpc>
              <a:spcBef>
                <a:spcPts val="0"/>
              </a:spcBef>
              <a:spcAft>
                <a:spcPts val="0"/>
              </a:spcAft>
              <a:buNone/>
            </a:pPr>
            <a:r>
              <a:rPr b="1" lang="en-GB" sz="2000">
                <a:solidFill>
                  <a:srgbClr val="1F14B2"/>
                </a:solidFill>
                <a:latin typeface="Calibri"/>
                <a:ea typeface="Calibri"/>
                <a:cs typeface="Calibri"/>
                <a:sym typeface="Calibri"/>
              </a:rPr>
              <a:t>S</a:t>
            </a:r>
            <a:endParaRPr b="1" sz="2000">
              <a:solidFill>
                <a:srgbClr val="1F14B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Clr>
                <a:srgbClr val="C00000"/>
              </a:buClr>
              <a:buSzPct val="100000"/>
              <a:buChar char="●"/>
            </a:pPr>
            <a:r>
              <a:rPr b="1" lang="en-GB" sz="3600">
                <a:solidFill>
                  <a:srgbClr val="C00000"/>
                </a:solidFill>
              </a:rPr>
              <a:t>Variable Analysis</a:t>
            </a:r>
            <a:endParaRPr b="1" sz="3600">
              <a:solidFill>
                <a:srgbClr val="C00000"/>
              </a:solidFill>
            </a:endParaRPr>
          </a:p>
          <a:p>
            <a:pPr indent="0" lvl="0" marL="0" rtl="0" algn="l">
              <a:spcBef>
                <a:spcPts val="0"/>
              </a:spcBef>
              <a:spcAft>
                <a:spcPts val="0"/>
              </a:spcAft>
              <a:buNone/>
            </a:pPr>
            <a:r>
              <a:t/>
            </a:r>
            <a:endParaRPr/>
          </a:p>
        </p:txBody>
      </p:sp>
      <p:pic>
        <p:nvPicPr>
          <p:cNvPr id="87" name="Google Shape;87;p17"/>
          <p:cNvPicPr preferRelativeResize="0"/>
          <p:nvPr/>
        </p:nvPicPr>
        <p:blipFill>
          <a:blip r:embed="rId3">
            <a:alphaModFix/>
          </a:blip>
          <a:stretch>
            <a:fillRect/>
          </a:stretch>
        </p:blipFill>
        <p:spPr>
          <a:xfrm>
            <a:off x="152400" y="1170125"/>
            <a:ext cx="8839199" cy="347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432550" y="3748400"/>
            <a:ext cx="8520600" cy="572700"/>
          </a:xfrm>
          <a:prstGeom prst="rect">
            <a:avLst/>
          </a:prstGeom>
        </p:spPr>
        <p:txBody>
          <a:bodyPr anchorCtr="0" anchor="t" bIns="91425" lIns="91425" spcFirstLastPara="1" rIns="91425" wrap="square" tIns="91425">
            <a:normAutofit fontScale="90000"/>
          </a:bodyPr>
          <a:lstStyle/>
          <a:p>
            <a:pPr indent="-365760" lvl="0" marL="457200" rtl="0" algn="l">
              <a:spcBef>
                <a:spcPts val="0"/>
              </a:spcBef>
              <a:spcAft>
                <a:spcPts val="0"/>
              </a:spcAft>
              <a:buClr>
                <a:srgbClr val="1F14B2"/>
              </a:buClr>
              <a:buSzPct val="100000"/>
              <a:buFont typeface="Calibri"/>
              <a:buChar char="●"/>
            </a:pPr>
            <a:r>
              <a:rPr lang="en-GB" sz="2400">
                <a:solidFill>
                  <a:srgbClr val="1F14B2"/>
                </a:solidFill>
                <a:latin typeface="Calibri"/>
                <a:ea typeface="Calibri"/>
                <a:cs typeface="Calibri"/>
                <a:sym typeface="Calibri"/>
              </a:rPr>
              <a:t>Here, Yes bank opening price and Yes bank closing price has same result. Opening price started increasing in year 2014 and it was at peak in year 2018. But after 2018 it started falling down continuously and came at 0 in year 2020 same as Yes bank closing price.</a:t>
            </a:r>
            <a:endParaRPr sz="2400">
              <a:solidFill>
                <a:srgbClr val="1F14B2"/>
              </a:solidFill>
              <a:latin typeface="Calibri"/>
              <a:ea typeface="Calibri"/>
              <a:cs typeface="Calibri"/>
              <a:sym typeface="Calibri"/>
            </a:endParaRPr>
          </a:p>
          <a:p>
            <a:pPr indent="0" lvl="0" marL="0" rtl="0" algn="l">
              <a:spcBef>
                <a:spcPts val="0"/>
              </a:spcBef>
              <a:spcAft>
                <a:spcPts val="0"/>
              </a:spcAft>
              <a:buNone/>
            </a:pPr>
            <a:r>
              <a:t/>
            </a:r>
            <a:endParaRPr/>
          </a:p>
        </p:txBody>
      </p:sp>
      <p:pic>
        <p:nvPicPr>
          <p:cNvPr id="93" name="Google Shape;93;p18"/>
          <p:cNvPicPr preferRelativeResize="0"/>
          <p:nvPr/>
        </p:nvPicPr>
        <p:blipFill>
          <a:blip r:embed="rId3">
            <a:alphaModFix/>
          </a:blip>
          <a:stretch>
            <a:fillRect/>
          </a:stretch>
        </p:blipFill>
        <p:spPr>
          <a:xfrm>
            <a:off x="222000" y="4375"/>
            <a:ext cx="8520602" cy="374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76200" y="-134900"/>
            <a:ext cx="9220200" cy="1025100"/>
          </a:xfrm>
          <a:prstGeom prst="rect">
            <a:avLst/>
          </a:prstGeom>
        </p:spPr>
        <p:txBody>
          <a:bodyPr anchorCtr="0" anchor="t" bIns="91425" lIns="91425" spcFirstLastPara="1" rIns="91425" wrap="square" tIns="91425">
            <a:spAutoFit/>
          </a:bodyPr>
          <a:lstStyle/>
          <a:p>
            <a:pPr indent="-415290" lvl="0" marL="457200" rtl="0" algn="l">
              <a:spcBef>
                <a:spcPts val="0"/>
              </a:spcBef>
              <a:spcAft>
                <a:spcPts val="0"/>
              </a:spcAft>
              <a:buClr>
                <a:srgbClr val="C00000"/>
              </a:buClr>
              <a:buSzPts val="2940"/>
              <a:buChar char="●"/>
            </a:pPr>
            <a:r>
              <a:rPr b="1" lang="en-GB" sz="2940">
                <a:solidFill>
                  <a:srgbClr val="C00000"/>
                </a:solidFill>
              </a:rPr>
              <a:t>Graph analysis between Open and</a:t>
            </a:r>
            <a:r>
              <a:rPr b="1" lang="en-GB" sz="2940">
                <a:solidFill>
                  <a:srgbClr val="C00000"/>
                </a:solidFill>
              </a:rPr>
              <a:t> </a:t>
            </a:r>
            <a:r>
              <a:rPr b="1" lang="en-GB" sz="2940">
                <a:solidFill>
                  <a:srgbClr val="C00000"/>
                </a:solidFill>
              </a:rPr>
              <a:t>Close prices</a:t>
            </a:r>
            <a:endParaRPr b="1" sz="2940">
              <a:solidFill>
                <a:srgbClr val="C00000"/>
              </a:solidFill>
            </a:endParaRPr>
          </a:p>
          <a:p>
            <a:pPr indent="0" lvl="0" marL="0" rtl="0" algn="l">
              <a:spcBef>
                <a:spcPts val="0"/>
              </a:spcBef>
              <a:spcAft>
                <a:spcPts val="0"/>
              </a:spcAft>
              <a:buSzPts val="990"/>
              <a:buNone/>
            </a:pPr>
            <a:r>
              <a:t/>
            </a:r>
            <a:endParaRPr sz="2520"/>
          </a:p>
        </p:txBody>
      </p:sp>
      <p:pic>
        <p:nvPicPr>
          <p:cNvPr id="99" name="Google Shape;99;p19"/>
          <p:cNvPicPr preferRelativeResize="0"/>
          <p:nvPr/>
        </p:nvPicPr>
        <p:blipFill>
          <a:blip r:embed="rId3">
            <a:alphaModFix/>
          </a:blip>
          <a:stretch>
            <a:fillRect/>
          </a:stretch>
        </p:blipFill>
        <p:spPr>
          <a:xfrm>
            <a:off x="152400" y="392925"/>
            <a:ext cx="8697650" cy="3747449"/>
          </a:xfrm>
          <a:prstGeom prst="rect">
            <a:avLst/>
          </a:prstGeom>
          <a:noFill/>
          <a:ln>
            <a:noFill/>
          </a:ln>
        </p:spPr>
      </p:pic>
      <p:sp>
        <p:nvSpPr>
          <p:cNvPr id="100" name="Google Shape;100;p19"/>
          <p:cNvSpPr txBox="1"/>
          <p:nvPr/>
        </p:nvSpPr>
        <p:spPr>
          <a:xfrm>
            <a:off x="322300" y="4064175"/>
            <a:ext cx="85278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1F14B2"/>
              </a:buClr>
              <a:buSzPts val="2400"/>
              <a:buFont typeface="Calibri"/>
              <a:buChar char="●"/>
            </a:pPr>
            <a:r>
              <a:rPr lang="en-GB" sz="2400">
                <a:solidFill>
                  <a:srgbClr val="1F14B2"/>
                </a:solidFill>
                <a:latin typeface="Calibri"/>
                <a:ea typeface="Calibri"/>
                <a:cs typeface="Calibri"/>
                <a:sym typeface="Calibri"/>
              </a:rPr>
              <a:t>From the above graph we can conclude the point that the stock price of the YES BANK falls down after the year 2018 and it is not beneficial for investors to invest their money.</a:t>
            </a:r>
            <a:endParaRPr sz="2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04" name="Shape 104"/>
        <p:cNvGrpSpPr/>
        <p:nvPr/>
      </p:nvGrpSpPr>
      <p:grpSpPr>
        <a:xfrm>
          <a:off x="0" y="0"/>
          <a:ext cx="0" cy="0"/>
          <a:chOff x="0" y="0"/>
          <a:chExt cx="0" cy="0"/>
        </a:xfrm>
      </p:grpSpPr>
      <p:sp>
        <p:nvSpPr>
          <p:cNvPr id="105" name="Google Shape;105;p20"/>
          <p:cNvSpPr txBox="1"/>
          <p:nvPr>
            <p:ph idx="1" type="body"/>
          </p:nvPr>
        </p:nvSpPr>
        <p:spPr>
          <a:xfrm>
            <a:off x="392275" y="13775"/>
            <a:ext cx="8377200" cy="1198200"/>
          </a:xfrm>
          <a:prstGeom prst="rect">
            <a:avLst/>
          </a:prstGeom>
        </p:spPr>
        <p:txBody>
          <a:bodyPr anchorCtr="0" anchor="t" bIns="91425" lIns="91425" spcFirstLastPara="1" rIns="91425" wrap="square" tIns="91425">
            <a:normAutofit fontScale="85000"/>
          </a:bodyPr>
          <a:lstStyle/>
          <a:p>
            <a:pPr indent="-422910" lvl="0" marL="457200" rtl="0" algn="l">
              <a:lnSpc>
                <a:spcPct val="100000"/>
              </a:lnSpc>
              <a:spcBef>
                <a:spcPts val="0"/>
              </a:spcBef>
              <a:spcAft>
                <a:spcPts val="0"/>
              </a:spcAft>
              <a:buClr>
                <a:srgbClr val="C00000"/>
              </a:buClr>
              <a:buSzPct val="100000"/>
              <a:buChar char="●"/>
            </a:pPr>
            <a:r>
              <a:rPr b="1" lang="en-GB" sz="3600">
                <a:solidFill>
                  <a:srgbClr val="C00000"/>
                </a:solidFill>
                <a:latin typeface="arial"/>
                <a:ea typeface="arial"/>
                <a:cs typeface="arial"/>
                <a:sym typeface="arial"/>
              </a:rPr>
              <a:t>Collinearity graph</a:t>
            </a:r>
            <a:r>
              <a:rPr b="1" lang="en-GB" sz="3600">
                <a:solidFill>
                  <a:srgbClr val="C00000"/>
                </a:solidFill>
              </a:rPr>
              <a:t> between all variables</a:t>
            </a:r>
            <a:endParaRPr b="1" sz="3500">
              <a:solidFill>
                <a:srgbClr val="C00000"/>
              </a:solidFill>
            </a:endParaRPr>
          </a:p>
          <a:p>
            <a:pPr indent="0" lvl="0" marL="0" rtl="0" algn="l">
              <a:spcBef>
                <a:spcPts val="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152400" y="602375"/>
            <a:ext cx="8377200" cy="3775650"/>
          </a:xfrm>
          <a:prstGeom prst="rect">
            <a:avLst/>
          </a:prstGeom>
          <a:noFill/>
          <a:ln>
            <a:noFill/>
          </a:ln>
        </p:spPr>
      </p:pic>
      <p:sp>
        <p:nvSpPr>
          <p:cNvPr id="107" name="Google Shape;107;p20"/>
          <p:cNvSpPr txBox="1"/>
          <p:nvPr/>
        </p:nvSpPr>
        <p:spPr>
          <a:xfrm>
            <a:off x="537175" y="4299525"/>
            <a:ext cx="76011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1F14B2"/>
              </a:buClr>
              <a:buSzPts val="2400"/>
              <a:buFont typeface="Calibri"/>
              <a:buChar char="●"/>
            </a:pPr>
            <a:r>
              <a:rPr lang="en-GB" sz="2400">
                <a:solidFill>
                  <a:srgbClr val="1F14B2"/>
                </a:solidFill>
                <a:latin typeface="Calibri"/>
                <a:ea typeface="Calibri"/>
                <a:cs typeface="Calibri"/>
                <a:sym typeface="Calibri"/>
              </a:rPr>
              <a:t>From the above heatmap we can conclude that all the features showing high correlation between each other.</a:t>
            </a:r>
            <a:endParaRPr sz="2400">
              <a:solidFill>
                <a:srgbClr val="1F14B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Clr>
                <a:srgbClr val="C00000"/>
              </a:buClr>
              <a:buSzPct val="100000"/>
              <a:buChar char="●"/>
            </a:pPr>
            <a:r>
              <a:rPr b="1" lang="en-GB" sz="3600">
                <a:solidFill>
                  <a:srgbClr val="C00000"/>
                </a:solidFill>
              </a:rPr>
              <a:t>Bivariate Analysis</a:t>
            </a:r>
            <a:endParaRPr b="1" sz="3600">
              <a:solidFill>
                <a:srgbClr val="C00000"/>
              </a:solidFill>
            </a:endParaRPr>
          </a:p>
          <a:p>
            <a:pPr indent="0" lvl="0" marL="0" rtl="0" algn="l">
              <a:spcBef>
                <a:spcPts val="0"/>
              </a:spcBef>
              <a:spcAft>
                <a:spcPts val="0"/>
              </a:spcAft>
              <a:buNone/>
            </a:pPr>
            <a:r>
              <a:t/>
            </a:r>
            <a:endParaRPr/>
          </a:p>
        </p:txBody>
      </p:sp>
      <p:pic>
        <p:nvPicPr>
          <p:cNvPr id="113" name="Google Shape;113;p21"/>
          <p:cNvPicPr preferRelativeResize="0"/>
          <p:nvPr/>
        </p:nvPicPr>
        <p:blipFill>
          <a:blip r:embed="rId3">
            <a:alphaModFix/>
          </a:blip>
          <a:stretch>
            <a:fillRect/>
          </a:stretch>
        </p:blipFill>
        <p:spPr>
          <a:xfrm>
            <a:off x="23825" y="1257300"/>
            <a:ext cx="4851075" cy="3375875"/>
          </a:xfrm>
          <a:prstGeom prst="rect">
            <a:avLst/>
          </a:prstGeom>
          <a:noFill/>
          <a:ln>
            <a:noFill/>
          </a:ln>
        </p:spPr>
      </p:pic>
      <p:pic>
        <p:nvPicPr>
          <p:cNvPr id="114" name="Google Shape;114;p21"/>
          <p:cNvPicPr preferRelativeResize="0"/>
          <p:nvPr/>
        </p:nvPicPr>
        <p:blipFill>
          <a:blip r:embed="rId4">
            <a:alphaModFix/>
          </a:blip>
          <a:stretch>
            <a:fillRect/>
          </a:stretch>
        </p:blipFill>
        <p:spPr>
          <a:xfrm>
            <a:off x="5027300" y="1266750"/>
            <a:ext cx="3964299" cy="343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