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74" r:id="rId9"/>
    <p:sldId id="271" r:id="rId10"/>
    <p:sldId id="272" r:id="rId11"/>
    <p:sldId id="267" r:id="rId12"/>
    <p:sldId id="268" r:id="rId13"/>
    <p:sldId id="269" r:id="rId14"/>
    <p:sldId id="270" r:id="rId15"/>
    <p:sldId id="273" r:id="rId16"/>
    <p:sldId id="279" r:id="rId17"/>
    <p:sldId id="283" r:id="rId18"/>
    <p:sldId id="266" r:id="rId19"/>
    <p:sldId id="284" r:id="rId20"/>
    <p:sldId id="258" r:id="rId21"/>
    <p:sldId id="275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xmlns="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979908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1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33600"/>
            <a:ext cx="9753600" cy="385727"/>
          </a:xfrm>
        </p:spPr>
        <p:txBody>
          <a:bodyPr>
            <a:noAutofit/>
          </a:bodyPr>
          <a:lstStyle/>
          <a:p>
            <a:r>
              <a:rPr lang="en-US" sz="2800" dirty="0"/>
              <a:t>Tidy up Data again</a:t>
            </a:r>
          </a:p>
        </p:txBody>
      </p:sp>
      <p:pic>
        <p:nvPicPr>
          <p:cNvPr id="7" name="Content Placeholder 6" descr="Screen Shot 2018-08-19 at 11.1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20" r="-25020"/>
          <a:stretch>
            <a:fillRect/>
          </a:stretch>
        </p:blipFill>
        <p:spPr>
          <a:xfrm>
            <a:off x="529183" y="3585469"/>
            <a:ext cx="10050509" cy="3499305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43" y="1964423"/>
            <a:ext cx="12181840" cy="4893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2438400"/>
            <a:ext cx="9576135" cy="299566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Only keep the columns we need:</a:t>
            </a:r>
          </a:p>
          <a:p>
            <a:pPr lvl="1"/>
            <a:r>
              <a:rPr lang="en-US" sz="2400" dirty="0"/>
              <a:t>SKU, description , Quantity, month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88961" y="592270"/>
            <a:ext cx="9753600" cy="122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371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0833" y="1981200"/>
            <a:ext cx="3951026" cy="3593592"/>
          </a:xfrm>
        </p:spPr>
        <p:txBody>
          <a:bodyPr/>
          <a:lstStyle/>
          <a:p>
            <a:r>
              <a:rPr lang="en-US" sz="2400" dirty="0"/>
              <a:t>Total 79 items. </a:t>
            </a:r>
          </a:p>
          <a:p>
            <a:r>
              <a:rPr lang="en-US" sz="2400" dirty="0"/>
              <a:t>2 trends</a:t>
            </a:r>
          </a:p>
          <a:p>
            <a:pPr lvl="1"/>
            <a:r>
              <a:rPr lang="en-US" sz="2400" dirty="0"/>
              <a:t>increased sales from April to August</a:t>
            </a:r>
          </a:p>
          <a:p>
            <a:pPr lvl="1"/>
            <a:r>
              <a:rPr lang="en-US" sz="2400" dirty="0"/>
              <a:t>Another is in December</a:t>
            </a:r>
            <a:endParaRPr lang="en-US" sz="2200" dirty="0"/>
          </a:p>
          <a:p>
            <a:pPr lvl="1"/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everything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r="5923"/>
          <a:stretch/>
        </p:blipFill>
        <p:spPr>
          <a:xfrm>
            <a:off x="5019679" y="1790051"/>
            <a:ext cx="6894499" cy="4834605"/>
          </a:xfrm>
        </p:spPr>
      </p:pic>
      <p:sp>
        <p:nvSpPr>
          <p:cNvPr id="6" name="Oval 5"/>
          <p:cNvSpPr/>
          <p:nvPr/>
        </p:nvSpPr>
        <p:spPr>
          <a:xfrm>
            <a:off x="7348085" y="3295772"/>
            <a:ext cx="2237688" cy="244915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128" y="3335045"/>
            <a:ext cx="1275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484030" y="2205665"/>
            <a:ext cx="1271365" cy="2001689"/>
            <a:chOff x="9842684" y="2307005"/>
            <a:chExt cx="1271365" cy="952553"/>
          </a:xfrm>
        </p:grpSpPr>
        <p:sp>
          <p:nvSpPr>
            <p:cNvPr id="7" name="Oval 6"/>
            <p:cNvSpPr/>
            <p:nvPr/>
          </p:nvSpPr>
          <p:spPr>
            <a:xfrm>
              <a:off x="9889368" y="2307111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42684" y="2307005"/>
              <a:ext cx="184666" cy="175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6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92282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0746" y="1878227"/>
            <a:ext cx="431662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Summer item:</a:t>
            </a:r>
          </a:p>
          <a:p>
            <a:pPr lvl="1"/>
            <a:r>
              <a:rPr lang="en-US" dirty="0"/>
              <a:t>Ant Guard </a:t>
            </a:r>
          </a:p>
          <a:p>
            <a:r>
              <a:rPr lang="en-US" sz="2400" dirty="0"/>
              <a:t>The sales </a:t>
            </a:r>
            <a:r>
              <a:rPr lang="en-US" sz="2400" dirty="0" smtClean="0"/>
              <a:t>were </a:t>
            </a:r>
            <a:r>
              <a:rPr lang="en-US" sz="2400" dirty="0"/>
              <a:t>boosted during the </a:t>
            </a:r>
            <a:r>
              <a:rPr lang="en-US" sz="2400" dirty="0" smtClean="0"/>
              <a:t>summer months, </a:t>
            </a:r>
            <a:r>
              <a:rPr lang="en-US" sz="2400" dirty="0"/>
              <a:t>from June to August.</a:t>
            </a:r>
          </a:p>
          <a:p>
            <a:r>
              <a:rPr lang="en-US" sz="2400" dirty="0" smtClean="0"/>
              <a:t>The ramp-up started in the spring.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 descr="summer_item_total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13276" r="7904" b="332"/>
          <a:stretch/>
        </p:blipFill>
        <p:spPr>
          <a:xfrm>
            <a:off x="5034708" y="1259433"/>
            <a:ext cx="6731637" cy="5207269"/>
          </a:xfrm>
        </p:spPr>
      </p:pic>
    </p:spTree>
    <p:extLst>
      <p:ext uri="{BB962C8B-B14F-4D97-AF65-F5344CB8AC3E}">
        <p14:creationId xmlns:p14="http://schemas.microsoft.com/office/powerpoint/2010/main" val="1784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81653" y="2129872"/>
            <a:ext cx="4754880" cy="3593592"/>
          </a:xfrm>
        </p:spPr>
        <p:txBody>
          <a:bodyPr>
            <a:normAutofit/>
          </a:bodyPr>
          <a:lstStyle/>
          <a:p>
            <a:r>
              <a:rPr lang="en-US" sz="2400" dirty="0"/>
              <a:t>Others exclude summer items sales</a:t>
            </a:r>
          </a:p>
          <a:p>
            <a:r>
              <a:rPr lang="en-US" sz="2400" dirty="0" smtClean="0"/>
              <a:t>Increase from Oct., forward</a:t>
            </a:r>
            <a:endParaRPr lang="en-US" sz="2400" dirty="0"/>
          </a:p>
          <a:p>
            <a:pPr lvl="1"/>
            <a:r>
              <a:rPr lang="en-US" sz="2400" dirty="0"/>
              <a:t>clear trend </a:t>
            </a:r>
            <a:r>
              <a:rPr lang="en-US" sz="2400" dirty="0" smtClean="0"/>
              <a:t>during the</a:t>
            </a:r>
            <a:r>
              <a:rPr lang="en-US" sz="2400" dirty="0" smtClean="0"/>
              <a:t> </a:t>
            </a:r>
            <a:r>
              <a:rPr lang="en-US" sz="2400" dirty="0"/>
              <a:t>Christmas season.</a:t>
            </a:r>
          </a:p>
          <a:p>
            <a:pPr marL="320040" lvl="1" indent="0">
              <a:buNone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 descr="other_item_total_sa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" b="-6716"/>
          <a:stretch>
            <a:fillRect/>
          </a:stretch>
        </p:blipFill>
        <p:spPr>
          <a:xfrm>
            <a:off x="5865824" y="1981200"/>
            <a:ext cx="6173776" cy="4668670"/>
          </a:xfrm>
        </p:spPr>
      </p:pic>
      <p:grpSp>
        <p:nvGrpSpPr>
          <p:cNvPr id="5" name="Group 4"/>
          <p:cNvGrpSpPr/>
          <p:nvPr/>
        </p:nvGrpSpPr>
        <p:grpSpPr>
          <a:xfrm>
            <a:off x="10058400" y="2362200"/>
            <a:ext cx="1755068" cy="3105316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2684" y="2307005"/>
              <a:ext cx="479336" cy="114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5701" y="493757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34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otal sales tren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5904"/>
          <a:stretch/>
        </p:blipFill>
        <p:spPr>
          <a:xfrm>
            <a:off x="4953000" y="1752600"/>
            <a:ext cx="6899980" cy="52147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41405" y="1828800"/>
            <a:ext cx="399720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</a:t>
            </a:r>
            <a:r>
              <a:rPr lang="en-US" sz="2400" dirty="0" smtClean="0"/>
              <a:t>positive correlation between ‘summer items’ and </a:t>
            </a:r>
            <a:r>
              <a:rPr lang="en-US" sz="2400" dirty="0" smtClean="0"/>
              <a:t>the </a:t>
            </a:r>
            <a:r>
              <a:rPr lang="en-US" sz="2400" dirty="0" smtClean="0"/>
              <a:t>associated months.</a:t>
            </a:r>
            <a:endParaRPr lang="en-US" sz="2400" dirty="0"/>
          </a:p>
          <a:p>
            <a:r>
              <a:rPr lang="en-US" sz="2400" dirty="0" smtClean="0"/>
              <a:t>The sales </a:t>
            </a:r>
            <a:r>
              <a:rPr lang="en-US" sz="2400" dirty="0"/>
              <a:t>boost </a:t>
            </a:r>
            <a:r>
              <a:rPr lang="en-US" sz="2400" dirty="0" smtClean="0"/>
              <a:t>is evident during </a:t>
            </a:r>
            <a:r>
              <a:rPr lang="en-US" sz="2400" dirty="0"/>
              <a:t>the spring and summer </a:t>
            </a:r>
            <a:r>
              <a:rPr lang="en-US" sz="2400" dirty="0" smtClean="0"/>
              <a:t>seasons.</a:t>
            </a:r>
            <a:endParaRPr lang="en-US" sz="2400" dirty="0"/>
          </a:p>
          <a:p>
            <a:endParaRPr lang="en-US" sz="2200" dirty="0"/>
          </a:p>
          <a:p>
            <a:pPr marL="320040" lvl="1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66651" y="2040959"/>
            <a:ext cx="2540078" cy="4595938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rgbClr val="000000"/>
                </a:solidFill>
                <a:prstDash val="sysDash"/>
                <a:miter lim="800000"/>
              </a:ln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59178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339" y="2720030"/>
            <a:ext cx="8414944" cy="33260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The hypothesis is correct.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nt </a:t>
            </a:r>
            <a:r>
              <a:rPr lang="en-US" sz="2800" dirty="0"/>
              <a:t>guard </a:t>
            </a:r>
            <a:r>
              <a:rPr lang="en-US" sz="2800" dirty="0" smtClean="0"/>
              <a:t>sells </a:t>
            </a:r>
            <a:r>
              <a:rPr lang="en-US" sz="2800" dirty="0"/>
              <a:t>better during the summer.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smtClean="0"/>
              <a:t>sales were also high during the spring, and the climb began immediately after winter.</a:t>
            </a:r>
            <a:endParaRPr lang="en-US" sz="2800" dirty="0"/>
          </a:p>
          <a:p>
            <a:pPr marL="45720" indent="0">
              <a:buNone/>
            </a:pPr>
            <a:endParaRPr lang="en-US" sz="3400" dirty="0"/>
          </a:p>
          <a:p>
            <a:pPr lvl="1"/>
            <a:endParaRPr lang="en-US" sz="3000" dirty="0"/>
          </a:p>
          <a:p>
            <a:pPr marL="45720" indent="0">
              <a:buNone/>
            </a:pPr>
            <a:endParaRPr lang="en-US" sz="3200" dirty="0"/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328" y="1913930"/>
            <a:ext cx="1961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53007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826" y="340226"/>
            <a:ext cx="9753600" cy="129359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</a:t>
            </a:r>
            <a:r>
              <a:rPr lang="en-US" dirty="0" smtClean="0"/>
              <a:t>click-through </a:t>
            </a:r>
            <a:r>
              <a:rPr lang="en-US" dirty="0"/>
              <a:t>rate </a:t>
            </a:r>
            <a:r>
              <a:rPr lang="en-US" dirty="0" smtClean="0"/>
              <a:t>positively correlate </a:t>
            </a:r>
            <a:r>
              <a:rPr lang="en-US" dirty="0"/>
              <a:t>with </a:t>
            </a:r>
            <a:r>
              <a:rPr lang="en-US" dirty="0" smtClean="0"/>
              <a:t>ad spend in </a:t>
            </a:r>
            <a:r>
              <a:rPr lang="en-US" dirty="0"/>
              <a:t>this dataset?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1467" y="1021432"/>
            <a:ext cx="3709840" cy="61511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Hypothesis: </a:t>
            </a:r>
            <a:r>
              <a:rPr lang="en-US" sz="3600" dirty="0" smtClean="0"/>
              <a:t>Yes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43556" y="2210574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2500" dirty="0" smtClean="0"/>
              <a:t>Ad Spend is the $ spent per product per day.</a:t>
            </a:r>
            <a:endParaRPr lang="en-US" sz="2500" dirty="0"/>
          </a:p>
          <a:p>
            <a:pPr lvl="1"/>
            <a:r>
              <a:rPr lang="en-US" sz="2500" dirty="0" smtClean="0"/>
              <a:t>There is a lower click-through rate associated with higher spend.</a:t>
            </a:r>
          </a:p>
          <a:p>
            <a:pPr lvl="1"/>
            <a:r>
              <a:rPr lang="en-US" sz="2500" dirty="0" smtClean="0"/>
              <a:t>However, earlier we saw that </a:t>
            </a:r>
            <a:r>
              <a:rPr lang="en-US" sz="2500" dirty="0"/>
              <a:t>higher ad spend </a:t>
            </a:r>
            <a:r>
              <a:rPr lang="en-US" sz="2500" dirty="0" smtClean="0"/>
              <a:t>does correlates </a:t>
            </a:r>
            <a:r>
              <a:rPr lang="en-US" sz="2500" dirty="0"/>
              <a:t>with higher </a:t>
            </a:r>
            <a:r>
              <a:rPr lang="en-US" sz="2500" dirty="0" smtClean="0"/>
              <a:t>sales in this dataset. Conversion rate?</a:t>
            </a:r>
            <a:endParaRPr lang="en-US" sz="2500" dirty="0"/>
          </a:p>
          <a:p>
            <a:pPr marL="0" lvl="1"/>
            <a:r>
              <a:rPr lang="en-US" sz="2500" dirty="0"/>
              <a:t>The </a:t>
            </a:r>
            <a:r>
              <a:rPr lang="en-US" sz="2500" dirty="0"/>
              <a:t>hypothesis was not correct, in this </a:t>
            </a:r>
            <a:r>
              <a:rPr lang="en-US" sz="2500" dirty="0"/>
              <a:t>dataset.</a:t>
            </a:r>
            <a:endParaRPr lang="en-US" sz="2500" dirty="0"/>
          </a:p>
          <a:p>
            <a:pPr lvl="1"/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63" y="2210574"/>
            <a:ext cx="5058881" cy="35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7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1" y="176169"/>
            <a:ext cx="4158143" cy="63512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Learns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10" y="811289"/>
            <a:ext cx="11895589" cy="5715345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data likely has </a:t>
            </a:r>
            <a:r>
              <a:rPr lang="en-US" sz="2800" dirty="0"/>
              <a:t>multiple variable interactions </a:t>
            </a:r>
          </a:p>
          <a:p>
            <a:pPr lvl="1"/>
            <a:r>
              <a:rPr lang="en-US" sz="2800" dirty="0"/>
              <a:t>Output is due to many inputs</a:t>
            </a:r>
          </a:p>
          <a:p>
            <a:pPr lvl="1"/>
            <a:r>
              <a:rPr lang="en-US" sz="2800" dirty="0"/>
              <a:t>Not explored with techniques used</a:t>
            </a:r>
          </a:p>
          <a:p>
            <a:r>
              <a:rPr lang="en-US" sz="2800" dirty="0"/>
              <a:t>Statistical models for each item may need to be </a:t>
            </a:r>
            <a:r>
              <a:rPr lang="en-US" sz="2800" dirty="0" smtClean="0"/>
              <a:t>developed. Determining true correlation is more complex, and doesn’t necessarily prove causation.</a:t>
            </a:r>
            <a:endParaRPr lang="en-US" sz="2800" dirty="0"/>
          </a:p>
          <a:p>
            <a:r>
              <a:rPr lang="en-US" sz="2800" dirty="0"/>
              <a:t>Use flexible code</a:t>
            </a:r>
          </a:p>
          <a:p>
            <a:pPr lvl="1"/>
            <a:r>
              <a:rPr lang="en-US" sz="2800" dirty="0"/>
              <a:t>Use variables and don’t hard code. Allows for easy switch to new data.</a:t>
            </a:r>
          </a:p>
          <a:p>
            <a:r>
              <a:rPr lang="en-US" sz="2800" dirty="0"/>
              <a:t>Wrap each step in a function</a:t>
            </a:r>
          </a:p>
          <a:p>
            <a:pPr lvl="1"/>
            <a:r>
              <a:rPr lang="en-US" sz="2800" dirty="0"/>
              <a:t>Allows for reuse of variable names</a:t>
            </a:r>
          </a:p>
          <a:p>
            <a:pPr lvl="1"/>
            <a:r>
              <a:rPr lang="en-US" sz="2800" dirty="0"/>
              <a:t>Makes copy and pasting code easier</a:t>
            </a:r>
          </a:p>
        </p:txBody>
      </p:sp>
    </p:spTree>
    <p:extLst>
      <p:ext uri="{BB962C8B-B14F-4D97-AF65-F5344CB8AC3E}">
        <p14:creationId xmlns:p14="http://schemas.microsoft.com/office/powerpoint/2010/main" val="22159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93" y="128187"/>
            <a:ext cx="4735247" cy="62489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25" y="1005548"/>
            <a:ext cx="10777333" cy="3415450"/>
          </a:xfrm>
        </p:spPr>
        <p:txBody>
          <a:bodyPr>
            <a:normAutofit/>
          </a:bodyPr>
          <a:lstStyle/>
          <a:p>
            <a:r>
              <a:rPr lang="en-US" sz="3600" dirty="0"/>
              <a:t>Add more data</a:t>
            </a:r>
          </a:p>
          <a:p>
            <a:r>
              <a:rPr lang="en-US" sz="3600" dirty="0"/>
              <a:t>Automated reporting through API</a:t>
            </a:r>
          </a:p>
          <a:p>
            <a:r>
              <a:rPr lang="en-US" sz="3600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88776" y="4875488"/>
            <a:ext cx="3402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0053FE-2815-4619-A34E-13D44D9B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12" y="137156"/>
            <a:ext cx="9753600" cy="1154097"/>
          </a:xfrm>
        </p:spPr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389514-027C-4926-AD11-71F615A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47" y="-216382"/>
            <a:ext cx="9753600" cy="1154097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937716"/>
            <a:ext cx="10561739" cy="4434330"/>
          </a:xfrm>
        </p:spPr>
        <p:txBody>
          <a:bodyPr>
            <a:noAutofit/>
          </a:bodyPr>
          <a:lstStyle/>
          <a:p>
            <a:r>
              <a:rPr lang="en-US" sz="2600" dirty="0"/>
              <a:t>Matthew has a small business and uses Amazon.com as a sales channel. </a:t>
            </a:r>
          </a:p>
          <a:p>
            <a:r>
              <a:rPr lang="en-US" sz="2600" dirty="0"/>
              <a:t>Project is to explore sales and advertising data to find trends</a:t>
            </a:r>
          </a:p>
          <a:p>
            <a:pPr lvl="1"/>
            <a:r>
              <a:rPr lang="en-US" sz="2600" dirty="0"/>
              <a:t>Migrate away from Excel</a:t>
            </a:r>
          </a:p>
          <a:p>
            <a:r>
              <a:rPr lang="en-US" sz="2600" dirty="0"/>
              <a:t>Foundation for actual business use</a:t>
            </a:r>
          </a:p>
          <a:p>
            <a:r>
              <a:rPr lang="en-US" sz="2600" dirty="0"/>
              <a:t>Data has been masked</a:t>
            </a:r>
          </a:p>
          <a:p>
            <a:pPr lvl="1"/>
            <a:r>
              <a:rPr lang="en-US" sz="2600" dirty="0"/>
              <a:t>Real Data but it has been scaled for privacy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4320599"/>
            <a:ext cx="10561739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-273458"/>
            <a:ext cx="9753600" cy="1154097"/>
          </a:xfrm>
        </p:spPr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973123"/>
            <a:ext cx="11109624" cy="51951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 Does advertising in this dataset always increase sales?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lowering price in this dataset always increase revenue?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 products used during summer sell better during warmer months.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(Emma Li)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click through rate </a:t>
            </a:r>
            <a:r>
              <a:rPr lang="en-US" sz="2800" dirty="0" smtClean="0"/>
              <a:t>positively correlate </a:t>
            </a:r>
            <a:r>
              <a:rPr lang="en-US" sz="2800" dirty="0"/>
              <a:t>with </a:t>
            </a:r>
            <a:r>
              <a:rPr lang="en-US" sz="2800" dirty="0" smtClean="0"/>
              <a:t>ad spend in </a:t>
            </a:r>
            <a:r>
              <a:rPr lang="en-US" sz="2800" dirty="0"/>
              <a:t>this dataset?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(Barrett </a:t>
            </a:r>
            <a:r>
              <a:rPr lang="en-US" sz="2800" dirty="0" err="1"/>
              <a:t>Ottenberg</a:t>
            </a:r>
            <a:r>
              <a:rPr lang="en-US" sz="2800" dirty="0"/>
              <a:t>)</a:t>
            </a:r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=""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15" y="5019451"/>
            <a:ext cx="2911432" cy="1730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7636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17" y="1940351"/>
            <a:ext cx="12250016" cy="37207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Average across entire dataset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Cost Per Click (CPC) is the cost when an ad is clicked.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Advertising Process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Bid on keywords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Pay if ad is clicked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Higher bids result in more prominent ad placement. (</a:t>
            </a:r>
            <a:r>
              <a:rPr lang="en-US" sz="2400" dirty="0" err="1"/>
              <a:t>Ie</a:t>
            </a:r>
            <a:r>
              <a:rPr lang="en-US" sz="2400" dirty="0"/>
              <a:t>. Top of Page)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Results in higher Cost Per Click (CPC)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1" y="56203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4777356"/>
            <a:ext cx="10528664" cy="1935131"/>
          </a:xfrm>
        </p:spPr>
        <p:txBody>
          <a:bodyPr>
            <a:normAutofit/>
          </a:bodyPr>
          <a:lstStyle/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946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54" y="-421140"/>
            <a:ext cx="2586085" cy="115409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9" y="732957"/>
            <a:ext cx="10024191" cy="6334229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Data is from Amazon.com sales</a:t>
            </a:r>
          </a:p>
          <a:p>
            <a:pPr lvl="1"/>
            <a:r>
              <a:rPr lang="en-US" sz="2300" dirty="0"/>
              <a:t>CSVs came from </a:t>
            </a:r>
            <a:r>
              <a:rPr lang="en-US" sz="2300" dirty="0" err="1"/>
              <a:t>Amazon.com</a:t>
            </a:r>
            <a:r>
              <a:rPr lang="en-US" sz="2300" dirty="0"/>
              <a:t> reports</a:t>
            </a:r>
          </a:p>
          <a:p>
            <a:pPr lvl="1"/>
            <a:r>
              <a:rPr lang="en-US" sz="2300" dirty="0"/>
              <a:t>API Available but complex</a:t>
            </a:r>
          </a:p>
          <a:p>
            <a:r>
              <a:rPr lang="en-US" sz="3100" dirty="0"/>
              <a:t>Three datasets were used </a:t>
            </a:r>
          </a:p>
          <a:p>
            <a:pPr lvl="1"/>
            <a:r>
              <a:rPr lang="en-US" sz="2300" dirty="0"/>
              <a:t>Transactional sales data (26k rows)</a:t>
            </a:r>
          </a:p>
          <a:p>
            <a:pPr lvl="1"/>
            <a:r>
              <a:rPr lang="en-US" sz="2300" dirty="0"/>
              <a:t>Advertising data (3k rows)</a:t>
            </a:r>
          </a:p>
          <a:p>
            <a:pPr lvl="1"/>
            <a:r>
              <a:rPr lang="en-US" sz="2300" dirty="0"/>
              <a:t>Cost of Goods data ( 50 rows)</a:t>
            </a:r>
          </a:p>
          <a:p>
            <a:r>
              <a:rPr lang="en-US" sz="3100" dirty="0"/>
              <a:t>Data limitations</a:t>
            </a:r>
          </a:p>
          <a:p>
            <a:pPr lvl="1"/>
            <a:r>
              <a:rPr lang="en-US" sz="2600" dirty="0"/>
              <a:t>Only ~70 days worth of advertising data was used</a:t>
            </a:r>
          </a:p>
          <a:p>
            <a:pPr lvl="2"/>
            <a:r>
              <a:rPr lang="en-US" sz="2600" dirty="0"/>
              <a:t>Due to Amazon file change and to keep it simple</a:t>
            </a:r>
          </a:p>
          <a:p>
            <a:pPr lvl="1"/>
            <a:r>
              <a:rPr lang="en-US" sz="2600" dirty="0"/>
              <a:t>Missing some insightful data,</a:t>
            </a:r>
          </a:p>
          <a:p>
            <a:pPr lvl="2"/>
            <a:r>
              <a:rPr lang="en-US" sz="2600" dirty="0"/>
              <a:t># of Reviews and Review Score</a:t>
            </a:r>
          </a:p>
          <a:p>
            <a:pPr lvl="2"/>
            <a:r>
              <a:rPr lang="en-US" sz="2600" dirty="0"/>
              <a:t>Similar competitor prices</a:t>
            </a:r>
          </a:p>
          <a:p>
            <a:pPr lvl="2"/>
            <a:r>
              <a:rPr lang="en-US" sz="2600" dirty="0"/>
              <a:t>Sales rank</a:t>
            </a:r>
          </a:p>
          <a:p>
            <a:pPr lvl="2"/>
            <a:r>
              <a:rPr lang="en-US" sz="2600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xmlns="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1" y="663726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xmlns="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1636761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4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25" y="-461773"/>
            <a:ext cx="9753600" cy="115409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3600" dirty="0"/>
              <a:t>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9786" y="847288"/>
            <a:ext cx="12118776" cy="7315200"/>
          </a:xfrm>
        </p:spPr>
        <p:txBody>
          <a:bodyPr>
            <a:normAutofit/>
          </a:bodyPr>
          <a:lstStyle/>
          <a:p>
            <a:r>
              <a:rPr lang="en-US" sz="2400" dirty="0"/>
              <a:t>Merge into 2 master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dirty="0"/>
              <a:t>All other queries were ran </a:t>
            </a:r>
            <a:r>
              <a:rPr lang="en-US" sz="2000" dirty="0"/>
              <a:t>on</a:t>
            </a:r>
            <a:r>
              <a:rPr lang="en-US" dirty="0"/>
              <a:t>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sz="2400" dirty="0"/>
              <a:t>Convert STR to appropriate </a:t>
            </a:r>
            <a:r>
              <a:rPr lang="en-US" sz="2400" dirty="0" err="1"/>
              <a:t>datatype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, float etc.. )</a:t>
            </a:r>
          </a:p>
          <a:p>
            <a:r>
              <a:rPr lang="en-US" sz="2400" dirty="0"/>
              <a:t>Converting timestamps to dates was critical</a:t>
            </a:r>
          </a:p>
          <a:p>
            <a:pPr lvl="1"/>
            <a:r>
              <a:rPr lang="en-US" sz="2000" dirty="0"/>
              <a:t>A lot of data was grouped by dates</a:t>
            </a:r>
          </a:p>
          <a:p>
            <a:pPr lvl="1"/>
            <a:r>
              <a:rPr lang="en-US" dirty="0"/>
              <a:t>Very </a:t>
            </a:r>
            <a:r>
              <a:rPr lang="en-US" sz="2000" dirty="0"/>
              <a:t>challenging</a:t>
            </a:r>
            <a:r>
              <a:rPr lang="en-US" dirty="0"/>
              <a:t> to work with time. </a:t>
            </a:r>
          </a:p>
          <a:p>
            <a:pPr lvl="2"/>
            <a:r>
              <a:rPr lang="en-US" sz="1800" dirty="0"/>
              <a:t>Time zone aware </a:t>
            </a:r>
            <a:r>
              <a:rPr lang="en-US" sz="1800" dirty="0" err="1"/>
              <a:t>vs</a:t>
            </a:r>
            <a:r>
              <a:rPr lang="en-US" sz="1800" dirty="0"/>
              <a:t> naïve</a:t>
            </a:r>
          </a:p>
          <a:p>
            <a:pPr lvl="2"/>
            <a:r>
              <a:rPr lang="en-US" sz="1800" dirty="0"/>
              <a:t>Many libraries to deal with time data. (None of them great)</a:t>
            </a:r>
          </a:p>
          <a:p>
            <a:r>
              <a:rPr lang="en-US" sz="2400" dirty="0"/>
              <a:t>Convert strings with % to floats</a:t>
            </a:r>
          </a:p>
          <a:p>
            <a:r>
              <a:rPr lang="en-US" sz="2400" dirty="0"/>
              <a:t>Many times errors were not obvious until plotting steps</a:t>
            </a:r>
          </a:p>
          <a:p>
            <a:pPr lvl="1"/>
            <a:r>
              <a:rPr lang="en-US" sz="2000" dirty="0"/>
              <a:t>Caused a lot of recoding</a:t>
            </a:r>
          </a:p>
        </p:txBody>
      </p:sp>
    </p:spTree>
    <p:extLst>
      <p:ext uri="{BB962C8B-B14F-4D97-AF65-F5344CB8AC3E}">
        <p14:creationId xmlns:p14="http://schemas.microsoft.com/office/powerpoint/2010/main" val="133304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9" y="0"/>
            <a:ext cx="2716895" cy="682635"/>
          </a:xfrm>
        </p:spPr>
        <p:txBody>
          <a:bodyPr>
            <a:normAutofit fontScale="90000"/>
          </a:bodyPr>
          <a:lstStyle/>
          <a:p>
            <a:r>
              <a:rPr lang="en-US" dirty="0"/>
              <a:t>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626889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1915241" y="253237"/>
            <a:ext cx="767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4341814" y="3515935"/>
            <a:ext cx="2826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Advertising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86C468-48CF-4627-BE44-0CFD3882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517"/>
            <a:ext cx="12192000" cy="1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552433-2044-41A1-A826-DF4134D707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3429000"/>
            <a:ext cx="12924891" cy="4122506"/>
          </a:xfrm>
        </p:spPr>
        <p:txBody>
          <a:bodyPr>
            <a:noAutofit/>
          </a:bodyPr>
          <a:lstStyle/>
          <a:p>
            <a:r>
              <a:rPr lang="en-US" sz="2400" dirty="0"/>
              <a:t>There is a positive correlation between ad spend and units sold, revenue and profit.</a:t>
            </a:r>
          </a:p>
          <a:p>
            <a:r>
              <a:rPr lang="en-US" sz="2400" dirty="0"/>
              <a:t>This suggests higher ad spend correlates with higher sales.</a:t>
            </a:r>
          </a:p>
          <a:p>
            <a:r>
              <a:rPr lang="en-US" sz="2400" dirty="0"/>
              <a:t>May be worth exploring ad spend higher and lower than this dataset. </a:t>
            </a:r>
          </a:p>
          <a:p>
            <a:r>
              <a:rPr lang="en-US" sz="2400" dirty="0"/>
              <a:t>Hypothesis </a:t>
            </a:r>
            <a:r>
              <a:rPr lang="en-US" sz="2400"/>
              <a:t>was not supported </a:t>
            </a:r>
            <a:r>
              <a:rPr lang="en-US" sz="2400" dirty="0"/>
              <a:t>by this dataset.</a:t>
            </a:r>
          </a:p>
          <a:p>
            <a:r>
              <a:rPr lang="en-US" sz="2400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C70109-7DCE-4325-B10D-6F080BCC3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50581"/>
          <a:stretch/>
        </p:blipFill>
        <p:spPr>
          <a:xfrm>
            <a:off x="0" y="1479207"/>
            <a:ext cx="12192000" cy="17057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79B5B7A-B0C3-4FEE-8FB8-589EBAB21D85}"/>
              </a:ext>
            </a:extLst>
          </p:cNvPr>
          <p:cNvSpPr txBox="1">
            <a:spLocks/>
          </p:cNvSpPr>
          <p:nvPr/>
        </p:nvSpPr>
        <p:spPr>
          <a:xfrm>
            <a:off x="467949" y="119627"/>
            <a:ext cx="9753600" cy="115409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Does advertising in this dataset always increase sales? Hypothesis: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9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1" y="1171428"/>
            <a:ext cx="3910322" cy="5661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8" y="114074"/>
            <a:ext cx="9753600" cy="1154097"/>
          </a:xfrm>
        </p:spPr>
        <p:txBody>
          <a:bodyPr>
            <a:no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2C2FB-3E88-4126-8C96-51D90E85E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688" y="1288642"/>
            <a:ext cx="4883649" cy="5569358"/>
          </a:xfrm>
        </p:spPr>
        <p:txBody>
          <a:bodyPr>
            <a:normAutofit/>
          </a:bodyPr>
          <a:lstStyle/>
          <a:p>
            <a:r>
              <a:rPr lang="en-US" sz="2200" dirty="0"/>
              <a:t>Price Optimization</a:t>
            </a:r>
          </a:p>
          <a:p>
            <a:r>
              <a:rPr lang="en-US" sz="2200" dirty="0"/>
              <a:t>Two Products</a:t>
            </a:r>
          </a:p>
          <a:p>
            <a:r>
              <a:rPr lang="en-US" sz="2200" dirty="0"/>
              <a:t>There is a correlation between price and revenue.</a:t>
            </a:r>
          </a:p>
          <a:p>
            <a:r>
              <a:rPr lang="en-US" sz="2200" dirty="0"/>
              <a:t>Low price and high price yields lower revenue.</a:t>
            </a:r>
          </a:p>
          <a:p>
            <a:r>
              <a:rPr lang="en-US" sz="2200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sz="2200" dirty="0"/>
              <a:t>Hypothesis was supported.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338" y="1227499"/>
            <a:ext cx="3789091" cy="56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2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40580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224685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9200" y="2286000"/>
            <a:ext cx="4486656" cy="621792"/>
          </a:xfrm>
        </p:spPr>
        <p:txBody>
          <a:bodyPr/>
          <a:lstStyle/>
          <a:p>
            <a:r>
              <a:rPr lang="en-US" dirty="0"/>
              <a:t>What products are used during summer 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096000" y="2286000"/>
            <a:ext cx="4482749" cy="621792"/>
          </a:xfrm>
        </p:spPr>
        <p:txBody>
          <a:bodyPr/>
          <a:lstStyle/>
          <a:p>
            <a:r>
              <a:rPr lang="en-US" dirty="0"/>
              <a:t>Which months are warmer months?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3048000"/>
            <a:ext cx="4754880" cy="295351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Copper Hummingbird Feeder Ant Guard by Tip-Top Garden Supply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791200" y="3048000"/>
            <a:ext cx="4754880" cy="2953512"/>
          </a:xfrm>
        </p:spPr>
        <p:txBody>
          <a:bodyPr/>
          <a:lstStyle/>
          <a:p>
            <a:pPr lvl="1"/>
            <a:r>
              <a:rPr lang="en-US" sz="2400" dirty="0"/>
              <a:t>Warmer months= summer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Screen Shot 2018-08-18 at 12.14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80" r="2201" b="5596"/>
          <a:stretch/>
        </p:blipFill>
        <p:spPr>
          <a:xfrm>
            <a:off x="3429000" y="4419600"/>
            <a:ext cx="1792880" cy="2443586"/>
          </a:xfrm>
          <a:prstGeom prst="rect">
            <a:avLst/>
          </a:prstGeom>
        </p:spPr>
      </p:pic>
      <p:pic>
        <p:nvPicPr>
          <p:cNvPr id="7" name="Picture 6" descr="Screen Shot 2018-08-18 at 12.1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19600"/>
            <a:ext cx="218535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3380</TotalTime>
  <Words>1021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Perspective</vt:lpstr>
      <vt:lpstr>Amazon Sales Analysis</vt:lpstr>
      <vt:lpstr>Project: Amazon Sales Analysis</vt:lpstr>
      <vt:lpstr>Raw Data</vt:lpstr>
      <vt:lpstr>Data Cleanup</vt:lpstr>
      <vt:lpstr>Clean Data</vt:lpstr>
      <vt:lpstr>PowerPoint Presentation</vt:lpstr>
      <vt:lpstr>Does lowering price in this dataset always increase revenue? Hypothesis: No</vt:lpstr>
      <vt:lpstr>Do products used during summer sell better during warmer months? </vt:lpstr>
      <vt:lpstr>Do products used during summer sell better during warmer months? Hypothesis: Yes</vt:lpstr>
      <vt:lpstr>Tidy up Data again</vt:lpstr>
      <vt:lpstr>Do products used during summer sell better during warmer months? Hypothesis: Yes</vt:lpstr>
      <vt:lpstr>Do products used during summer sell better during warmer months? Hypothesis: Yes</vt:lpstr>
      <vt:lpstr>PowerPoint Presentation</vt:lpstr>
      <vt:lpstr>PowerPoint Presentation</vt:lpstr>
      <vt:lpstr>PowerPoint Presentation</vt:lpstr>
      <vt:lpstr>Does click-through rate positively correlate with ad spend in this dataset? </vt:lpstr>
      <vt:lpstr>Important Learns</vt:lpstr>
      <vt:lpstr>Future Considerations</vt:lpstr>
      <vt:lpstr>Extra Content</vt:lpstr>
      <vt:lpstr>4 Questions Explored</vt:lpstr>
      <vt:lpstr>Does advertising in this dataset always increase sales? Hypothesis: No</vt:lpstr>
      <vt:lpstr>Does advertising in this dataset always increase sales? Hypothesis: 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Ottenberg, Barrett</cp:lastModifiedBy>
  <cp:revision>68</cp:revision>
  <dcterms:created xsi:type="dcterms:W3CDTF">2018-08-16T15:50:10Z</dcterms:created>
  <dcterms:modified xsi:type="dcterms:W3CDTF">2018-08-21T23:12:50Z</dcterms:modified>
</cp:coreProperties>
</file>