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1.xml"/>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90651C3A-4460-11DB-9652-00E08161165F}">
  <a:tblStyle styleId="{5C22544A-7EE6-4342-B048-85BDC9FD1C3A}" styleName="Medium Style 2 - Accent 1">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cmpd="sng" w="38100">
              <a:solidFill>
                <a:schemeClr val="lt1"/>
              </a:solidFill>
            </a:ln>
          </a:top>
        </a:tcBdr>
        <a:fill>
          <a:solidFill>
            <a:schemeClr val="accent1"/>
          </a:solidFill>
        </a:fill>
      </a:tcStyle>
    </a:lastRow>
    <a:firstRow>
      <a:tcTxStyle b="on">
        <a:fontRef idx="minor">
          <a:prstClr val="black"/>
        </a:fontRef>
        <a:schemeClr val="lt1"/>
      </a:tcTxStyle>
      <a:tcStyle>
        <a:tcBdr>
          <a:bottom>
            <a:ln cmpd="sng" w="38100">
              <a:solidFill>
                <a:schemeClr val="lt1"/>
              </a:solidFill>
            </a:ln>
          </a:bottom>
        </a:tcBdr>
        <a:fill>
          <a:solidFill>
            <a:schemeClr val="accent1"/>
          </a:solidFill>
        </a:fill>
      </a:tcStyle>
    </a:firstRow>
  </a:tblStyle>
</a:tblStyleLst>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tableStyles" Target="tableStyles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ew1\Downloads\Naan%20mudhalvan%20(employee%20data)%20SUSHMITHA%202004.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(employee data) SUSHMITHA 2004.xlsx]Sheet1!PivotTable1</c:name>
    <c:fmtId val="3"/>
  </c:pivotSource>
  <c:chart>
    <c:autoTitleDeleted val="0"/>
    <c:pivotFmts>
      <c:pivotFmt>
        <c:idx val="0"/>
      </c:pivotFmt>
      <c:pivotFmt>
        <c:idx val="1"/>
      </c:pivotFmt>
      <c:pivotFmt>
        <c:idx val="2"/>
      </c:pivotFmt>
      <c:pivotFmt>
        <c:idx val="3"/>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manualLayout>
          <c:layoutTarget val="inner"/>
          <c:xMode val="edge"/>
          <c:yMode val="edge"/>
          <c:x val="4.5652799088445384E-2"/>
          <c:y val="0.23406982346384789"/>
          <c:w val="0.64198381452318465"/>
          <c:h val="0.56695902595508896"/>
        </c:manualLayout>
      </c:layout>
      <c:barChart>
        <c:barDir val="col"/>
        <c:grouping val="clustered"/>
        <c:varyColors val="0"/>
        <c:ser>
          <c:idx val="0"/>
          <c:order val="0"/>
          <c:tx>
            <c:strRef>
              <c:f>Sheet1!$B$3:$B$4</c:f>
              <c:strCache>
                <c:ptCount val="1"/>
                <c:pt idx="0">
                  <c:v>Exceeds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1">
                  <c:v>1</c:v>
                </c:pt>
                <c:pt idx="3">
                  <c:v>2</c:v>
                </c:pt>
                <c:pt idx="4">
                  <c:v>2</c:v>
                </c:pt>
                <c:pt idx="5">
                  <c:v>1</c:v>
                </c:pt>
                <c:pt idx="7">
                  <c:v>1</c:v>
                </c:pt>
                <c:pt idx="8">
                  <c:v>1</c:v>
                </c:pt>
                <c:pt idx="9">
                  <c:v>1</c:v>
                </c:pt>
              </c:numCache>
            </c:numRef>
          </c:val>
          <c:extLst>
            <c:ext xmlns:c16="http://schemas.microsoft.com/office/drawing/2014/chart" uri="{C3380CC4-5D6E-409C-BE32-E72D297353CC}">
              <c16:uniqueId val="{00000000-01B7-4A38-9F07-5456C7D746DC}"/>
            </c:ext>
          </c:extLst>
        </c:ser>
        <c:ser>
          <c:idx val="1"/>
          <c:order val="1"/>
          <c:tx>
            <c:strRef>
              <c:f>Sheet1!$C$3:$C$4</c:f>
              <c:strCache>
                <c:ptCount val="1"/>
                <c:pt idx="0">
                  <c:v>Fully Meets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5</c:v>
                </c:pt>
                <c:pt idx="2">
                  <c:v>4</c:v>
                </c:pt>
                <c:pt idx="3">
                  <c:v>4</c:v>
                </c:pt>
                <c:pt idx="4">
                  <c:v>7</c:v>
                </c:pt>
                <c:pt idx="5">
                  <c:v>1</c:v>
                </c:pt>
                <c:pt idx="7">
                  <c:v>3</c:v>
                </c:pt>
                <c:pt idx="8">
                  <c:v>2</c:v>
                </c:pt>
                <c:pt idx="9">
                  <c:v>6</c:v>
                </c:pt>
              </c:numCache>
            </c:numRef>
          </c:val>
          <c:extLst>
            <c:ext xmlns:c16="http://schemas.microsoft.com/office/drawing/2014/chart" uri="{C3380CC4-5D6E-409C-BE32-E72D297353CC}">
              <c16:uniqueId val="{00000001-01B7-4A38-9F07-5456C7D746DC}"/>
            </c:ext>
          </c:extLst>
        </c:ser>
        <c:ser>
          <c:idx val="2"/>
          <c:order val="2"/>
          <c:tx>
            <c:strRef>
              <c:f>Sheet1!$D$3:$D$4</c:f>
              <c:strCache>
                <c:ptCount val="1"/>
                <c:pt idx="0">
                  <c:v>Needs Improvement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c:v>
                </c:pt>
                <c:pt idx="2">
                  <c:v>1</c:v>
                </c:pt>
                <c:pt idx="3">
                  <c:v>1</c:v>
                </c:pt>
                <c:pt idx="5">
                  <c:v>1</c:v>
                </c:pt>
                <c:pt idx="6">
                  <c:v>1</c:v>
                </c:pt>
              </c:numCache>
            </c:numRef>
          </c:val>
          <c:extLst>
            <c:ext xmlns:c16="http://schemas.microsoft.com/office/drawing/2014/chart" uri="{C3380CC4-5D6E-409C-BE32-E72D297353CC}">
              <c16:uniqueId val="{00000002-01B7-4A38-9F07-5456C7D746DC}"/>
            </c:ext>
          </c:extLst>
        </c:ser>
        <c:ser>
          <c:idx val="3"/>
          <c:order val="3"/>
          <c:tx>
            <c:strRef>
              <c:f>Sheet1!$E$3:$E$4</c:f>
              <c:strCache>
                <c:ptCount val="1"/>
                <c:pt idx="0">
                  <c:v>PIP</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9">
                  <c:v>1</c:v>
                </c:pt>
              </c:numCache>
            </c:numRef>
          </c:val>
          <c:extLst>
            <c:ext xmlns:c16="http://schemas.microsoft.com/office/drawing/2014/chart" uri="{C3380CC4-5D6E-409C-BE32-E72D297353CC}">
              <c16:uniqueId val="{00000003-01B7-4A38-9F07-5456C7D746DC}"/>
            </c:ext>
          </c:extLst>
        </c:ser>
        <c:dLbls>
          <c:showLegendKey val="0"/>
          <c:showVal val="0"/>
          <c:showCatName val="0"/>
          <c:showSerName val="0"/>
          <c:showPercent val="0"/>
          <c:showBubbleSize val="0"/>
        </c:dLbls>
        <c:gapWidth val="100"/>
        <c:overlap val="-24"/>
        <c:axId val="36693888"/>
        <c:axId val="36695424"/>
      </c:barChart>
      <c:catAx>
        <c:axId val="366938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5424"/>
        <c:crosses val="autoZero"/>
        <c:auto val="1"/>
        <c:lblAlgn val="ctr"/>
        <c:lblOffset val="100"/>
        <c:noMultiLvlLbl val="0"/>
      </c:catAx>
      <c:valAx>
        <c:axId val="366954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3888"/>
        <c:crosses val="autoZero"/>
        <c:crossBetween val="between"/>
      </c:valAx>
      <c:spPr>
        <a:noFill/>
        <a:ln>
          <a:noFill/>
        </a:ln>
        <a:effectLst/>
      </c:spPr>
    </c:plotArea>
    <c:legend>
      <c:legendPos val="r"/>
      <c:layout>
        <c:manualLayout>
          <c:xMode val="edge"/>
          <c:yMode val="edge"/>
          <c:x val="0.72645363079615044"/>
          <c:y val="0.36053113152522598"/>
          <c:w val="0.21295730496644227"/>
          <c:h val="0.2996529680365296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IN">
                <a:solidFill>
                  <a:srgbClr val="0F0F0F"/>
                </a:solidFill>
                <a:latin typeface="Times New Roman"/>
                <a:ea typeface="Times New Roman"/>
                <a:cs typeface="Times New Roman"/>
                <a:sym typeface="Times New Roman"/>
              </a:rPr>
              <a:t>Employee Data Analysis using Excel</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endParaRPr/>
          </a:p>
        </p:txBody>
      </p:sp>
      <p:sp>
        <p:nvSpPr>
          <p:cNvPr id="34" name="Google Shape;34;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35" name="Google Shape;3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6" name="Google Shape;36;p1"/>
          <p:cNvSpPr txBox="1"/>
          <p:nvPr/>
        </p:nvSpPr>
        <p:spPr>
          <a:xfrm>
            <a:off x="2554542" y="3314150"/>
            <a:ext cx="8610600" cy="22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libri"/>
                <a:ea typeface="Calibri"/>
                <a:cs typeface="Calibri"/>
                <a:sym typeface="Calibri"/>
              </a:rPr>
              <a:t>STUDENT NAME:UMA SHANKAR M.K</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REGISTER NO:312204336</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NM ID (username):C8F1B192FB47A6CBC7C455325D0190B0</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DEPARTMENT:B.COM(GENERAL)</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COLLEGE: ANNAI VIOLET ARTS AND SCIENCE COLLEGE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533400" y="1752600"/>
            <a:ext cx="8077200" cy="4247317"/>
          </a:xfrm>
          <a:prstGeom prst="rect">
            <a:avLst/>
          </a:prstGeom>
          <a:noFill/>
        </p:spPr>
        <p:txBody>
          <a:bodyPr wrap="square" rtlCol="0">
            <a:spAutoFit/>
          </a:bodyPr>
          <a:lstStyle/>
          <a:p>
            <a:r>
              <a:rPr lang="en-US" sz="1600" dirty="0" smtClean="0">
                <a:latin typeface="Arial Rounded MT Bold" pitchFamily="34" charset="0"/>
              </a:rPr>
              <a:t>SCIENTIFIC MODELLING: </a:t>
            </a:r>
            <a:r>
              <a:rPr lang="en-US" dirty="0" smtClean="0"/>
              <a:t>Used in science to simulate and understand complex system</a:t>
            </a:r>
          </a:p>
          <a:p>
            <a:r>
              <a:rPr lang="en-US" dirty="0" smtClean="0"/>
              <a:t>like climate, ecosystem, or chemical reactions.</a:t>
            </a:r>
          </a:p>
          <a:p>
            <a:r>
              <a:rPr lang="en-US" sz="1600" dirty="0" smtClean="0">
                <a:latin typeface="Arial Rounded MT Bold" pitchFamily="34" charset="0"/>
              </a:rPr>
              <a:t>MATHEMATICAL MODELLING: </a:t>
            </a:r>
            <a:r>
              <a:rPr lang="en-US" dirty="0" smtClean="0"/>
              <a:t>Involves using mathematical equations to represent relationship between different variable within a system, often used in physical, economic, and engineering.</a:t>
            </a:r>
          </a:p>
          <a:p>
            <a:r>
              <a:rPr lang="en-US" sz="1600" dirty="0" smtClean="0">
                <a:latin typeface="Arial Rounded MT Bold" pitchFamily="34" charset="0"/>
              </a:rPr>
              <a:t>STATISTICAL MODELLING: </a:t>
            </a:r>
            <a:r>
              <a:rPr lang="en-US" dirty="0" smtClean="0"/>
              <a:t>Involves using statistical methods to analyses and make predictions based on data, commonly used in fields like economics, biology, and social sciences.</a:t>
            </a:r>
          </a:p>
          <a:p>
            <a:r>
              <a:rPr lang="en-US" sz="1600" dirty="0" smtClean="0">
                <a:latin typeface="Arial Rounded MT Bold" pitchFamily="34" charset="0"/>
              </a:rPr>
              <a:t>BUSINESS MODELLING: </a:t>
            </a:r>
            <a:r>
              <a:rPr lang="en-US" dirty="0" smtClean="0"/>
              <a:t>Involves creating representations of business processers or strategies, often to analyses financial performance or develop business plans.</a:t>
            </a:r>
          </a:p>
          <a:p>
            <a:endParaRPr lang="en-US" dirty="0"/>
          </a:p>
          <a:p>
            <a:r>
              <a:rPr lang="en-US" dirty="0" smtClean="0"/>
              <a:t>Each type of </a:t>
            </a:r>
            <a:r>
              <a:rPr lang="en-US" dirty="0" err="1" smtClean="0"/>
              <a:t>modelling</a:t>
            </a:r>
            <a:r>
              <a:rPr lang="en-US" dirty="0" smtClean="0"/>
              <a:t> serves to provide insights, make predictions, or create a visual representation of something that can be used for further analysis or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602332011"/>
              </p:ext>
            </p:extLst>
          </p:nvPr>
        </p:nvGraphicFramePr>
        <p:xfrm>
          <a:off x="685800" y="1295400"/>
          <a:ext cx="80772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2521268" cy="758190"/>
          </a:xfrm>
        </p:spPr>
        <p:txBody>
          <a:bodyPr/>
          <a:lstStyle/>
          <a:p>
            <a:r>
              <a:rPr lang="en-IN" dirty="0" smtClean="0"/>
              <a:t>RESULTS</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387369101"/>
              </p:ext>
            </p:extLst>
          </p:nvPr>
        </p:nvGraphicFramePr>
        <p:xfrm>
          <a:off x="381000" y="1600200"/>
          <a:ext cx="6248401" cy="3962395"/>
        </p:xfrm>
        <a:graphic>
          <a:graphicData uri="http://schemas.openxmlformats.org/drawingml/2006/table">
            <a:tbl>
              <a:tblPr>
                <a:tableStyleId>{5C22544A-7EE6-4342-B048-85BDC9FD1C3A}</a:tableStyleId>
              </a:tblPr>
              <a:tblGrid>
                <a:gridCol w="1424429">
                  <a:extLst>
                    <a:ext uri="{9D8B030D-6E8A-4147-A177-3AD203B41FA5}">
                      <a16:colId xmlns:a16="http://schemas.microsoft.com/office/drawing/2014/main" val="1923043929"/>
                    </a:ext>
                  </a:extLst>
                </a:gridCol>
                <a:gridCol w="1262897">
                  <a:extLst>
                    <a:ext uri="{9D8B030D-6E8A-4147-A177-3AD203B41FA5}">
                      <a16:colId xmlns:a16="http://schemas.microsoft.com/office/drawing/2014/main" val="2899847802"/>
                    </a:ext>
                  </a:extLst>
                </a:gridCol>
                <a:gridCol w="881091">
                  <a:extLst>
                    <a:ext uri="{9D8B030D-6E8A-4147-A177-3AD203B41FA5}">
                      <a16:colId xmlns:a16="http://schemas.microsoft.com/office/drawing/2014/main" val="3402199660"/>
                    </a:ext>
                  </a:extLst>
                </a:gridCol>
                <a:gridCol w="1512539">
                  <a:extLst>
                    <a:ext uri="{9D8B030D-6E8A-4147-A177-3AD203B41FA5}">
                      <a16:colId xmlns:a16="http://schemas.microsoft.com/office/drawing/2014/main" val="243895702"/>
                    </a:ext>
                  </a:extLst>
                </a:gridCol>
                <a:gridCol w="297368">
                  <a:extLst>
                    <a:ext uri="{9D8B030D-6E8A-4147-A177-3AD203B41FA5}">
                      <a16:colId xmlns:a16="http://schemas.microsoft.com/office/drawing/2014/main" val="2270799355"/>
                    </a:ext>
                  </a:extLst>
                </a:gridCol>
                <a:gridCol w="870077">
                  <a:extLst>
                    <a:ext uri="{9D8B030D-6E8A-4147-A177-3AD203B41FA5}">
                      <a16:colId xmlns:a16="http://schemas.microsoft.com/office/drawing/2014/main" val="4048946228"/>
                    </a:ext>
                  </a:extLst>
                </a:gridCol>
              </a:tblGrid>
              <a:tr h="258980">
                <a:tc>
                  <a:txBody>
                    <a:bodyPr/>
                    <a:lstStyle/>
                    <a:p>
                      <a:pPr algn="l" fontAlgn="b"/>
                      <a:r>
                        <a:rPr lang="en-IN" sz="1100" u="none" strike="noStrike">
                          <a:effectLst/>
                        </a:rPr>
                        <a:t>GenderCode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1819376"/>
                  </a:ext>
                </a:extLst>
              </a:tr>
              <a:tr h="25898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0809751"/>
                  </a:ext>
                </a:extLst>
              </a:tr>
              <a:tr h="258980">
                <a:tc>
                  <a:txBody>
                    <a:bodyPr/>
                    <a:lstStyle/>
                    <a:p>
                      <a:pPr algn="l" fontAlgn="b"/>
                      <a:r>
                        <a:rPr lang="en-IN" sz="1100" u="none" strike="noStrike">
                          <a:effectLst/>
                        </a:rPr>
                        <a:t>Count of FirstName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9589056"/>
                  </a:ext>
                </a:extLst>
              </a:tr>
              <a:tr h="336675">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Exceeds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Fully Meets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Needs Improvement</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PIP</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2764716"/>
                  </a:ext>
                </a:extLst>
              </a:tr>
              <a:tr h="258980">
                <a:tc>
                  <a:txBody>
                    <a:bodyPr/>
                    <a:lstStyle/>
                    <a:p>
                      <a:pPr algn="l" fontAlgn="b"/>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162051"/>
                  </a:ext>
                </a:extLst>
              </a:tr>
              <a:tr h="258980">
                <a:tc>
                  <a:txBody>
                    <a:bodyPr/>
                    <a:lstStyle/>
                    <a:p>
                      <a:pPr algn="l" fontAlgn="b"/>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2503809"/>
                  </a:ext>
                </a:extLst>
              </a:tr>
              <a:tr h="258980">
                <a:tc>
                  <a:txBody>
                    <a:bodyPr/>
                    <a:lstStyle/>
                    <a:p>
                      <a:pPr algn="l" fontAlgn="b"/>
                      <a:r>
                        <a:rPr lang="en-IN" sz="1100" u="none" strike="noStrike">
                          <a:effectLst/>
                        </a:rPr>
                        <a:t>EW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4357959"/>
                  </a:ext>
                </a:extLst>
              </a:tr>
              <a:tr h="258980">
                <a:tc>
                  <a:txBody>
                    <a:bodyPr/>
                    <a:lstStyle/>
                    <a:p>
                      <a:pPr algn="l" fontAlgn="b"/>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3093883"/>
                  </a:ext>
                </a:extLst>
              </a:tr>
              <a:tr h="258980">
                <a:tc>
                  <a:txBody>
                    <a:bodyPr/>
                    <a:lstStyle/>
                    <a:p>
                      <a:pPr algn="l" fontAlgn="b"/>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8977119"/>
                  </a:ext>
                </a:extLst>
              </a:tr>
              <a:tr h="258980">
                <a:tc>
                  <a:txBody>
                    <a:bodyPr/>
                    <a:lstStyle/>
                    <a:p>
                      <a:pPr algn="l" fontAlgn="b"/>
                      <a:r>
                        <a:rPr lang="en-IN" sz="1100" u="none" strike="noStrike">
                          <a:effectLst/>
                        </a:rPr>
                        <a:t>PL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3439558"/>
                  </a:ext>
                </a:extLst>
              </a:tr>
              <a:tr h="258980">
                <a:tc>
                  <a:txBody>
                    <a:bodyPr/>
                    <a:lstStyle/>
                    <a:p>
                      <a:pPr algn="l" fontAlgn="b"/>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8830728"/>
                  </a:ext>
                </a:extLst>
              </a:tr>
              <a:tr h="258980">
                <a:tc>
                  <a:txBody>
                    <a:bodyPr/>
                    <a:lstStyle/>
                    <a:p>
                      <a:pPr algn="l" fontAlgn="b"/>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8490797"/>
                  </a:ext>
                </a:extLst>
              </a:tr>
              <a:tr h="258980">
                <a:tc>
                  <a:txBody>
                    <a:bodyPr/>
                    <a:lstStyle/>
                    <a:p>
                      <a:pPr algn="l" fontAlgn="b"/>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0153749"/>
                  </a:ext>
                </a:extLst>
              </a:tr>
              <a:tr h="258980">
                <a:tc>
                  <a:txBody>
                    <a:bodyPr/>
                    <a:lstStyle/>
                    <a:p>
                      <a:pPr algn="l" fontAlgn="b"/>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550128"/>
                  </a:ext>
                </a:extLst>
              </a:tr>
              <a:tr h="25898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34</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51</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1179411"/>
                  </a:ext>
                </a:extLst>
              </a:tr>
            </a:tbl>
          </a:graphicData>
        </a:graphic>
      </p:graphicFrame>
      <p:pic>
        <p:nvPicPr>
          <p:cNvPr id="4" name="Picture 3"/>
          <p:cNvPicPr>
            <a:picLocks noChangeAspect="1"/>
          </p:cNvPicPr>
          <p:nvPr/>
        </p:nvPicPr>
        <p:blipFill>
          <a:blip r:embed="rId2"/>
          <a:stretch>
            <a:fillRect/>
          </a:stretch>
        </p:blipFill>
        <p:spPr>
          <a:xfrm>
            <a:off x="7010400" y="1600200"/>
            <a:ext cx="2743200" cy="3505200"/>
          </a:xfrm>
          <a:prstGeom prst="rect">
            <a:avLst/>
          </a:prstGeom>
        </p:spPr>
      </p:pic>
    </p:spTree>
    <p:extLst>
      <p:ext uri="{BB962C8B-B14F-4D97-AF65-F5344CB8AC3E}">
        <p14:creationId xmlns:p14="http://schemas.microsoft.com/office/powerpoint/2010/main" val="3001129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flipH="1">
            <a:off x="609600" y="1295400"/>
            <a:ext cx="8915400" cy="923330"/>
          </a:xfrm>
          <a:prstGeom prst="rect">
            <a:avLst/>
          </a:prstGeom>
          <a:noFill/>
        </p:spPr>
        <p:txBody>
          <a:bodyPr wrap="square" rtlCol="0">
            <a:spAutoFit/>
          </a:bodyPr>
          <a:lstStyle/>
          <a:p>
            <a:r>
              <a:rPr lang="en-US" dirty="0" smtClean="0"/>
              <a:t>Concluding </a:t>
            </a:r>
            <a:r>
              <a:rPr lang="en-US" dirty="0"/>
              <a:t>an employee attrition analysis using Excel dashboards, you'll want to summarize the key insights, trends, and recommendations based on the data visualized in your dashboards. Here's a structured approach to help you frame your conclusion:</a:t>
            </a:r>
            <a:endParaRPr lang="en-IN" dirty="0"/>
          </a:p>
        </p:txBody>
      </p:sp>
      <p:sp>
        <p:nvSpPr>
          <p:cNvPr id="5" name="TextBox 4"/>
          <p:cNvSpPr txBox="1"/>
          <p:nvPr/>
        </p:nvSpPr>
        <p:spPr>
          <a:xfrm flipH="1">
            <a:off x="609600" y="2286000"/>
            <a:ext cx="8534400" cy="3139321"/>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Overall Attrition Rate:</a:t>
            </a:r>
            <a:r>
              <a:rPr lang="en-US" altLang="en-US" dirty="0">
                <a:latin typeface="Arial" panose="020B0604020202020204" pitchFamily="34" charset="0"/>
              </a:rPr>
              <a:t> Provide the percentage of employees leaving the organization over a specific period</a:t>
            </a:r>
            <a:r>
              <a:rPr lang="en-US" altLang="en-US" dirty="0" smtClean="0">
                <a:latin typeface="Arial" panose="020B0604020202020204" pitchFamily="34" charset="0"/>
              </a:rPr>
              <a:t>.</a:t>
            </a: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Trends Over Time:</a:t>
            </a:r>
            <a:r>
              <a:rPr lang="en-US" altLang="en-US" dirty="0">
                <a:latin typeface="Arial" panose="020B0604020202020204" pitchFamily="34" charset="0"/>
              </a:rPr>
              <a:t> Highlight any noticeable trends in attrition rates—whether they are increasing, decreasing, or stable</a:t>
            </a:r>
            <a:r>
              <a:rPr lang="en-US" altLang="en-US" dirty="0" smtClean="0">
                <a:latin typeface="Arial" panose="020B0604020202020204" pitchFamily="34" charset="0"/>
              </a:rPr>
              <a:t>.</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Departmental Insights:</a:t>
            </a:r>
            <a:r>
              <a:rPr lang="en-US" altLang="en-US" dirty="0">
                <a:latin typeface="Arial" panose="020B0604020202020204" pitchFamily="34" charset="0"/>
              </a:rPr>
              <a:t> Identify which departments or teams have the highest or lowest attrition rates</a:t>
            </a:r>
            <a:r>
              <a:rPr lang="en-US" altLang="en-US" dirty="0" smtClean="0">
                <a:latin typeface="Arial" panose="020B0604020202020204" pitchFamily="34" charset="0"/>
              </a:rPr>
              <a:t>.</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Demographic Analysis:</a:t>
            </a:r>
            <a:r>
              <a:rPr lang="en-US" altLang="en-US" dirty="0">
                <a:latin typeface="Arial" panose="020B0604020202020204" pitchFamily="34" charset="0"/>
              </a:rPr>
              <a:t> Summarize attrition rates by factors such as age, gender, tenure, or job role.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smtClean="0">
                <a:solidFill>
                  <a:schemeClr val="accent4">
                    <a:lumMod val="75000"/>
                  </a:schemeClr>
                </a:solidFill>
                <a:latin typeface="Arial Rounded MT Bold" pitchFamily="34" charset="0"/>
                <a:cs typeface="Times New Roman" panose="02020603050405020304" pitchFamily="18" charset="0"/>
              </a:rPr>
              <a:t>EMPLOYEE ATTRITION ANALYSIS USING EXCEL DASHBOARD</a:t>
            </a:r>
            <a:endParaRPr lang="en-IN" sz="4400" dirty="0">
              <a:solidFill>
                <a:schemeClr val="accent4">
                  <a:lumMod val="75000"/>
                </a:schemeClr>
              </a:solidFill>
              <a:latin typeface="Arial Rounded MT Bold"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2933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p:cNvSpPr txBox="1"/>
          <p:nvPr/>
        </p:nvSpPr>
        <p:spPr>
          <a:xfrm>
            <a:off x="381000" y="1356360"/>
            <a:ext cx="7467600" cy="5016758"/>
          </a:xfrm>
          <a:prstGeom prst="rect">
            <a:avLst/>
          </a:prstGeom>
          <a:noFill/>
        </p:spPr>
        <p:txBody>
          <a:bodyPr wrap="square" rtlCol="0">
            <a:spAutoFit/>
          </a:bodyPr>
          <a:lstStyle/>
          <a:p>
            <a:r>
              <a:rPr lang="en-IN" sz="2000" dirty="0" smtClean="0"/>
              <a:t>We have to prepare employee performance analysis using </a:t>
            </a:r>
          </a:p>
          <a:p>
            <a:r>
              <a:rPr lang="en-IN" sz="2000" dirty="0" smtClean="0"/>
              <a:t>excel because:</a:t>
            </a:r>
          </a:p>
          <a:p>
            <a:endParaRPr lang="en-IN" sz="2000" dirty="0"/>
          </a:p>
          <a:p>
            <a:pPr marL="285750" indent="-285750">
              <a:buFont typeface="Wingdings" panose="05000000000000000000" pitchFamily="2" charset="2"/>
              <a:buChar char="§"/>
            </a:pPr>
            <a:r>
              <a:rPr lang="en-IN" sz="2000" dirty="0" smtClean="0"/>
              <a:t> </a:t>
            </a:r>
            <a:r>
              <a:rPr lang="en-IN" sz="2000" dirty="0" smtClean="0">
                <a:latin typeface="Arial Rounded MT Bold" panose="020F0704030504030204" pitchFamily="34" charset="0"/>
              </a:rPr>
              <a:t>TO IDENTIFY AREAS TO BE DEVELOPED: </a:t>
            </a:r>
            <a:r>
              <a:rPr lang="en-IN" sz="2000" dirty="0" smtClean="0"/>
              <a:t>This is possible when we are using excel we can identify the area to be developed.</a:t>
            </a:r>
          </a:p>
          <a:p>
            <a:pPr marL="285750" indent="-285750">
              <a:buFont typeface="Wingdings" panose="05000000000000000000" pitchFamily="2" charset="2"/>
              <a:buChar char="§"/>
            </a:pPr>
            <a:endParaRPr lang="en-IN" sz="2000" dirty="0" smtClean="0"/>
          </a:p>
          <a:p>
            <a:pPr marL="285750" indent="-285750">
              <a:buFont typeface="Wingdings" panose="05000000000000000000" pitchFamily="2" charset="2"/>
              <a:buChar char="§"/>
            </a:pPr>
            <a:r>
              <a:rPr lang="en-IN" sz="2000" dirty="0" smtClean="0">
                <a:latin typeface="Arial Rounded MT Bold" panose="020F0704030504030204" pitchFamily="34" charset="0"/>
              </a:rPr>
              <a:t>TO IMPROVE PRODUCTIVITY: </a:t>
            </a:r>
            <a:r>
              <a:rPr lang="en-IN" sz="2000" dirty="0" smtClean="0"/>
              <a:t>By using excel we can easily identify the improvement of productivity in an organisation.</a:t>
            </a:r>
          </a:p>
          <a:p>
            <a:pPr marL="285750" indent="-285750">
              <a:buFont typeface="Wingdings" panose="05000000000000000000" pitchFamily="2" charset="2"/>
              <a:buChar char="§"/>
            </a:pPr>
            <a:endParaRPr lang="en-IN" sz="2000" dirty="0" smtClean="0"/>
          </a:p>
          <a:p>
            <a:pPr marL="285750" indent="-285750">
              <a:buFont typeface="Wingdings" panose="05000000000000000000" pitchFamily="2" charset="2"/>
              <a:buChar char="§"/>
            </a:pPr>
            <a:r>
              <a:rPr lang="en-IN" sz="2000" dirty="0" smtClean="0">
                <a:latin typeface="Arial Rounded MT Bold" panose="020F0704030504030204" pitchFamily="34" charset="0"/>
              </a:rPr>
              <a:t>DETERMINATION OF GOAL: </a:t>
            </a:r>
            <a:r>
              <a:rPr lang="en-IN" sz="2000" dirty="0" smtClean="0"/>
              <a:t>The company will be using this analysis to determine the short term goal as well as long term goal of the company whether it going as per they have planned or not.</a:t>
            </a:r>
          </a:p>
          <a:p>
            <a:pPr marL="285750" indent="-285750">
              <a:buFont typeface="Wingdings" panose="05000000000000000000" pitchFamily="2" charset="2"/>
              <a:buChar char="§"/>
            </a:pPr>
            <a:endParaRPr lang="en-IN" sz="2000" dirty="0" smtClean="0"/>
          </a:p>
          <a:p>
            <a:pPr marL="285750" indent="-285750">
              <a:buFont typeface="Wingdings" panose="05000000000000000000" pitchFamily="2" charset="2"/>
              <a:buChar char="§"/>
            </a:pPr>
            <a:r>
              <a:rPr lang="en-IN" sz="2000" dirty="0" smtClean="0">
                <a:latin typeface="Arial Rounded MT Bold" panose="020F0704030504030204" pitchFamily="34" charset="0"/>
              </a:rPr>
              <a:t>TO RECOGNITION AND REWARD: </a:t>
            </a:r>
            <a:r>
              <a:rPr lang="en-IN" sz="2000" dirty="0" smtClean="0"/>
              <a:t>It allows to identify the employees recognition and reward to employees this help to improve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p:cNvSpPr txBox="1"/>
          <p:nvPr/>
        </p:nvSpPr>
        <p:spPr>
          <a:xfrm>
            <a:off x="228600" y="1600200"/>
            <a:ext cx="8077200" cy="4401205"/>
          </a:xfrm>
          <a:prstGeom prst="rect">
            <a:avLst/>
          </a:prstGeom>
          <a:noFill/>
        </p:spPr>
        <p:txBody>
          <a:bodyPr wrap="square" rtlCol="0">
            <a:spAutoFit/>
          </a:bodyPr>
          <a:lstStyle/>
          <a:p>
            <a:pPr marL="285750" indent="-285750">
              <a:buFont typeface="Wingdings" panose="05000000000000000000" pitchFamily="2" charset="2"/>
              <a:buChar char="§"/>
            </a:pPr>
            <a:r>
              <a:rPr lang="en-IN" sz="2000" dirty="0" smtClean="0">
                <a:latin typeface="Arial Rounded MT Bold" panose="020F0704030504030204" pitchFamily="34" charset="0"/>
              </a:rPr>
              <a:t>COMMUNICATION TOOLS: </a:t>
            </a:r>
            <a:r>
              <a:rPr lang="en-IN" sz="2000" dirty="0" smtClean="0"/>
              <a:t>This project  overview serve as a highlights to the important details  of the employees like  employees ID, First name ,Last name ,Gender, Business unit, Employees type, Employees Status, Performance score and employees current rating etc.</a:t>
            </a:r>
          </a:p>
          <a:p>
            <a:pPr marL="285750" indent="-285750">
              <a:buFont typeface="Wingdings" panose="05000000000000000000" pitchFamily="2" charset="2"/>
              <a:buChar char="§"/>
            </a:pPr>
            <a:r>
              <a:rPr lang="en-IN" sz="2000" dirty="0" smtClean="0">
                <a:latin typeface="Arial Rounded MT Bold" panose="020F0704030504030204" pitchFamily="34" charset="0"/>
              </a:rPr>
              <a:t>PROJECT OBJECTIVES: </a:t>
            </a:r>
            <a:r>
              <a:rPr lang="en-IN" sz="2000" dirty="0" smtClean="0"/>
              <a:t>A clear statement and data of the employees details of what the project aims to achieve. This includes the goal, expected outcomes, and any specific targets.</a:t>
            </a:r>
          </a:p>
          <a:p>
            <a:pPr marL="285750" indent="-285750">
              <a:buFont typeface="Wingdings" panose="05000000000000000000" pitchFamily="2" charset="2"/>
              <a:buChar char="§"/>
            </a:pPr>
            <a:r>
              <a:rPr lang="en-IN" sz="2000" dirty="0" smtClean="0">
                <a:latin typeface="Arial Rounded MT Bold" panose="020F0704030504030204" pitchFamily="34" charset="0"/>
              </a:rPr>
              <a:t>OVER VIEW OF THE PROJECTS: </a:t>
            </a:r>
            <a:r>
              <a:rPr lang="en-IN" sz="2000" dirty="0" smtClean="0"/>
              <a:t>The over view of the project is a concise summary that provides key information about employees data is helps to identify the persons details and rating there performance of the employees .</a:t>
            </a:r>
          </a:p>
          <a:p>
            <a:pPr marL="285750" indent="-285750">
              <a:buFont typeface="Wingdings" panose="05000000000000000000" pitchFamily="2" charset="2"/>
              <a:buChar char="§"/>
            </a:pPr>
            <a:r>
              <a:rPr lang="en-IN" sz="2000" dirty="0" smtClean="0">
                <a:latin typeface="Arial Rounded MT Bold" panose="020F0704030504030204" pitchFamily="34" charset="0"/>
              </a:rPr>
              <a:t>DOCUMENTARY :</a:t>
            </a:r>
            <a:r>
              <a:rPr lang="en-IN" sz="2000" dirty="0" smtClean="0"/>
              <a:t>It is the documentary details about the employees its helps to highlights the details of the employees detailed documentary in the employees data document and sored in the company documents.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p:cNvSpPr txBox="1"/>
          <p:nvPr/>
        </p:nvSpPr>
        <p:spPr>
          <a:xfrm>
            <a:off x="914400" y="1981200"/>
            <a:ext cx="7162800" cy="2862322"/>
          </a:xfrm>
          <a:prstGeom prst="rect">
            <a:avLst/>
          </a:prstGeom>
          <a:noFill/>
        </p:spPr>
        <p:txBody>
          <a:bodyPr wrap="square" rtlCol="0">
            <a:spAutoFit/>
          </a:bodyPr>
          <a:lstStyle/>
          <a:p>
            <a:pPr marL="285750" indent="-285750">
              <a:buFont typeface="Wingdings" panose="05000000000000000000" pitchFamily="2" charset="2"/>
              <a:buChar char="§"/>
            </a:pPr>
            <a:r>
              <a:rPr lang="en-IN" sz="2000" dirty="0" smtClean="0"/>
              <a:t>Data management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smtClean="0"/>
              <a:t>Human resource management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smtClean="0"/>
              <a:t>Employee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smtClean="0"/>
              <a:t>Managers</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smtClean="0"/>
              <a:t>IT Department</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2971800" y="1828800"/>
            <a:ext cx="7010400" cy="3785652"/>
          </a:xfrm>
          <a:prstGeom prst="rect">
            <a:avLst/>
          </a:prstGeom>
          <a:noFill/>
        </p:spPr>
        <p:txBody>
          <a:bodyPr wrap="square" rtlCol="0">
            <a:spAutoFit/>
          </a:bodyPr>
          <a:lstStyle/>
          <a:p>
            <a:pPr marL="285750" indent="-285750">
              <a:buFont typeface="Wingdings" panose="05000000000000000000" pitchFamily="2" charset="2"/>
              <a:buChar char="§"/>
            </a:pPr>
            <a:r>
              <a:rPr lang="en-IN" sz="2000" dirty="0" smtClean="0">
                <a:latin typeface="Arial Rounded MT Bold" panose="020F0704030504030204" pitchFamily="34" charset="0"/>
              </a:rPr>
              <a:t>CONDITIONAL FORMAT: </a:t>
            </a:r>
            <a:r>
              <a:rPr lang="en-IN" sz="2000" dirty="0" smtClean="0"/>
              <a:t>Using this conditional format </a:t>
            </a:r>
          </a:p>
          <a:p>
            <a:r>
              <a:rPr lang="en-IN" sz="2000" dirty="0" smtClean="0"/>
              <a:t>     applies a gradient colours in the blank space in the employees </a:t>
            </a:r>
          </a:p>
          <a:p>
            <a:r>
              <a:rPr lang="en-IN" sz="2000" dirty="0" smtClean="0"/>
              <a:t>      data. This features is particularly useful for making data              </a:t>
            </a:r>
          </a:p>
          <a:p>
            <a:r>
              <a:rPr lang="en-IN" sz="2000" dirty="0" smtClean="0"/>
              <a:t>      analysis more Intuitive and easier to interpret.</a:t>
            </a:r>
          </a:p>
          <a:p>
            <a:pPr marL="285750" indent="-285750">
              <a:buFont typeface="Wingdings" panose="05000000000000000000" pitchFamily="2" charset="2"/>
              <a:buChar char="§"/>
            </a:pPr>
            <a:r>
              <a:rPr lang="en-IN" sz="2000" dirty="0" smtClean="0">
                <a:latin typeface="Arial Rounded MT Bold" panose="020F0704030504030204" pitchFamily="34" charset="0"/>
              </a:rPr>
              <a:t>FILTER: </a:t>
            </a:r>
            <a:r>
              <a:rPr lang="en-IN" sz="2000" dirty="0" smtClean="0"/>
              <a:t>It is using to remove the blank boxes .Filter the blank boxes and it saves time to records or trends without manually searching through large datasets.</a:t>
            </a:r>
          </a:p>
          <a:p>
            <a:pPr marL="285750" indent="-285750">
              <a:buFont typeface="Wingdings" panose="05000000000000000000" pitchFamily="2" charset="2"/>
              <a:buChar char="§"/>
            </a:pPr>
            <a:r>
              <a:rPr lang="en-IN" sz="2000" dirty="0" smtClean="0">
                <a:latin typeface="Arial Rounded MT Bold" panose="020F0704030504030204" pitchFamily="34" charset="0"/>
              </a:rPr>
              <a:t>PIVOT TABLE :</a:t>
            </a:r>
            <a:r>
              <a:rPr lang="en-IN" sz="2000" dirty="0" smtClean="0"/>
              <a:t>It is the powerful tool used to summarise, analyse, explore, and present large amount of data. It filtering the data dynamically.</a:t>
            </a:r>
          </a:p>
          <a:p>
            <a:pPr marL="285750" indent="-285750">
              <a:buFont typeface="Wingdings" panose="05000000000000000000" pitchFamily="2" charset="2"/>
              <a:buChar char="§"/>
            </a:pPr>
            <a:r>
              <a:rPr lang="en-IN" sz="2000" dirty="0" smtClean="0">
                <a:latin typeface="Arial Rounded MT Bold" panose="020F0704030504030204" pitchFamily="34" charset="0"/>
              </a:rPr>
              <a:t>PIE-CHART: </a:t>
            </a:r>
            <a:r>
              <a:rPr lang="en-IN" sz="2000" dirty="0" smtClean="0"/>
              <a:t>It is used to visually represents the proportions or percentages of a whole data set. </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762000" y="1600200"/>
            <a:ext cx="8305800" cy="5632311"/>
          </a:xfrm>
          <a:prstGeom prst="rect">
            <a:avLst/>
          </a:prstGeom>
          <a:noFill/>
        </p:spPr>
        <p:txBody>
          <a:bodyPr wrap="square" rtlCol="0">
            <a:spAutoFit/>
          </a:bodyPr>
          <a:lstStyle/>
          <a:p>
            <a:r>
              <a:rPr lang="en-IN" dirty="0" smtClean="0">
                <a:latin typeface="Arial Rounded MT Bold" panose="020F0704030504030204" pitchFamily="34" charset="0"/>
              </a:rPr>
              <a:t>EMPLOYEE DATASET: </a:t>
            </a:r>
            <a:r>
              <a:rPr lang="en-IN" dirty="0" smtClean="0"/>
              <a:t>Describing datasets effectively involves providing clear and concise information about their contents, structure, and context.</a:t>
            </a:r>
          </a:p>
          <a:p>
            <a:endParaRPr lang="en-IN" dirty="0"/>
          </a:p>
          <a:p>
            <a:r>
              <a:rPr lang="en-IN" dirty="0" smtClean="0"/>
              <a:t>                    The data set contains information about employee within the organisation, including their salaries , age and gender. </a:t>
            </a:r>
          </a:p>
          <a:p>
            <a:endParaRPr lang="en-IN" dirty="0" smtClean="0"/>
          </a:p>
          <a:p>
            <a:pPr lvl="0" eaLnBrk="0" fontAlgn="base" hangingPunct="0">
              <a:spcBef>
                <a:spcPct val="0"/>
              </a:spcBef>
              <a:spcAft>
                <a:spcPct val="0"/>
              </a:spcAft>
              <a:buFontTx/>
              <a:buChar char="•"/>
            </a:pPr>
            <a:r>
              <a:rPr lang="en-IN" dirty="0" smtClean="0"/>
              <a:t> </a:t>
            </a:r>
            <a:r>
              <a:rPr lang="en-US" altLang="en-US" b="1" dirty="0">
                <a:latin typeface="Arial" panose="020B0604020202020204" pitchFamily="34" charset="0"/>
              </a:rPr>
              <a:t>Employee ID</a:t>
            </a:r>
            <a:r>
              <a:rPr lang="en-US" altLang="en-US" dirty="0">
                <a:latin typeface="Arial" panose="020B0604020202020204" pitchFamily="34" charset="0"/>
              </a:rPr>
              <a:t>: A unique identifier for each employee.</a:t>
            </a:r>
          </a:p>
          <a:p>
            <a:pPr lvl="0" eaLnBrk="0" fontAlgn="base" hangingPunct="0">
              <a:spcBef>
                <a:spcPct val="0"/>
              </a:spcBef>
              <a:spcAft>
                <a:spcPct val="0"/>
              </a:spcAft>
              <a:buFontTx/>
              <a:buChar char="•"/>
            </a:pPr>
            <a:r>
              <a:rPr lang="en-US" altLang="en-US" b="1" dirty="0">
                <a:latin typeface="Arial" panose="020B0604020202020204" pitchFamily="34" charset="0"/>
              </a:rPr>
              <a:t>Age</a:t>
            </a:r>
            <a:r>
              <a:rPr lang="en-US" altLang="en-US" dirty="0">
                <a:latin typeface="Arial" panose="020B0604020202020204" pitchFamily="34" charset="0"/>
              </a:rPr>
              <a:t>: The age of the employee.</a:t>
            </a:r>
          </a:p>
          <a:p>
            <a:pPr lvl="0" eaLnBrk="0" fontAlgn="base" hangingPunct="0">
              <a:spcBef>
                <a:spcPct val="0"/>
              </a:spcBef>
              <a:spcAft>
                <a:spcPct val="0"/>
              </a:spcAft>
              <a:buFontTx/>
              <a:buChar char="•"/>
            </a:pPr>
            <a:r>
              <a:rPr lang="en-US" altLang="en-US" b="1" dirty="0">
                <a:latin typeface="Arial" panose="020B0604020202020204" pitchFamily="34" charset="0"/>
              </a:rPr>
              <a:t>Gender</a:t>
            </a:r>
            <a:r>
              <a:rPr lang="en-US" altLang="en-US" dirty="0">
                <a:latin typeface="Arial" panose="020B0604020202020204" pitchFamily="34" charset="0"/>
              </a:rPr>
              <a:t>: The gender of the employee (e.g., Male, Female, Non-binary).</a:t>
            </a:r>
          </a:p>
          <a:p>
            <a:pPr lvl="0" eaLnBrk="0" fontAlgn="base" hangingPunct="0">
              <a:spcBef>
                <a:spcPct val="0"/>
              </a:spcBef>
              <a:spcAft>
                <a:spcPct val="0"/>
              </a:spcAft>
              <a:buFontTx/>
              <a:buChar char="•"/>
            </a:pPr>
            <a:r>
              <a:rPr lang="en-US" altLang="en-US" b="1" dirty="0">
                <a:latin typeface="Arial" panose="020B0604020202020204" pitchFamily="34" charset="0"/>
              </a:rPr>
              <a:t>Department</a:t>
            </a:r>
            <a:r>
              <a:rPr lang="en-US" altLang="en-US" dirty="0">
                <a:latin typeface="Arial" panose="020B0604020202020204" pitchFamily="34" charset="0"/>
              </a:rPr>
              <a:t>: The department in which the employee works (e.g., Sales, IT, HR).</a:t>
            </a:r>
          </a:p>
          <a:p>
            <a:pPr lvl="0" eaLnBrk="0" fontAlgn="base" hangingPunct="0">
              <a:spcBef>
                <a:spcPct val="0"/>
              </a:spcBef>
              <a:spcAft>
                <a:spcPct val="0"/>
              </a:spcAft>
              <a:buFontTx/>
              <a:buChar char="•"/>
            </a:pPr>
            <a:r>
              <a:rPr lang="en-US" altLang="en-US" b="1" dirty="0">
                <a:latin typeface="Arial" panose="020B0604020202020204" pitchFamily="34" charset="0"/>
              </a:rPr>
              <a:t>Job Role</a:t>
            </a:r>
            <a:r>
              <a:rPr lang="en-US" altLang="en-US" dirty="0">
                <a:latin typeface="Arial" panose="020B0604020202020204" pitchFamily="34" charset="0"/>
              </a:rPr>
              <a:t>: The employee's job title or role (e.g., Software Engineer, Sales Manager).</a:t>
            </a:r>
          </a:p>
          <a:p>
            <a:pPr lvl="0" eaLnBrk="0" fontAlgn="base" hangingPunct="0">
              <a:spcBef>
                <a:spcPct val="0"/>
              </a:spcBef>
              <a:spcAft>
                <a:spcPct val="0"/>
              </a:spcAft>
              <a:buFontTx/>
              <a:buChar char="•"/>
            </a:pPr>
            <a:r>
              <a:rPr lang="en-US" altLang="en-US" b="1" dirty="0">
                <a:latin typeface="Arial" panose="020B0604020202020204" pitchFamily="34" charset="0"/>
              </a:rPr>
              <a:t>Salary</a:t>
            </a:r>
            <a:r>
              <a:rPr lang="en-US" altLang="en-US" dirty="0">
                <a:latin typeface="Arial" panose="020B0604020202020204" pitchFamily="34" charset="0"/>
              </a:rPr>
              <a:t>: The employee's salary.</a:t>
            </a:r>
          </a:p>
          <a:p>
            <a:pPr lvl="0" eaLnBrk="0" fontAlgn="base" hangingPunct="0">
              <a:spcBef>
                <a:spcPct val="0"/>
              </a:spcBef>
              <a:spcAft>
                <a:spcPct val="0"/>
              </a:spcAft>
              <a:buFontTx/>
              <a:buChar char="•"/>
            </a:pPr>
            <a:r>
              <a:rPr lang="en-US" altLang="en-US" b="1" dirty="0">
                <a:latin typeface="Arial" panose="020B0604020202020204" pitchFamily="34" charset="0"/>
              </a:rPr>
              <a:t>Tenure</a:t>
            </a:r>
            <a:r>
              <a:rPr lang="en-US" altLang="en-US" dirty="0">
                <a:latin typeface="Arial" panose="020B0604020202020204" pitchFamily="34" charset="0"/>
              </a:rPr>
              <a:t>: The number of years the employee has been with the company.</a:t>
            </a:r>
          </a:p>
          <a:p>
            <a:pPr lvl="0" eaLnBrk="0" fontAlgn="base" hangingPunct="0">
              <a:spcBef>
                <a:spcPct val="0"/>
              </a:spcBef>
              <a:spcAft>
                <a:spcPct val="0"/>
              </a:spcAft>
              <a:buFontTx/>
              <a:buChar char="•"/>
            </a:pPr>
            <a:r>
              <a:rPr lang="en-US" altLang="en-US" b="1" dirty="0">
                <a:latin typeface="Arial" panose="020B0604020202020204" pitchFamily="34" charset="0"/>
              </a:rPr>
              <a:t>Performance Rating</a:t>
            </a:r>
            <a:r>
              <a:rPr lang="en-US" altLang="en-US" dirty="0">
                <a:latin typeface="Arial" panose="020B0604020202020204" pitchFamily="34" charset="0"/>
              </a:rPr>
              <a:t>: A rating of the employee's performance (e.g., Excellent, Good, Average, Poor). </a:t>
            </a:r>
          </a:p>
          <a:p>
            <a:endParaRPr lang="en-IN" dirty="0" smtClean="0"/>
          </a:p>
          <a:p>
            <a:r>
              <a:rPr lang="en-IN" dirty="0"/>
              <a:t> </a:t>
            </a:r>
            <a:r>
              <a:rPr lang="en-IN" dirty="0" smtClean="0"/>
              <a:t>                   </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667000" y="2667000"/>
            <a:ext cx="6553200" cy="830997"/>
          </a:xfrm>
          <a:prstGeom prst="rect">
            <a:avLst/>
          </a:prstGeom>
          <a:noFill/>
        </p:spPr>
        <p:txBody>
          <a:bodyPr wrap="square" rtlCol="0">
            <a:spAutoFit/>
          </a:bodyPr>
          <a:lstStyle/>
          <a:p>
            <a:r>
              <a:rPr lang="en-IN" sz="2400" dirty="0" smtClean="0">
                <a:latin typeface="Arial Black" panose="020B0A04020102020204" pitchFamily="34" charset="0"/>
              </a:rPr>
              <a:t>=IFS(Z8&gt;5,”VERYHIGH”Z8&gt;=4,”HIGH”,Z8&gt;=3”MED”,TRUE,”LOW”)</a:t>
            </a:r>
            <a:endParaRPr lang="en-IN" sz="2400" dirty="0">
              <a:latin typeface="Arial Black" panose="020B0A040201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