
<file path=[Content_Types].xml><?xml version="1.0" encoding="utf-8"?>
<Types xmlns="http://schemas.openxmlformats.org/package/2006/content-types">
  <Default ContentType="image/jpg" Extension="jpg"/>
  <Default ContentType="application/xml" Extension="xml"/>
  <Default ContentType="image/png" Extension="png"/>
  <Default ContentType="application/vnd.openxmlformats-package.relationships+xml" Extension="rels"/>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image/jpeg" PartName="/ppt/media/image8.jpg"/>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presentation.main+xml" PartName="/ppt/presentation.xml"/>
  <Override ContentType="application/vnd.ms-office.chartcolorstyle+xml" PartName="/ppt/charts/colors1.xml"/>
  <Override ContentType="application/vnd.openxmlformats-officedocument.theme+xml" PartName="/ppt/theme/theme1.xml"/>
  <Override ContentType="application/vnd.openxmlformats-officedocument.theme+xml" PartName="/ppt/theme/theme2.xml"/>
  <Override ContentType="application/vnd.openxmlformats-officedocument.drawingml.chart+xml" PartName="/ppt/charts/chart1.xml"/>
  <Override ContentType="application/vnd.openxmlformats-officedocument.presentationml.notesSlide+xml" PartName="/ppt/notesSlides/notesSlide1.xml"/>
  <Override ContentType="application/vnd.openxmlformats-officedocument.presentationml.notesMaster+xml" PartName="/ppt/notesMasters/notesMaster1.xml"/>
  <Override ContentType="application/vnd.ms-office.chartstyle+xml" PartName="/ppt/charts/style1.xml"/>
  <Override ContentType="application/vnd.openxmlformats-officedocument.presentationml.presProps+xml" PartName="/ppt/presProps3.xml"/>
  <Override ContentType="application/vnd.openxmlformats-officedocument.presentationml.viewProps+xml" PartName="/ppt/viewProps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6858000" cx="12192000"/>
  <p:notesSz cx="12192000" cy="6858000"/>
  <p:defaultTextStyle>
    <a:defPPr lvl="0">
      <a:defRPr lang="en-US"/>
    </a:defPPr>
    <a:lvl1pPr defTabSz="914400" eaLnBrk="1" hangingPunct="1" latinLnBrk="0" lvl="0" marL="0" rtl="0" algn="l">
      <a:defRPr kern="1200" sz="1800">
        <a:solidFill>
          <a:schemeClr val="tx1"/>
        </a:solidFill>
        <a:latin typeface="+mn-lt"/>
        <a:ea typeface="+mn-ea"/>
        <a:cs typeface="+mn-cs"/>
      </a:defRPr>
    </a:lvl1pPr>
    <a:lvl2pPr defTabSz="914400" eaLnBrk="1" hangingPunct="1" latinLnBrk="0" lvl="1" marL="457200" rtl="0" algn="l">
      <a:defRPr kern="1200" sz="1800">
        <a:solidFill>
          <a:schemeClr val="tx1"/>
        </a:solidFill>
        <a:latin typeface="+mn-lt"/>
        <a:ea typeface="+mn-ea"/>
        <a:cs typeface="+mn-cs"/>
      </a:defRPr>
    </a:lvl2pPr>
    <a:lvl3pPr defTabSz="914400" eaLnBrk="1" hangingPunct="1" latinLnBrk="0" lvl="2" marL="914400" rtl="0" algn="l">
      <a:defRPr kern="1200" sz="1800">
        <a:solidFill>
          <a:schemeClr val="tx1"/>
        </a:solidFill>
        <a:latin typeface="+mn-lt"/>
        <a:ea typeface="+mn-ea"/>
        <a:cs typeface="+mn-cs"/>
      </a:defRPr>
    </a:lvl3pPr>
    <a:lvl4pPr defTabSz="914400" eaLnBrk="1" hangingPunct="1" latinLnBrk="0" lvl="3" marL="1371600" rtl="0" algn="l">
      <a:defRPr kern="1200" sz="1800">
        <a:solidFill>
          <a:schemeClr val="tx1"/>
        </a:solidFill>
        <a:latin typeface="+mn-lt"/>
        <a:ea typeface="+mn-ea"/>
        <a:cs typeface="+mn-cs"/>
      </a:defRPr>
    </a:lvl4pPr>
    <a:lvl5pPr defTabSz="914400" eaLnBrk="1" hangingPunct="1" latinLnBrk="0" lvl="4" marL="1828800" rtl="0" algn="l">
      <a:defRPr kern="1200" sz="1800">
        <a:solidFill>
          <a:schemeClr val="tx1"/>
        </a:solidFill>
        <a:latin typeface="+mn-lt"/>
        <a:ea typeface="+mn-ea"/>
        <a:cs typeface="+mn-cs"/>
      </a:defRPr>
    </a:lvl5pPr>
    <a:lvl6pPr defTabSz="914400" eaLnBrk="1" hangingPunct="1" latinLnBrk="0" lvl="5" marL="2286000" rtl="0" algn="l">
      <a:defRPr kern="1200" sz="1800">
        <a:solidFill>
          <a:schemeClr val="tx1"/>
        </a:solidFill>
        <a:latin typeface="+mn-lt"/>
        <a:ea typeface="+mn-ea"/>
        <a:cs typeface="+mn-cs"/>
      </a:defRPr>
    </a:lvl6pPr>
    <a:lvl7pPr defTabSz="914400" eaLnBrk="1" hangingPunct="1" latinLnBrk="0" lvl="6" marL="2743200" rtl="0" algn="l">
      <a:defRPr kern="1200" sz="1800">
        <a:solidFill>
          <a:schemeClr val="tx1"/>
        </a:solidFill>
        <a:latin typeface="+mn-lt"/>
        <a:ea typeface="+mn-ea"/>
        <a:cs typeface="+mn-cs"/>
      </a:defRPr>
    </a:lvl7pPr>
    <a:lvl8pPr defTabSz="914400" eaLnBrk="1" hangingPunct="1" latinLnBrk="0" lvl="7" marL="3200400" rtl="0" algn="l">
      <a:defRPr kern="1200" sz="1800">
        <a:solidFill>
          <a:schemeClr val="tx1"/>
        </a:solidFill>
        <a:latin typeface="+mn-lt"/>
        <a:ea typeface="+mn-ea"/>
        <a:cs typeface="+mn-cs"/>
      </a:defRPr>
    </a:lvl8pPr>
    <a:lvl9pPr defTabSz="914400" eaLnBrk="1" hangingPunct="1" latinLnBrk="0" lvl="8" marL="3657600" rtl="0" algn="l">
      <a:defRPr kern="1200" sz="1800">
        <a:solidFill>
          <a:schemeClr val="tx1"/>
        </a:solidFill>
        <a:latin typeface="+mn-lt"/>
        <a:ea typeface="+mn-ea"/>
        <a:cs typeface="+mn-cs"/>
      </a:defRPr>
    </a:lvl9pPr>
  </p:defaultTextStyle>
  <p:extLst>
    <p:ext uri="{EFAFB233-063F-42B5-8137-9DF3F51BA10A}">
      <p15:sldGuideLst>
        <p15:guide id="1" orient="horz" pos="2880">
          <p15:clr>
            <a:srgbClr val="A4A3A4"/>
          </p15:clr>
        </p15:guide>
        <p15:guide id="2" pos="2160">
          <p15:clr>
            <a:srgbClr val="A4A3A4"/>
          </p15:clr>
        </p15:guide>
      </p15:sldGuideLst>
    </p:ext>
  </p:extLst>
</p:presentation>
</file>

<file path=ppt/presProps3.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3.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3.xml"/><Relationship Id="rId3" Type="http://schemas.openxmlformats.org/officeDocument/2006/relationships/presProps" Target="presProps3.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charts/_rels/chart1.xml.rels><?xml version="1.0" encoding="UTF-8" standalone="yes"?>
<Relationships xmlns="http://schemas.openxmlformats.org/package/2006/relationships"><Relationship Id="rId3" Type="http://schemas.openxmlformats.org/officeDocument/2006/relationships/oleObject" Target="file:///C:\Users\Admin\Documents\employee_data1.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[employee_data1.xlsx]Sheet1!PivotTable2</c:name>
    <c:fmtId val="2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Employee</a:t>
            </a:r>
            <a:r>
              <a:rPr lang="en-US" baseline="0"/>
              <a:t> performance analysis</a:t>
            </a:r>
            <a:endParaRPr lang="en-US"/>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
        <c:idx val="6"/>
        <c:spPr>
          <a:solidFill>
            <a:schemeClr val="accent1"/>
          </a:solidFill>
          <a:ln>
            <a:noFill/>
          </a:ln>
          <a:effectLst/>
        </c:spPr>
        <c:marker>
          <c:symbol val="none"/>
        </c:marker>
      </c:pivotFmt>
      <c:pivotFmt>
        <c:idx val="7"/>
        <c:spPr>
          <a:solidFill>
            <a:schemeClr val="accent1"/>
          </a:solidFill>
          <a:ln>
            <a:noFill/>
          </a:ln>
          <a:effectLst/>
        </c:spPr>
        <c:marker>
          <c:symbol val="none"/>
        </c:marker>
      </c:pivotFmt>
      <c:pivotFmt>
        <c:idx val="8"/>
        <c:spPr>
          <a:solidFill>
            <a:schemeClr val="accent1"/>
          </a:solidFill>
          <a:ln>
            <a:noFill/>
          </a:ln>
          <a:effectLst/>
        </c:spPr>
        <c:marker>
          <c:symbol val="none"/>
        </c:marker>
      </c:pivotFmt>
      <c:pivotFmt>
        <c:idx val="9"/>
        <c:spPr>
          <a:solidFill>
            <a:schemeClr val="accent1"/>
          </a:solidFill>
          <a:ln>
            <a:noFill/>
          </a:ln>
          <a:effectLst/>
        </c:spPr>
        <c:marker>
          <c:symbol val="none"/>
        </c:marker>
      </c:pivotFmt>
      <c:pivotFmt>
        <c:idx val="10"/>
        <c:spPr>
          <a:solidFill>
            <a:schemeClr val="accent1"/>
          </a:solidFill>
          <a:ln>
            <a:noFill/>
          </a:ln>
          <a:effectLst/>
        </c:spPr>
        <c:marker>
          <c:symbol val="none"/>
        </c:marker>
      </c:pivotFmt>
      <c:pivotFmt>
        <c:idx val="11"/>
        <c:spPr>
          <a:solidFill>
            <a:schemeClr val="accent1"/>
          </a:solidFill>
          <a:ln>
            <a:noFill/>
          </a:ln>
          <a:effectLst/>
        </c:spPr>
        <c:marker>
          <c:symbol val="none"/>
        </c:marker>
      </c:pivotFmt>
    </c:pivotFmts>
    <c:plotArea>
      <c:layout/>
      <c:barChart>
        <c:barDir val="col"/>
        <c:grouping val="clustered"/>
        <c:varyColors val="0"/>
        <c:ser>
          <c:idx val="0"/>
          <c:order val="0"/>
          <c:tx>
            <c:strRef>
              <c:f>Sheet1!$B$3:$B$4</c:f>
              <c:strCache>
                <c:ptCount val="1"/>
                <c:pt idx="0">
                  <c:v> HIGH </c:v>
                </c:pt>
              </c:strCache>
            </c:strRef>
          </c:tx>
          <c:spPr>
            <a:solidFill>
              <a:schemeClr val="accent1"/>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5</c:v>
                </c:pt>
                <c:pt idx="1">
                  <c:v>6</c:v>
                </c:pt>
                <c:pt idx="2">
                  <c:v>4</c:v>
                </c:pt>
                <c:pt idx="3">
                  <c:v>4</c:v>
                </c:pt>
                <c:pt idx="4">
                  <c:v>6</c:v>
                </c:pt>
                <c:pt idx="5">
                  <c:v>8</c:v>
                </c:pt>
                <c:pt idx="6">
                  <c:v>10</c:v>
                </c:pt>
                <c:pt idx="7">
                  <c:v>10</c:v>
                </c:pt>
                <c:pt idx="8">
                  <c:v>7</c:v>
                </c:pt>
                <c:pt idx="9">
                  <c:v>12</c:v>
                </c:pt>
              </c:numCache>
            </c:numRef>
          </c:val>
          <c:extLst>
            <c:ext xmlns:c16="http://schemas.microsoft.com/office/drawing/2014/chart" uri="{C3380CC4-5D6E-409C-BE32-E72D297353CC}">
              <c16:uniqueId val="{00000000-59F5-4BF4-90DC-5E6EDE87D221}"/>
            </c:ext>
          </c:extLst>
        </c:ser>
        <c:ser>
          <c:idx val="1"/>
          <c:order val="1"/>
          <c:tx>
            <c:strRef>
              <c:f>Sheet1!$C$3:$C$4</c:f>
              <c:strCache>
                <c:ptCount val="1"/>
                <c:pt idx="0">
                  <c:v> MED </c:v>
                </c:pt>
              </c:strCache>
            </c:strRef>
          </c:tx>
          <c:spPr>
            <a:solidFill>
              <a:schemeClr val="accent2"/>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30</c:v>
                </c:pt>
                <c:pt idx="1">
                  <c:v>22</c:v>
                </c:pt>
                <c:pt idx="2">
                  <c:v>29</c:v>
                </c:pt>
                <c:pt idx="3">
                  <c:v>41</c:v>
                </c:pt>
                <c:pt idx="4">
                  <c:v>27</c:v>
                </c:pt>
                <c:pt idx="5">
                  <c:v>20</c:v>
                </c:pt>
                <c:pt idx="6">
                  <c:v>30</c:v>
                </c:pt>
                <c:pt idx="7">
                  <c:v>23</c:v>
                </c:pt>
                <c:pt idx="8">
                  <c:v>20</c:v>
                </c:pt>
                <c:pt idx="9">
                  <c:v>28</c:v>
                </c:pt>
              </c:numCache>
            </c:numRef>
          </c:val>
          <c:extLst>
            <c:ext xmlns:c16="http://schemas.microsoft.com/office/drawing/2014/chart" uri="{C3380CC4-5D6E-409C-BE32-E72D297353CC}">
              <c16:uniqueId val="{00000004-59F5-4BF4-90DC-5E6EDE87D221}"/>
            </c:ext>
          </c:extLst>
        </c:ser>
        <c:ser>
          <c:idx val="2"/>
          <c:order val="2"/>
          <c:tx>
            <c:strRef>
              <c:f>Sheet1!$D$3:$D$4</c:f>
              <c:strCache>
                <c:ptCount val="1"/>
                <c:pt idx="0">
                  <c:v> VERY HIGH </c:v>
                </c:pt>
              </c:strCache>
            </c:strRef>
          </c:tx>
          <c:spPr>
            <a:solidFill>
              <a:schemeClr val="accent3"/>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9</c:v>
                </c:pt>
                <c:pt idx="1">
                  <c:v>5</c:v>
                </c:pt>
                <c:pt idx="2">
                  <c:v>7</c:v>
                </c:pt>
                <c:pt idx="3">
                  <c:v>2</c:v>
                </c:pt>
                <c:pt idx="4">
                  <c:v>5</c:v>
                </c:pt>
                <c:pt idx="5">
                  <c:v>3</c:v>
                </c:pt>
                <c:pt idx="6">
                  <c:v>6</c:v>
                </c:pt>
                <c:pt idx="7">
                  <c:v>7</c:v>
                </c:pt>
                <c:pt idx="8">
                  <c:v>1</c:v>
                </c:pt>
                <c:pt idx="9">
                  <c:v>2</c:v>
                </c:pt>
              </c:numCache>
            </c:numRef>
          </c:val>
          <c:extLst>
            <c:ext xmlns:c16="http://schemas.microsoft.com/office/drawing/2014/chart" uri="{C3380CC4-5D6E-409C-BE32-E72D297353CC}">
              <c16:uniqueId val="{00000005-59F5-4BF4-90DC-5E6EDE87D221}"/>
            </c:ext>
          </c:extLst>
        </c:ser>
        <c:ser>
          <c:idx val="3"/>
          <c:order val="3"/>
          <c:tx>
            <c:strRef>
              <c:f>Sheet1!$E$3:$E$4</c:f>
              <c:strCache>
                <c:ptCount val="1"/>
                <c:pt idx="0">
                  <c:v>LOW</c:v>
                </c:pt>
              </c:strCache>
            </c:strRef>
          </c:tx>
          <c:spPr>
            <a:solidFill>
              <a:schemeClr val="accent4"/>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13</c:v>
                </c:pt>
                <c:pt idx="1">
                  <c:v>22</c:v>
                </c:pt>
                <c:pt idx="2">
                  <c:v>14</c:v>
                </c:pt>
                <c:pt idx="3">
                  <c:v>12</c:v>
                </c:pt>
                <c:pt idx="4">
                  <c:v>16</c:v>
                </c:pt>
                <c:pt idx="5">
                  <c:v>11</c:v>
                </c:pt>
                <c:pt idx="6">
                  <c:v>15</c:v>
                </c:pt>
                <c:pt idx="7">
                  <c:v>13</c:v>
                </c:pt>
                <c:pt idx="8">
                  <c:v>18</c:v>
                </c:pt>
                <c:pt idx="9">
                  <c:v>11</c:v>
                </c:pt>
              </c:numCache>
            </c:numRef>
          </c:val>
          <c:extLst>
            <c:ext xmlns:c16="http://schemas.microsoft.com/office/drawing/2014/chart" uri="{C3380CC4-5D6E-409C-BE32-E72D297353CC}">
              <c16:uniqueId val="{00000006-59F5-4BF4-90DC-5E6EDE87D221}"/>
            </c:ext>
          </c:extLst>
        </c:ser>
        <c:dLbls>
          <c:showLegendKey val="0"/>
          <c:showVal val="0"/>
          <c:showCatName val="0"/>
          <c:showSerName val="0"/>
          <c:showPercent val="0"/>
          <c:showBubbleSize val="0"/>
        </c:dLbls>
        <c:gapWidth val="219"/>
        <c:overlap val="-27"/>
        <c:axId val="593855824"/>
        <c:axId val="593854840"/>
      </c:barChart>
      <c:catAx>
        <c:axId val="59385582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93854840"/>
        <c:crosses val="autoZero"/>
        <c:auto val="1"/>
        <c:lblAlgn val="ctr"/>
        <c:lblOffset val="100"/>
        <c:noMultiLvlLbl val="0"/>
      </c:catAx>
      <c:valAx>
        <c:axId val="59385484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93855824"/>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29-08-2024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 name="Shape 38"/>
        <p:cNvGrpSpPr/>
        <p:nvPr/>
      </p:nvGrpSpPr>
      <p:grpSpPr>
        <a:xfrm>
          <a:off x="0" y="0"/>
          <a:ext cx="0" cy="0"/>
          <a:chOff x="0" y="0"/>
          <a:chExt cx="0" cy="0"/>
        </a:xfrm>
      </p:grpSpPr>
      <p:grpSp>
        <p:nvGrpSpPr>
          <p:cNvPr id="39" name="Google Shape;39;p1"/>
          <p:cNvGrpSpPr/>
          <p:nvPr/>
        </p:nvGrpSpPr>
        <p:grpSpPr>
          <a:xfrm>
            <a:off x="876299" y="990600"/>
            <a:ext cx="1743075" cy="1333500"/>
            <a:chOff x="742950" y="1104900"/>
            <a:chExt cx="1743075" cy="1333500"/>
          </a:xfrm>
        </p:grpSpPr>
        <p:sp>
          <p:nvSpPr>
            <p:cNvPr id="40" name="Google Shape;40;p1"/>
            <p:cNvSpPr/>
            <p:nvPr/>
          </p:nvSpPr>
          <p:spPr>
            <a:xfrm>
              <a:off x="742950" y="1381125"/>
              <a:ext cx="1228725" cy="1057275"/>
            </a:xfrm>
            <a:custGeom>
              <a:rect b="b" l="l" r="r" t="t"/>
              <a:pathLst>
                <a:path extrusionOk="0" h="1057275" w="122872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41" name="Google Shape;41;p1"/>
            <p:cNvSpPr/>
            <p:nvPr/>
          </p:nvSpPr>
          <p:spPr>
            <a:xfrm>
              <a:off x="1838325" y="1104900"/>
              <a:ext cx="647700" cy="561975"/>
            </a:xfrm>
            <a:custGeom>
              <a:rect b="b" l="l" r="r" t="t"/>
              <a:pathLst>
                <a:path extrusionOk="0" h="561975" w="64770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grpSp>
      <p:sp>
        <p:nvSpPr>
          <p:cNvPr id="42" name="Google Shape;42;p1"/>
          <p:cNvSpPr/>
          <p:nvPr/>
        </p:nvSpPr>
        <p:spPr>
          <a:xfrm>
            <a:off x="3752850" y="1190625"/>
            <a:ext cx="1666875" cy="1438275"/>
          </a:xfrm>
          <a:custGeom>
            <a:rect b="b" l="l" r="r" t="t"/>
            <a:pathLst>
              <a:path extrusionOk="0" h="1438275" w="16668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43" name="Google Shape;43;p1"/>
          <p:cNvSpPr/>
          <p:nvPr/>
        </p:nvSpPr>
        <p:spPr>
          <a:xfrm>
            <a:off x="3800475" y="5229225"/>
            <a:ext cx="723900" cy="619125"/>
          </a:xfrm>
          <a:custGeom>
            <a:rect b="b" l="l" r="r" t="t"/>
            <a:pathLst>
              <a:path extrusionOk="0" h="619125" w="72390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44" name="Google Shape;44;p1"/>
          <p:cNvSpPr txBox="1"/>
          <p:nvPr>
            <p:ph type="ctrTitle"/>
          </p:nvPr>
        </p:nvSpPr>
        <p:spPr>
          <a:xfrm>
            <a:off x="-828675" y="19665"/>
            <a:ext cx="9982200" cy="1001700"/>
          </a:xfrm>
          <a:prstGeom prst="rect">
            <a:avLst/>
          </a:prstGeom>
          <a:noFill/>
          <a:ln>
            <a:noFill/>
          </a:ln>
        </p:spPr>
        <p:txBody>
          <a:bodyPr anchorCtr="0" anchor="t" bIns="0" lIns="0" spcFirstLastPara="1" rIns="0" wrap="square" tIns="16500">
            <a:spAutoFit/>
          </a:bodyPr>
          <a:lstStyle/>
          <a:p>
            <a:pPr indent="0" lvl="0" marL="3213735" rtl="0" algn="l">
              <a:spcBef>
                <a:spcPts val="0"/>
              </a:spcBef>
              <a:spcAft>
                <a:spcPts val="0"/>
              </a:spcAft>
              <a:buClr>
                <a:srgbClr val="0F0F0F"/>
              </a:buClr>
              <a:buSzPts val="3200"/>
              <a:buFont typeface="Times New Roman"/>
              <a:buNone/>
            </a:pPr>
            <a:r>
              <a:rPr b="1" lang="en-US">
                <a:solidFill>
                  <a:srgbClr val="0F0F0F"/>
                </a:solidFill>
                <a:latin typeface="Times New Roman"/>
                <a:ea typeface="Times New Roman"/>
                <a:cs typeface="Times New Roman"/>
                <a:sym typeface="Times New Roman"/>
              </a:rPr>
              <a:t>Employee Data Analysis using Excel</a:t>
            </a:r>
            <a:r>
              <a:rPr b="1" i="0" lang="en-US">
                <a:solidFill>
                  <a:srgbClr val="0F0F0F"/>
                </a:solidFill>
                <a:latin typeface="Times New Roman"/>
                <a:ea typeface="Times New Roman"/>
                <a:cs typeface="Times New Roman"/>
                <a:sym typeface="Times New Roman"/>
              </a:rPr>
              <a:t> </a:t>
            </a:r>
            <a:br>
              <a:rPr b="1" i="0" lang="en-US">
                <a:solidFill>
                  <a:srgbClr val="0F0F0F"/>
                </a:solidFill>
                <a:latin typeface="Roboto"/>
                <a:ea typeface="Roboto"/>
                <a:cs typeface="Roboto"/>
                <a:sym typeface="Roboto"/>
              </a:rPr>
            </a:br>
            <a:endParaRPr/>
          </a:p>
        </p:txBody>
      </p:sp>
      <p:pic>
        <p:nvPicPr>
          <p:cNvPr id="45" name="Google Shape;45;p1"/>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sp>
        <p:nvSpPr>
          <p:cNvPr id="46" name="Google Shape;46;p1"/>
          <p:cNvSpPr txBox="1"/>
          <p:nvPr>
            <p:ph idx="7"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Clr>
                <a:srgbClr val="2D936B"/>
              </a:buClr>
              <a:buSzPts val="1100"/>
              <a:buFont typeface="Trebuchet MS"/>
              <a:buNone/>
            </a:pPr>
            <a:fld id="{00000000-1234-1234-1234-123412341234}" type="slidenum">
              <a:rPr lang="en-US"/>
              <a:t>‹#›</a:t>
            </a:fld>
            <a:endParaRPr/>
          </a:p>
        </p:txBody>
      </p:sp>
      <p:sp>
        <p:nvSpPr>
          <p:cNvPr id="47" name="Google Shape;47;p1"/>
          <p:cNvSpPr txBox="1"/>
          <p:nvPr/>
        </p:nvSpPr>
        <p:spPr>
          <a:xfrm>
            <a:off x="1207056" y="3241636"/>
            <a:ext cx="8610600" cy="26514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2400"/>
              <a:buFont typeface="Calibri"/>
              <a:buNone/>
            </a:pPr>
            <a:r>
              <a:rPr b="1" lang="en-US" sz="2400">
                <a:solidFill>
                  <a:schemeClr val="dk1"/>
                </a:solidFill>
                <a:latin typeface="Calibri"/>
                <a:ea typeface="Calibri"/>
                <a:cs typeface="Calibri"/>
                <a:sym typeface="Calibri"/>
              </a:rPr>
              <a:t>STUDENT NAME: K.UMA MAHESWARI</a:t>
            </a:r>
            <a:endParaRPr b="1" sz="240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2400"/>
              <a:buFont typeface="Calibri"/>
              <a:buNone/>
            </a:pPr>
            <a:r>
              <a:rPr b="1" lang="en-US" sz="2400">
                <a:solidFill>
                  <a:schemeClr val="dk1"/>
                </a:solidFill>
                <a:latin typeface="Calibri"/>
                <a:ea typeface="Calibri"/>
                <a:cs typeface="Calibri"/>
                <a:sym typeface="Calibri"/>
              </a:rPr>
              <a:t>REGISTER NO: 312208084</a:t>
            </a:r>
            <a:endParaRPr b="1" sz="240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2400"/>
              <a:buFont typeface="Calibri"/>
              <a:buNone/>
            </a:pPr>
            <a:r>
              <a:rPr b="1" lang="en-US" sz="2400">
                <a:solidFill>
                  <a:schemeClr val="dk1"/>
                </a:solidFill>
                <a:latin typeface="Calibri"/>
                <a:ea typeface="Calibri"/>
                <a:cs typeface="Calibri"/>
                <a:sym typeface="Calibri"/>
              </a:rPr>
              <a:t>NAAN MUDHALVAN ID:asunm1325312208084,COD454154F2BIE2BDDD4A084A66A4E14</a:t>
            </a:r>
            <a:endParaRPr b="1" sz="240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2400"/>
              <a:buFont typeface="Calibri"/>
              <a:buNone/>
            </a:pPr>
            <a:r>
              <a:rPr b="1" lang="en-US" sz="2400">
                <a:solidFill>
                  <a:schemeClr val="dk1"/>
                </a:solidFill>
                <a:latin typeface="Calibri"/>
                <a:ea typeface="Calibri"/>
                <a:cs typeface="Calibri"/>
                <a:sym typeface="Calibri"/>
              </a:rPr>
              <a:t>DEPARTMENT: B.COM COMMERCE SHIFT -1</a:t>
            </a:r>
            <a:endParaRPr b="1" sz="240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2400"/>
              <a:buFont typeface="Calibri"/>
              <a:buNone/>
            </a:pPr>
            <a:r>
              <a:rPr b="1" lang="en-US" sz="2400">
                <a:solidFill>
                  <a:schemeClr val="dk1"/>
                </a:solidFill>
                <a:latin typeface="Calibri"/>
                <a:ea typeface="Calibri"/>
                <a:cs typeface="Calibri"/>
                <a:sym typeface="Calibri"/>
              </a:rPr>
              <a:t>COLLEGE: SIR THEAGARAYA COLLEGE</a:t>
            </a:r>
            <a:endParaRPr b="1" sz="240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2400"/>
              <a:buFont typeface="Calibri"/>
              <a:buNone/>
            </a:pPr>
            <a:r>
              <a:rPr b="1" lang="en-US" sz="2400">
                <a:solidFill>
                  <a:schemeClr val="dk1"/>
                </a:solidFill>
                <a:latin typeface="Calibri"/>
                <a:ea typeface="Calibri"/>
                <a:cs typeface="Calibri"/>
                <a:sym typeface="Calibri"/>
              </a:rPr>
              <a:t>           </a:t>
            </a:r>
            <a:endParaRPr b="1" sz="24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p:cNvSpPr txBox="1"/>
          <p:nvPr/>
        </p:nvSpPr>
        <p:spPr>
          <a:xfrm>
            <a:off x="1143000" y="2217372"/>
            <a:ext cx="7848600" cy="1384995"/>
          </a:xfrm>
          <a:prstGeom prst="rect">
            <a:avLst/>
          </a:prstGeom>
          <a:noFill/>
        </p:spPr>
        <p:txBody>
          <a:bodyPr wrap="square" rtlCol="0">
            <a:spAutoFit/>
          </a:bodyPr>
          <a:lstStyle/>
          <a:p>
            <a:pPr marL="342900" indent="-342900">
              <a:buFont typeface="Wingdings" panose="05000000000000000000" pitchFamily="2" charset="2"/>
              <a:buChar char="v"/>
            </a:pPr>
            <a:r>
              <a:rPr lang="en-US" sz="2400" dirty="0" smtClean="0"/>
              <a:t>PERFOEMANCE LEVEL =</a:t>
            </a:r>
            <a:r>
              <a:rPr lang="en-US" sz="2800" dirty="0" smtClean="0">
                <a:latin typeface="Bodoni MT" panose="02070603080606020203" pitchFamily="18" charset="0"/>
              </a:rPr>
              <a:t>IFS(Z8&gt;=5,”VER HIGH”,Z8&gt;=4,”HIGH”,Z8&gt;=3,”MED”,TRUE,”LOW”)</a:t>
            </a:r>
            <a:endParaRPr lang="en-US" sz="2800" dirty="0">
              <a:latin typeface="Bodoni MT" panose="02070603080606020203"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p:cNvSpPr txBox="1"/>
          <p:nvPr/>
        </p:nvSpPr>
        <p:spPr>
          <a:xfrm>
            <a:off x="637309" y="1066800"/>
            <a:ext cx="7868879" cy="5324535"/>
          </a:xfrm>
          <a:prstGeom prst="rect">
            <a:avLst/>
          </a:prstGeom>
          <a:noFill/>
        </p:spPr>
        <p:txBody>
          <a:bodyPr wrap="square" rtlCol="0">
            <a:spAutoFit/>
          </a:bodyPr>
          <a:lstStyle/>
          <a:p>
            <a:r>
              <a:rPr lang="en-US" sz="2000" u="sng" dirty="0" smtClean="0"/>
              <a:t>DATA COLLECTION</a:t>
            </a:r>
            <a:r>
              <a:rPr lang="en-US" sz="2000" u="sng" dirty="0" smtClean="0"/>
              <a:t>:</a:t>
            </a:r>
          </a:p>
          <a:p>
            <a:endParaRPr lang="en-US" sz="2000" u="sng" dirty="0" smtClean="0"/>
          </a:p>
          <a:p>
            <a:pPr marL="342900" indent="-342900">
              <a:buAutoNum type="arabicParenR"/>
            </a:pPr>
            <a:r>
              <a:rPr lang="en-US" sz="2000" dirty="0" smtClean="0"/>
              <a:t>OPEN THE PAGE OF KAGGLE WEB</a:t>
            </a:r>
          </a:p>
          <a:p>
            <a:pPr marL="342900" indent="-342900">
              <a:buAutoNum type="arabicParenR"/>
            </a:pPr>
            <a:r>
              <a:rPr lang="en-US" sz="2000" dirty="0" smtClean="0"/>
              <a:t>SEARCH “EMPLOYEE PERFORMANCE DATASET”</a:t>
            </a:r>
          </a:p>
          <a:p>
            <a:pPr marL="342900" indent="-342900">
              <a:buAutoNum type="arabicParenR"/>
            </a:pPr>
            <a:r>
              <a:rPr lang="en-US" sz="2000" dirty="0" smtClean="0"/>
              <a:t>DOWNLOAD “EMPLOYEE DATA SET (ALL IN ONE)”.</a:t>
            </a:r>
          </a:p>
          <a:p>
            <a:endParaRPr lang="en-US" sz="2000" dirty="0" smtClean="0"/>
          </a:p>
          <a:p>
            <a:r>
              <a:rPr lang="en-US" sz="2000" u="sng" dirty="0" smtClean="0"/>
              <a:t>FEATURE COLLECTION</a:t>
            </a:r>
            <a:r>
              <a:rPr lang="en-US" sz="2000" u="sng" dirty="0" smtClean="0"/>
              <a:t>:</a:t>
            </a:r>
          </a:p>
          <a:p>
            <a:endParaRPr lang="en-US" sz="2000" u="sng" dirty="0" smtClean="0"/>
          </a:p>
          <a:p>
            <a:r>
              <a:rPr lang="en-US" sz="2000" dirty="0" smtClean="0"/>
              <a:t>EMPLOYEE ID, FIRST NAME, LAST NAME, BUSINESS UNIT, EMPLOYEE STATUS, EMPLOYEE TYPE, EMPLOYEE CLASSIFICATION TYPE, GENDER, PERFORMANCE SCORE, CURRENT EMPLOYEE RATING.</a:t>
            </a:r>
          </a:p>
          <a:p>
            <a:endParaRPr lang="en-US" sz="2000" dirty="0" smtClean="0"/>
          </a:p>
          <a:p>
            <a:r>
              <a:rPr lang="en-US" sz="2000" u="sng" dirty="0" smtClean="0"/>
              <a:t>DATA CLEANING</a:t>
            </a:r>
            <a:r>
              <a:rPr lang="en-US" sz="2000" u="sng" dirty="0" smtClean="0"/>
              <a:t>:</a:t>
            </a:r>
          </a:p>
          <a:p>
            <a:endParaRPr lang="en-US" sz="2000" u="sng" dirty="0" smtClean="0"/>
          </a:p>
          <a:p>
            <a:pPr marL="342900" indent="-342900">
              <a:buAutoNum type="arabicParenR"/>
            </a:pPr>
            <a:r>
              <a:rPr lang="en-US" sz="2000" dirty="0" smtClean="0"/>
              <a:t>CONTITIONAL FORMATTING</a:t>
            </a:r>
          </a:p>
          <a:p>
            <a:pPr marL="342900" indent="-342900">
              <a:buAutoNum type="arabicParenR"/>
            </a:pPr>
            <a:r>
              <a:rPr lang="en-US" sz="2000" dirty="0" smtClean="0"/>
              <a:t>FILTER</a:t>
            </a:r>
          </a:p>
          <a:p>
            <a:endParaRPr lang="en-US" sz="20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TextBox 3"/>
          <p:cNvSpPr txBox="1"/>
          <p:nvPr/>
        </p:nvSpPr>
        <p:spPr>
          <a:xfrm>
            <a:off x="739775" y="1676400"/>
            <a:ext cx="7947024" cy="2862322"/>
          </a:xfrm>
          <a:prstGeom prst="rect">
            <a:avLst/>
          </a:prstGeom>
          <a:noFill/>
        </p:spPr>
        <p:txBody>
          <a:bodyPr wrap="square" rtlCol="0">
            <a:spAutoFit/>
          </a:bodyPr>
          <a:lstStyle/>
          <a:p>
            <a:r>
              <a:rPr lang="en-US" sz="2000" u="sng" dirty="0"/>
              <a:t>PERFORMANCE LEVEL:</a:t>
            </a:r>
          </a:p>
          <a:p>
            <a:endParaRPr lang="en-US" sz="2000" dirty="0"/>
          </a:p>
          <a:p>
            <a:r>
              <a:rPr lang="en-US" sz="2000" dirty="0"/>
              <a:t>1) GRADING THE EMPLOYEE RATING USING EXCEL FORMULA</a:t>
            </a:r>
          </a:p>
          <a:p>
            <a:pPr fontAlgn="base"/>
            <a:endParaRPr lang="en-US" sz="2000" dirty="0"/>
          </a:p>
          <a:p>
            <a:r>
              <a:rPr lang="en-US" sz="2000" u="sng" dirty="0" smtClean="0"/>
              <a:t>SUMMARY</a:t>
            </a:r>
            <a:r>
              <a:rPr lang="en-US" sz="2000" dirty="0" smtClean="0"/>
              <a:t>:</a:t>
            </a:r>
          </a:p>
          <a:p>
            <a:r>
              <a:rPr lang="en-US" sz="2000" dirty="0" smtClean="0"/>
              <a:t>1</a:t>
            </a:r>
            <a:r>
              <a:rPr lang="en-US" sz="2000" dirty="0" smtClean="0"/>
              <a:t>)  CREATING A PIVOT TABLE</a:t>
            </a:r>
            <a:endParaRPr lang="en-US" sz="2000" dirty="0" smtClean="0"/>
          </a:p>
          <a:p>
            <a:r>
              <a:rPr lang="en-US" sz="2000" dirty="0" smtClean="0"/>
              <a:t>2</a:t>
            </a:r>
            <a:r>
              <a:rPr lang="en-US" sz="2000" dirty="0" smtClean="0"/>
              <a:t>)  FILTER T</a:t>
            </a:r>
            <a:r>
              <a:rPr lang="en-US" dirty="0" smtClean="0">
                <a:latin typeface="Arial" panose="020B0604020202020204" pitchFamily="34" charset="0"/>
              </a:rPr>
              <a:t>HE DATA</a:t>
            </a:r>
            <a:endParaRPr lang="en-US" sz="2000" dirty="0" smtClean="0"/>
          </a:p>
          <a:p>
            <a:r>
              <a:rPr lang="en-US" sz="2000" dirty="0" smtClean="0"/>
              <a:t>3</a:t>
            </a:r>
            <a:r>
              <a:rPr lang="en-US" sz="2000" dirty="0" smtClean="0"/>
              <a:t>)  USING THE SLICER</a:t>
            </a:r>
          </a:p>
          <a:p>
            <a:r>
              <a:rPr lang="en-US" sz="2000" dirty="0" smtClean="0"/>
              <a:t>4)  INSERT RECOMMENDED C</a:t>
            </a:r>
            <a:r>
              <a:rPr lang="en-US" dirty="0" smtClean="0">
                <a:latin typeface="Arial" panose="020B0604020202020204" pitchFamily="34" charset="0"/>
              </a:rPr>
              <a:t>HART</a:t>
            </a:r>
            <a:endParaRPr lang="en-US" sz="2000" dirty="0" smtClean="0"/>
          </a:p>
        </p:txBody>
      </p:sp>
    </p:spTree>
    <p:extLst>
      <p:ext uri="{BB962C8B-B14F-4D97-AF65-F5344CB8AC3E}">
        <p14:creationId xmlns:p14="http://schemas.microsoft.com/office/powerpoint/2010/main" val="36819526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graphicFrame>
        <p:nvGraphicFramePr>
          <p:cNvPr id="8" name="Chart 7"/>
          <p:cNvGraphicFramePr>
            <a:graphicFrameLocks/>
          </p:cNvGraphicFramePr>
          <p:nvPr>
            <p:extLst>
              <p:ext uri="{D42A27DB-BD31-4B8C-83A1-F6EECF244321}">
                <p14:modId xmlns:p14="http://schemas.microsoft.com/office/powerpoint/2010/main" val="3119581580"/>
              </p:ext>
            </p:extLst>
          </p:nvPr>
        </p:nvGraphicFramePr>
        <p:xfrm>
          <a:off x="990600" y="1371599"/>
          <a:ext cx="7239000" cy="4705351"/>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685800" y="332919"/>
            <a:ext cx="10681335" cy="758190"/>
          </a:xfrm>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8" name="Rectangle 4"/>
          <p:cNvSpPr>
            <a:spLocks noChangeArrowheads="1"/>
          </p:cNvSpPr>
          <p:nvPr/>
        </p:nvSpPr>
        <p:spPr bwMode="auto">
          <a:xfrm>
            <a:off x="457200" y="1588532"/>
            <a:ext cx="9296400"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panose="020B0604020202020204" pitchFamily="34" charset="0"/>
              </a:rPr>
              <a:t>The employee data analysis reveals critical insights into performance trends, compensation fairness, and retention patterns. By evaluating performance metrics, salary distributions, and turnover rates, the analysis highlights areas for improvement in HR practices and compensation strategies. Key findings include disparities in compensation that need addressing, performance gaps that could benefit from targeted development programs, and turnover trends that suggest strategies for enhancing employee retention. Implementing these insights can lead to more informed decision-making, improved employee satisfaction, and a more effective organizational strategy.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5" name="Rectangle 2"/>
          <p:cNvSpPr>
            <a:spLocks noChangeArrowheads="1"/>
          </p:cNvSpPr>
          <p:nvPr/>
        </p:nvSpPr>
        <p:spPr bwMode="auto">
          <a:xfrm>
            <a:off x="533400" y="2019300"/>
            <a:ext cx="7248525" cy="3108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smtClean="0">
                <a:ln>
                  <a:noFill/>
                </a:ln>
                <a:solidFill>
                  <a:schemeClr val="tx1"/>
                </a:solidFill>
                <a:effectLst/>
              </a:rPr>
              <a:t>To analyze employee data to uncover insights into performance, compensation fairness, and retention rates. The goal is to identify trends and issues that impact employee effectiveness and satisfaction, enabling data-driven improvements in HR practices and organizational strategies.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800" b="0" i="0" u="none" strike="noStrike" cap="none" normalizeH="0" baseline="0" dirty="0" smtClean="0">
              <a:ln>
                <a:noFill/>
              </a:ln>
              <a:solidFill>
                <a:schemeClr val="tx1"/>
              </a:solidFill>
              <a:effectLs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9" name="TextBox 8"/>
          <p:cNvSpPr txBox="1"/>
          <p:nvPr/>
        </p:nvSpPr>
        <p:spPr>
          <a:xfrm>
            <a:off x="457200" y="1930319"/>
            <a:ext cx="7542568" cy="3785652"/>
          </a:xfrm>
          <a:prstGeom prst="rect">
            <a:avLst/>
          </a:prstGeom>
          <a:noFill/>
        </p:spPr>
        <p:txBody>
          <a:bodyPr wrap="square" rtlCol="0">
            <a:spAutoFit/>
          </a:bodyPr>
          <a:lstStyle/>
          <a:p>
            <a:r>
              <a:rPr lang="en-US" sz="2400" dirty="0"/>
              <a:t>This project involves analyzing employee data to enhance organizational effectiveness. The analysis will focus on evaluating employee performance, assessing compensation fairness, and understanding turnover rates. By integrating data from performance reviews, payroll records, and demographic information, the project aims to identify key trends and issues. The outcome will include actionable insights and recommendations to improve HR practices, optimize compensation structures, and develop strategies to boost employee retention and satisfaction</a:t>
            </a:r>
            <a:r>
              <a:rPr lang="en-US" dirty="0"/>
              <a: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800" y="1695450"/>
            <a:ext cx="8000999" cy="420052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p:cNvSpPr txBox="1"/>
          <p:nvPr/>
        </p:nvSpPr>
        <p:spPr>
          <a:xfrm>
            <a:off x="3048000" y="2361723"/>
            <a:ext cx="5105400" cy="1938992"/>
          </a:xfrm>
          <a:prstGeom prst="rect">
            <a:avLst/>
          </a:prstGeom>
          <a:noFill/>
        </p:spPr>
        <p:txBody>
          <a:bodyPr wrap="square" rtlCol="0">
            <a:spAutoFit/>
          </a:bodyPr>
          <a:lstStyle/>
          <a:p>
            <a:r>
              <a:rPr lang="en-US" sz="2400" dirty="0" smtClean="0"/>
              <a:t>CONDITIONAL FORMATING - MISSING</a:t>
            </a:r>
          </a:p>
          <a:p>
            <a:r>
              <a:rPr lang="en-US" sz="2400" dirty="0" smtClean="0"/>
              <a:t>FILTER - REMOVE</a:t>
            </a:r>
          </a:p>
          <a:p>
            <a:r>
              <a:rPr lang="en-US" sz="2400" dirty="0" smtClean="0"/>
              <a:t>FORMULA – PERFORMANCE</a:t>
            </a:r>
          </a:p>
          <a:p>
            <a:r>
              <a:rPr lang="en-US" sz="2400" dirty="0" smtClean="0"/>
              <a:t>PIVOT – SUMMARY</a:t>
            </a:r>
          </a:p>
          <a:p>
            <a:r>
              <a:rPr lang="en-US" sz="2400" dirty="0" smtClean="0"/>
              <a:t>GRAPH – DATA VISUALISATION</a:t>
            </a:r>
            <a:endParaRPr lang="en-US"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p:cNvSpPr txBox="1"/>
          <p:nvPr/>
        </p:nvSpPr>
        <p:spPr>
          <a:xfrm>
            <a:off x="457200" y="1447800"/>
            <a:ext cx="8382000" cy="4893647"/>
          </a:xfrm>
          <a:prstGeom prst="rect">
            <a:avLst/>
          </a:prstGeom>
          <a:noFill/>
        </p:spPr>
        <p:txBody>
          <a:bodyPr wrap="square" rtlCol="0">
            <a:spAutoFit/>
          </a:bodyPr>
          <a:lstStyle/>
          <a:p>
            <a:r>
              <a:rPr lang="en-US" sz="2400" dirty="0" smtClean="0"/>
              <a:t>Downloaded the employee dataset from </a:t>
            </a:r>
            <a:r>
              <a:rPr lang="en-US" sz="2400" dirty="0" err="1" smtClean="0"/>
              <a:t>kaggle</a:t>
            </a:r>
            <a:r>
              <a:rPr lang="en-US" sz="2400" dirty="0" smtClean="0"/>
              <a:t>. They have totally 26 features in it.</a:t>
            </a:r>
          </a:p>
          <a:p>
            <a:r>
              <a:rPr lang="en-US" sz="2400" dirty="0" smtClean="0"/>
              <a:t>I get only 9 specified features</a:t>
            </a:r>
          </a:p>
          <a:p>
            <a:pPr marL="285750" indent="-285750" fontAlgn="base">
              <a:buFont typeface="Wingdings" panose="05000000000000000000" pitchFamily="2" charset="2"/>
              <a:buChar char="Ø"/>
            </a:pPr>
            <a:r>
              <a:rPr lang="en-US" sz="2400" b="1" dirty="0"/>
              <a:t>Employee ID:</a:t>
            </a:r>
            <a:r>
              <a:rPr lang="en-US" sz="2400" dirty="0"/>
              <a:t> Unique identifier for each employee in the organization.</a:t>
            </a:r>
          </a:p>
          <a:p>
            <a:pPr marL="285750" indent="-285750" fontAlgn="base">
              <a:buFont typeface="Wingdings" panose="05000000000000000000" pitchFamily="2" charset="2"/>
              <a:buChar char="Ø"/>
            </a:pPr>
            <a:r>
              <a:rPr lang="en-US" sz="2400" b="1" dirty="0"/>
              <a:t>First Name:</a:t>
            </a:r>
            <a:r>
              <a:rPr lang="en-US" sz="2400" dirty="0"/>
              <a:t> The first name of the employee.</a:t>
            </a:r>
          </a:p>
          <a:p>
            <a:pPr marL="285750" indent="-285750" fontAlgn="base">
              <a:buFont typeface="Wingdings" panose="05000000000000000000" pitchFamily="2" charset="2"/>
              <a:buChar char="Ø"/>
            </a:pPr>
            <a:r>
              <a:rPr lang="en-US" sz="2400" b="1" dirty="0"/>
              <a:t>Last Name:</a:t>
            </a:r>
            <a:r>
              <a:rPr lang="en-US" sz="2400" dirty="0"/>
              <a:t> The last name of the employee.</a:t>
            </a:r>
          </a:p>
          <a:p>
            <a:pPr marL="285750" indent="-285750" fontAlgn="base">
              <a:buFont typeface="Wingdings" panose="05000000000000000000" pitchFamily="2" charset="2"/>
              <a:buChar char="Ø"/>
            </a:pPr>
            <a:r>
              <a:rPr lang="en-US" sz="2400" b="1" dirty="0"/>
              <a:t>Business Unit:</a:t>
            </a:r>
            <a:r>
              <a:rPr lang="en-US" sz="2400" dirty="0"/>
              <a:t> The specific business unit or department to which the employee belongs.</a:t>
            </a:r>
          </a:p>
          <a:p>
            <a:pPr marL="285750" indent="-285750" fontAlgn="base">
              <a:buFont typeface="Wingdings" panose="05000000000000000000" pitchFamily="2" charset="2"/>
              <a:buChar char="Ø"/>
            </a:pPr>
            <a:r>
              <a:rPr lang="en-US" sz="2400" b="1" dirty="0"/>
              <a:t>Employee Status:</a:t>
            </a:r>
            <a:r>
              <a:rPr lang="en-US" sz="2400" dirty="0"/>
              <a:t> The current employment status of the employee (e.g., Active, On Leave, Terminated).</a:t>
            </a:r>
          </a:p>
          <a:p>
            <a:pPr marL="285750" indent="-285750" fontAlgn="base">
              <a:buFont typeface="Wingdings" panose="05000000000000000000" pitchFamily="2" charset="2"/>
              <a:buChar char="Ø"/>
            </a:pPr>
            <a:r>
              <a:rPr lang="en-US" sz="2400" b="1" dirty="0"/>
              <a:t>Employee Type:</a:t>
            </a:r>
            <a:r>
              <a:rPr lang="en-US" sz="2400" dirty="0"/>
              <a:t> The type of employment the employee has (e.g., Full-time, Part-time, Contract</a:t>
            </a:r>
            <a:r>
              <a:rPr lang="en-US" sz="2400" dirty="0" smtClean="0"/>
              <a:t>).</a:t>
            </a:r>
            <a:endParaRPr lang="en-US" sz="2400"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p:cNvSpPr txBox="1"/>
          <p:nvPr/>
        </p:nvSpPr>
        <p:spPr>
          <a:xfrm>
            <a:off x="755332" y="1600200"/>
            <a:ext cx="7017068" cy="4524315"/>
          </a:xfrm>
          <a:prstGeom prst="rect">
            <a:avLst/>
          </a:prstGeom>
          <a:noFill/>
        </p:spPr>
        <p:txBody>
          <a:bodyPr wrap="square" rtlCol="0">
            <a:spAutoFit/>
          </a:bodyPr>
          <a:lstStyle/>
          <a:p>
            <a:pPr marL="285750" indent="-285750">
              <a:buFont typeface="Wingdings" panose="05000000000000000000" pitchFamily="2" charset="2"/>
              <a:buChar char="Ø"/>
            </a:pPr>
            <a:r>
              <a:rPr lang="en-US" sz="2400" b="1" dirty="0"/>
              <a:t>Employee Classification Type:</a:t>
            </a:r>
            <a:r>
              <a:rPr lang="en-US" sz="2400" dirty="0"/>
              <a:t> The classification type of the employee (e.g., Exempt, Non-exempt).</a:t>
            </a:r>
          </a:p>
          <a:p>
            <a:pPr marL="285750" indent="-285750">
              <a:buFont typeface="Wingdings" panose="05000000000000000000" pitchFamily="2" charset="2"/>
              <a:buChar char="Ø"/>
            </a:pPr>
            <a:r>
              <a:rPr lang="en-US" sz="2400" b="1" dirty="0"/>
              <a:t>Gender:</a:t>
            </a:r>
            <a:r>
              <a:rPr lang="en-US" sz="2400" dirty="0"/>
              <a:t> A code representing the gender of the employee (e.g., M for Male, F for Female, N for Non-binary).</a:t>
            </a:r>
          </a:p>
          <a:p>
            <a:pPr marL="285750" indent="-285750" fontAlgn="base">
              <a:buFont typeface="Wingdings" panose="05000000000000000000" pitchFamily="2" charset="2"/>
              <a:buChar char="Ø"/>
            </a:pPr>
            <a:r>
              <a:rPr lang="en-US" sz="2400" b="1" dirty="0"/>
              <a:t>Performance Score:</a:t>
            </a:r>
            <a:r>
              <a:rPr lang="en-US" sz="2400" dirty="0"/>
              <a:t> A score indicating the employee's performance level (e.g., Excellent, Satisfactory, Needs Improvement).</a:t>
            </a:r>
          </a:p>
          <a:p>
            <a:pPr marL="285750" indent="-285750" fontAlgn="base">
              <a:buFont typeface="Wingdings" panose="05000000000000000000" pitchFamily="2" charset="2"/>
              <a:buChar char="Ø"/>
            </a:pPr>
            <a:r>
              <a:rPr lang="en-US" sz="2400" b="1" dirty="0"/>
              <a:t>Current Employee Rating:</a:t>
            </a:r>
            <a:r>
              <a:rPr lang="en-US" sz="2400" dirty="0"/>
              <a:t> The current rating or evaluation of the employee's overall performance.</a:t>
            </a:r>
          </a:p>
          <a:p>
            <a:endParaRPr lang="en-US" sz="2400" dirty="0"/>
          </a:p>
          <a:p>
            <a:endParaRPr lang="en-US" sz="2400" dirty="0"/>
          </a:p>
        </p:txBody>
      </p:sp>
    </p:spTree>
    <p:extLst>
      <p:ext uri="{BB962C8B-B14F-4D97-AF65-F5344CB8AC3E}">
        <p14:creationId xmlns:p14="http://schemas.microsoft.com/office/powerpoint/2010/main" val="11566055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